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Kelvinch" panose="02050503040506020203" pitchFamily="18" charset="0"/>
      <p:regular r:id="rId3"/>
    </p:embeddedFont>
    <p:embeddedFont>
      <p:font typeface="Kelvinch Bold" panose="02050803050506020203" pitchFamily="18" charset="0"/>
      <p:regular r:id="rId4"/>
      <p:bold r:id="rId5"/>
    </p:embeddedFont>
    <p:embeddedFont>
      <p:font typeface="Lucida Bright" panose="02040602050505020304" pitchFamily="18" charset="77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94650" autoAdjust="0"/>
  </p:normalViewPr>
  <p:slideViewPr>
    <p:cSldViewPr>
      <p:cViewPr varScale="1">
        <p:scale>
          <a:sx n="106" d="100"/>
          <a:sy n="106" d="100"/>
        </p:scale>
        <p:origin x="1312" y="480"/>
      </p:cViewPr>
      <p:guideLst>
        <p:guide orient="horz" pos="14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public.tableau.com/app/profile/dustin.sherratt/viz/Portfolio_17519795010140/Dashboard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graph showing the amount of revenue&#10;&#10;AI-generated content may be incorrect.">
            <a:extLst>
              <a:ext uri="{FF2B5EF4-FFF2-40B4-BE49-F238E27FC236}">
                <a16:creationId xmlns:a16="http://schemas.microsoft.com/office/drawing/2014/main" id="{6BBD1002-C239-C5A4-A0B8-F434951B1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6400800" cy="244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utoShape 4"/>
          <p:cNvSpPr/>
          <p:nvPr/>
        </p:nvSpPr>
        <p:spPr>
          <a:xfrm>
            <a:off x="152400" y="76200"/>
            <a:ext cx="11887200" cy="866378"/>
          </a:xfrm>
          <a:prstGeom prst="rect">
            <a:avLst/>
          </a:prstGeom>
          <a:solidFill>
            <a:srgbClr val="FFFFFF"/>
          </a:solidFill>
          <a:ln w="1270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 sz="800" dirty="0"/>
          </a:p>
        </p:txBody>
      </p:sp>
      <p:pic>
        <p:nvPicPr>
          <p:cNvPr id="52" name="Picture 51" descr="A screenshot of a graph&#10;&#10;AI-generated content may be incorrect.">
            <a:extLst>
              <a:ext uri="{FF2B5EF4-FFF2-40B4-BE49-F238E27FC236}">
                <a16:creationId xmlns:a16="http://schemas.microsoft.com/office/drawing/2014/main" id="{436B6B64-B66A-5551-CD4E-6772C399F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67200"/>
            <a:ext cx="31242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D2DAA80-F9CA-E8EE-6183-E4573B351869}"/>
              </a:ext>
            </a:extLst>
          </p:cNvPr>
          <p:cNvSpPr txBox="1"/>
          <p:nvPr/>
        </p:nvSpPr>
        <p:spPr>
          <a:xfrm>
            <a:off x="9601200" y="4267200"/>
            <a:ext cx="24384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77"/>
              </a:rPr>
              <a:t>CONCLUSION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77"/>
              </a:rPr>
              <a:t> </a:t>
            </a:r>
          </a:p>
          <a:p>
            <a:pPr>
              <a:buNone/>
            </a:pPr>
            <a:r>
              <a:rPr lang="en-IN" sz="800" dirty="0"/>
              <a:t>This project revealed the key operational breakdowns driving revenue loss on the </a:t>
            </a:r>
            <a:r>
              <a:rPr lang="en-IN" sz="800" dirty="0" err="1"/>
              <a:t>Olist</a:t>
            </a:r>
            <a:r>
              <a:rPr lang="en-IN" sz="800" dirty="0"/>
              <a:t> platform. Through curated and merged datasets, we found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Late deliveries significantly reduce customer satisfaction, often resulting in poor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A small group of high-risk sellers consistently contribute to delayed, low-rated, and uncategorised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Certain product categories are more prone to fulfilment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Poor product listing practices, like using “uncategorised” labels, hurt discoverability and trust.</a:t>
            </a:r>
          </a:p>
          <a:p>
            <a:pPr>
              <a:buNone/>
            </a:pPr>
            <a:r>
              <a:rPr lang="en-IN" sz="800" dirty="0"/>
              <a:t>By targeting these risk points, </a:t>
            </a:r>
            <a:r>
              <a:rPr lang="en-IN" sz="800" dirty="0" err="1"/>
              <a:t>Olist</a:t>
            </a:r>
            <a:r>
              <a:rPr lang="en-IN" sz="800" dirty="0"/>
              <a:t> can take data-driven action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Prioritize logistics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Flag or retrain low-performing sellers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Enforce better product categorization</a:t>
            </a:r>
          </a:p>
          <a:p>
            <a:r>
              <a:rPr lang="en-IN" sz="800" b="1" dirty="0"/>
              <a:t>Explore the interactive visualizations</a:t>
            </a:r>
            <a:r>
              <a:rPr lang="en-IN" sz="800" dirty="0"/>
              <a:t> : </a:t>
            </a:r>
            <a:r>
              <a:rPr lang="en-IN" sz="800" dirty="0">
                <a:hlinkClick r:id="rId4"/>
              </a:rPr>
              <a:t>Tableau</a:t>
            </a:r>
            <a:endParaRPr lang="en-US" sz="800" dirty="0"/>
          </a:p>
        </p:txBody>
      </p:sp>
      <p:sp>
        <p:nvSpPr>
          <p:cNvPr id="14" name="AutoShape 14"/>
          <p:cNvSpPr/>
          <p:nvPr/>
        </p:nvSpPr>
        <p:spPr>
          <a:xfrm>
            <a:off x="152400" y="990600"/>
            <a:ext cx="3276000" cy="7200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800" dirty="0">
                <a:latin typeface="Lucida Bright" panose="02040602050505020304" pitchFamily="18" charset="77"/>
              </a:rPr>
              <a:t>TOTAL ORDERS</a:t>
            </a:r>
          </a:p>
          <a:p>
            <a:pPr algn="ctr"/>
            <a:r>
              <a:rPr lang="en-US" sz="1800" b="1" dirty="0">
                <a:latin typeface="Lucida Bright" panose="02040602050505020304" pitchFamily="18" charset="77"/>
              </a:rPr>
              <a:t>95,697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5A3F73-CC9E-574B-8214-5704C8F97F17}"/>
              </a:ext>
            </a:extLst>
          </p:cNvPr>
          <p:cNvSpPr txBox="1"/>
          <p:nvPr/>
        </p:nvSpPr>
        <p:spPr>
          <a:xfrm>
            <a:off x="10591800" y="685800"/>
            <a:ext cx="1525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DUSTIN SHERRATT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A4340-9EA9-A412-4009-9F1DA9A3F53D}"/>
              </a:ext>
            </a:extLst>
          </p:cNvPr>
          <p:cNvSpPr txBox="1"/>
          <p:nvPr/>
        </p:nvSpPr>
        <p:spPr>
          <a:xfrm>
            <a:off x="152400" y="1752600"/>
            <a:ext cx="2895600" cy="244682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77"/>
              </a:rPr>
              <a:t>BUSINESS CONTEXT</a:t>
            </a:r>
          </a:p>
          <a:p>
            <a:pPr algn="just"/>
            <a:r>
              <a:rPr lang="en-IN" sz="800" dirty="0" err="1"/>
              <a:t>Olist</a:t>
            </a:r>
            <a:r>
              <a:rPr lang="en-IN" sz="800" dirty="0"/>
              <a:t>, a large Brazilian e-commerce marketplace, partners with thousands of third-party sellers to deliver products to customers across the country. Despite strong order volume, the platform faces a recurring challenge: a significant portion of orders are either cancelled, unavailable, or lead to customer dissatisfaction due to delayed delivery or poor seller behaviour.</a:t>
            </a:r>
          </a:p>
          <a:p>
            <a:pPr algn="just"/>
            <a:endParaRPr lang="en-IN" sz="800" dirty="0"/>
          </a:p>
          <a:p>
            <a:pPr algn="just"/>
            <a:r>
              <a:rPr lang="en-IN" sz="800" dirty="0"/>
              <a:t>These fulfilment failures not only result in revenue loss, but also erode customer trust and lead to increased returns, support costs, and negative reviews.</a:t>
            </a:r>
          </a:p>
          <a:p>
            <a:pPr algn="just"/>
            <a:endParaRPr lang="en-IN" sz="800" dirty="0"/>
          </a:p>
          <a:p>
            <a:pPr algn="just"/>
            <a:r>
              <a:rPr lang="en-IN" sz="800" dirty="0"/>
              <a:t>This analysis investigates the root causes of these failed transactions-highlighting key risk areas across delivery performance, product categories, seller reliability, and geographic distribution-so that </a:t>
            </a:r>
            <a:r>
              <a:rPr lang="en-IN" sz="800" dirty="0" err="1"/>
              <a:t>Olist</a:t>
            </a:r>
            <a:r>
              <a:rPr lang="en-IN" sz="800" dirty="0"/>
              <a:t> can optimize platform operations, improve customer experience, and reduce return-driven losses.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3FAB-325D-A61C-2233-1BFE4F57D706}"/>
              </a:ext>
            </a:extLst>
          </p:cNvPr>
          <p:cNvSpPr txBox="1"/>
          <p:nvPr/>
        </p:nvSpPr>
        <p:spPr>
          <a:xfrm>
            <a:off x="9601200" y="1752600"/>
            <a:ext cx="24384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77"/>
              </a:rPr>
              <a:t>METHODS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b="1" dirty="0"/>
              <a:t>Tools Used</a:t>
            </a:r>
            <a:r>
              <a:rPr lang="en-IN" sz="800" dirty="0"/>
              <a:t>: Python (Pandas, Seaborn), Tableau, </a:t>
            </a:r>
          </a:p>
          <a:p>
            <a:r>
              <a:rPr lang="en-IN" sz="800" dirty="0"/>
              <a:t>Excel, Google </a:t>
            </a:r>
            <a:r>
              <a:rPr lang="en-IN" sz="800" dirty="0" err="1"/>
              <a:t>Colab</a:t>
            </a:r>
            <a:endParaRPr lang="en-I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b="1" dirty="0"/>
              <a:t>Data Source</a:t>
            </a:r>
            <a:r>
              <a:rPr lang="en-IN" sz="800" dirty="0"/>
              <a:t>: </a:t>
            </a:r>
            <a:r>
              <a:rPr lang="en-IN" sz="800" dirty="0" err="1"/>
              <a:t>Olist</a:t>
            </a:r>
            <a:r>
              <a:rPr lang="en-IN" sz="800" dirty="0"/>
              <a:t> Brazilian E-commerce Dataset </a:t>
            </a:r>
          </a:p>
          <a:p>
            <a:r>
              <a:rPr lang="en-IN" sz="800" dirty="0"/>
              <a:t>(Kaggle) – 9 linked CSV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b="1" dirty="0"/>
              <a:t>Merges</a:t>
            </a:r>
            <a:r>
              <a:rPr lang="en-IN" sz="800" dirty="0"/>
              <a:t>: Joined on </a:t>
            </a:r>
            <a:r>
              <a:rPr lang="en-IN" sz="800" dirty="0" err="1"/>
              <a:t>order_id</a:t>
            </a:r>
            <a:r>
              <a:rPr lang="en-IN" sz="800" dirty="0"/>
              <a:t>, </a:t>
            </a:r>
            <a:r>
              <a:rPr lang="en-IN" sz="800" dirty="0" err="1"/>
              <a:t>customer_id</a:t>
            </a:r>
            <a:r>
              <a:rPr lang="en-IN" sz="800" dirty="0"/>
              <a:t>, </a:t>
            </a:r>
            <a:r>
              <a:rPr lang="en-IN" sz="800" dirty="0" err="1"/>
              <a:t>seller_id</a:t>
            </a:r>
            <a:r>
              <a:rPr lang="en-IN" sz="800" dirty="0"/>
              <a:t>, </a:t>
            </a:r>
          </a:p>
          <a:p>
            <a:r>
              <a:rPr lang="en-IN" sz="800" dirty="0" err="1"/>
              <a:t>zip_code_prefix</a:t>
            </a:r>
            <a:endParaRPr lang="en-IN" sz="800" dirty="0"/>
          </a:p>
          <a:p>
            <a:endParaRPr lang="en-IN" sz="800" dirty="0"/>
          </a:p>
          <a:p>
            <a:r>
              <a:rPr lang="en-IN" sz="800" dirty="0"/>
              <a:t>Data Cleaning &amp; Preparation: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Removed duplicate orders and reviews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Standardized inconsistent city/state names using </a:t>
            </a:r>
          </a:p>
          <a:p>
            <a:r>
              <a:rPr lang="en-IN" sz="800" dirty="0"/>
              <a:t>fuzzy matching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Mapped ZIP codes to most frequent cities and </a:t>
            </a:r>
          </a:p>
          <a:p>
            <a:r>
              <a:rPr lang="en-IN" sz="800" dirty="0"/>
              <a:t>full state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Translated product categories to English and filled </a:t>
            </a:r>
          </a:p>
          <a:p>
            <a:r>
              <a:rPr lang="en-IN" sz="800" dirty="0"/>
              <a:t>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Filtered orders with valid chronological timestamps </a:t>
            </a:r>
          </a:p>
          <a:p>
            <a:r>
              <a:rPr lang="en-IN" sz="800" dirty="0"/>
              <a:t>and key fulfilment statuses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6CC828-4D7C-BC4F-D63A-DA07E937EBC3}"/>
              </a:ext>
            </a:extLst>
          </p:cNvPr>
          <p:cNvSpPr txBox="1"/>
          <p:nvPr/>
        </p:nvSpPr>
        <p:spPr>
          <a:xfrm>
            <a:off x="152400" y="4267200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77"/>
              </a:rPr>
              <a:t>ANALYSIS</a:t>
            </a:r>
          </a:p>
          <a:p>
            <a:pPr algn="just"/>
            <a:r>
              <a:rPr lang="en-IN" sz="800" dirty="0"/>
              <a:t>Approximately 8% of all curated orders were marked as cancelled or unavailable, directly contributing to lost revenue. These failures were concentrated in categories like Uncategorised, Electronics</a:t>
            </a:r>
            <a:r>
              <a:rPr lang="en-IN" sz="800" b="1" dirty="0"/>
              <a:t> </a:t>
            </a:r>
            <a:r>
              <a:rPr lang="en-IN" sz="800" dirty="0"/>
              <a:t>and Perfumery, highlighting operational friction.</a:t>
            </a:r>
          </a:p>
          <a:p>
            <a:pPr algn="just"/>
            <a:br>
              <a:rPr lang="en-IN" sz="800" dirty="0"/>
            </a:br>
            <a:r>
              <a:rPr lang="en-IN" sz="800" dirty="0"/>
              <a:t>Using a binary flag ‘</a:t>
            </a:r>
            <a:r>
              <a:rPr lang="en-IN" sz="800" dirty="0" err="1"/>
              <a:t>was_late</a:t>
            </a:r>
            <a:r>
              <a:rPr lang="en-IN" sz="800" dirty="0"/>
              <a:t>’, it was found that late orders received 1.5 fewer stars on average compared to on-time ones. This confirms that delivery delays are a strong predictor of negative customer sentiment.</a:t>
            </a:r>
          </a:p>
          <a:p>
            <a:br>
              <a:rPr lang="en-IN" sz="800" dirty="0"/>
            </a:br>
            <a:r>
              <a:rPr lang="en-IN" sz="800" dirty="0"/>
              <a:t>Some sellers had Late delivery rates &gt; 40% and Average review scores below 3.5. By combining these two metrics, we identified a group of 76 high-risk sellers responsible for a disproportionate share of low satisfaction orders.</a:t>
            </a:r>
          </a:p>
          <a:p>
            <a:endParaRPr lang="en-IN" sz="800" dirty="0"/>
          </a:p>
          <a:p>
            <a:r>
              <a:rPr lang="en-IN" sz="800" dirty="0"/>
              <a:t>States like </a:t>
            </a:r>
            <a:r>
              <a:rPr lang="en-IN" sz="800" b="1" dirty="0"/>
              <a:t>São Paulo</a:t>
            </a:r>
            <a:r>
              <a:rPr lang="en-IN" sz="800" dirty="0"/>
              <a:t> and </a:t>
            </a:r>
            <a:r>
              <a:rPr lang="en-IN" sz="800" b="1" dirty="0"/>
              <a:t>Rio de Janeiro</a:t>
            </a:r>
            <a:r>
              <a:rPr lang="en-IN" sz="800" dirty="0"/>
              <a:t> had higher concentrations of problematic orders, likely due to </a:t>
            </a:r>
            <a:r>
              <a:rPr lang="en-IN" sz="800" b="1" dirty="0"/>
              <a:t>volume and logistics complexity</a:t>
            </a:r>
            <a:r>
              <a:rPr lang="en-IN" sz="800" dirty="0"/>
              <a:t>.</a:t>
            </a:r>
          </a:p>
          <a:p>
            <a:endParaRPr lang="en-IN" sz="800" dirty="0"/>
          </a:p>
        </p:txBody>
      </p:sp>
      <p:pic>
        <p:nvPicPr>
          <p:cNvPr id="54" name="Picture 53" descr="A screen shot of a graph&#10;&#10;AI-generated content may be incorrect.">
            <a:extLst>
              <a:ext uri="{FF2B5EF4-FFF2-40B4-BE49-F238E27FC236}">
                <a16:creationId xmlns:a16="http://schemas.microsoft.com/office/drawing/2014/main" id="{7656701D-EC2C-120C-3EF5-9E54D9A2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267200"/>
            <a:ext cx="32004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8"/>
          <p:cNvSpPr txBox="1"/>
          <p:nvPr/>
        </p:nvSpPr>
        <p:spPr>
          <a:xfrm>
            <a:off x="152400" y="76200"/>
            <a:ext cx="11887200" cy="9052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333" spc="-66" dirty="0">
                <a:solidFill>
                  <a:srgbClr val="3D3934"/>
                </a:solidFill>
                <a:latin typeface="Kelvinch"/>
                <a:ea typeface="Kelvinch"/>
                <a:cs typeface="Kelvinch"/>
                <a:sym typeface="Kelvinch"/>
              </a:rPr>
              <a:t>Return-Driven Revenue Loss: A Brazilian 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333" spc="-66" dirty="0">
                <a:solidFill>
                  <a:srgbClr val="3D3934"/>
                </a:solidFill>
                <a:latin typeface="Kelvinch"/>
                <a:ea typeface="Kelvinch"/>
                <a:cs typeface="Kelvinch"/>
                <a:sym typeface="Kelvinch"/>
              </a:rPr>
              <a:t>E-Commerce </a:t>
            </a:r>
            <a:r>
              <a:rPr lang="en-US" sz="3333" b="1" spc="-66" dirty="0" err="1">
                <a:solidFill>
                  <a:srgbClr val="FF914D"/>
                </a:solidFill>
                <a:latin typeface="Kelvinch Bold"/>
                <a:ea typeface="Kelvinch Bold"/>
                <a:cs typeface="Kelvinch Bold"/>
                <a:sym typeface="Kelvinch Bold"/>
              </a:rPr>
              <a:t>Olist</a:t>
            </a:r>
            <a:r>
              <a:rPr lang="en-US" sz="3333" b="1" spc="-66" dirty="0">
                <a:solidFill>
                  <a:srgbClr val="FF914D"/>
                </a:solidFill>
                <a:latin typeface="Kelvinch Bold"/>
                <a:ea typeface="Kelvinch Bold"/>
                <a:cs typeface="Kelvinch Bold"/>
                <a:sym typeface="Kelvinch Bold"/>
              </a:rPr>
              <a:t> Store</a:t>
            </a:r>
            <a:r>
              <a:rPr lang="en-US" sz="3333" spc="-66" dirty="0">
                <a:solidFill>
                  <a:srgbClr val="3D3934"/>
                </a:solidFill>
                <a:latin typeface="Kelvinch"/>
                <a:ea typeface="Kelvinch"/>
                <a:cs typeface="Kelvinch"/>
                <a:sym typeface="Kelvinch"/>
              </a:rPr>
              <a:t> Analysis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8763000" y="990600"/>
            <a:ext cx="3276600" cy="7200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prstDash val="solid"/>
            <a:miter/>
          </a:ln>
        </p:spPr>
        <p:txBody>
          <a:bodyPr rIns="90000" anchor="ctr"/>
          <a:lstStyle/>
          <a:p>
            <a:pPr algn="ctr"/>
            <a:r>
              <a:rPr lang="en-US" sz="1800" dirty="0">
                <a:latin typeface="Lucida Bright" panose="02040602050505020304" pitchFamily="18" charset="77"/>
              </a:rPr>
              <a:t>HIGH  RISK SELLERS</a:t>
            </a:r>
          </a:p>
          <a:p>
            <a:pPr algn="ctr"/>
            <a:r>
              <a:rPr lang="en-US" sz="1800" b="1" dirty="0">
                <a:latin typeface="Lucida Bright" panose="02040602050505020304" pitchFamily="18" charset="77"/>
              </a:rPr>
              <a:t>76</a:t>
            </a:r>
          </a:p>
        </p:txBody>
      </p:sp>
      <p:sp>
        <p:nvSpPr>
          <p:cNvPr id="15" name="AutoShape 15"/>
          <p:cNvSpPr>
            <a:spLocks/>
          </p:cNvSpPr>
          <p:nvPr/>
        </p:nvSpPr>
        <p:spPr>
          <a:xfrm>
            <a:off x="4476000" y="990600"/>
            <a:ext cx="3276000" cy="7200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800" dirty="0">
                <a:latin typeface="Lucida Bright" panose="02040602050505020304" pitchFamily="18" charset="77"/>
              </a:rPr>
              <a:t>AVERAGE REVIEW </a:t>
            </a:r>
            <a:r>
              <a:rPr lang="en-US" sz="1800">
                <a:latin typeface="Lucida Bright" panose="02040602050505020304" pitchFamily="18" charset="77"/>
              </a:rPr>
              <a:t>SCORE </a:t>
            </a:r>
            <a:r>
              <a:rPr lang="en-US" sz="1800" b="1">
                <a:latin typeface="Lucida Bright" panose="02040602050505020304" pitchFamily="18" charset="77"/>
              </a:rPr>
              <a:t>2.56 (LATE)</a:t>
            </a:r>
            <a:endParaRPr lang="en-US" sz="1800" b="1" dirty="0">
              <a:latin typeface="Lucida Bright" panose="02040602050505020304" pitchFamily="18" charset="7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517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Kelvinch</vt:lpstr>
      <vt:lpstr>Arial</vt:lpstr>
      <vt:lpstr>Kelvinch Bold</vt:lpstr>
      <vt:lpstr>Lucida Bright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White Contemporary Editorial Landscape University Research Poster (Presentation)</dc:title>
  <cp:lastModifiedBy>dustin sherratt</cp:lastModifiedBy>
  <cp:revision>23</cp:revision>
  <dcterms:created xsi:type="dcterms:W3CDTF">2006-08-16T00:00:00Z</dcterms:created>
  <dcterms:modified xsi:type="dcterms:W3CDTF">2025-09-09T13:33:32Z</dcterms:modified>
  <dc:identifier>DAGsh4PrRw4</dc:identifier>
</cp:coreProperties>
</file>