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PT Sans Narrow"/>
      <p:regular r:id="rId28"/>
      <p:bold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TSansNarrow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TSansNarr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32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sindhu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9519eb8ed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29519eb8ed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29519eb8ed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29519eb8ed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9519eb8ed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29519eb8ed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9519eb8ed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29519eb8ed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29519eb8e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29519eb8e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29519eb8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29519eb8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9519eb8e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9519eb8e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29519eb8e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29519eb8e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29519eb8e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29519eb8e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51caf7c75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51caf7c75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1caf7c7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51caf7c7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Sindhu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Racism in American healthcare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Sexism in societal views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Discrimination in Amazon’s hiring 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29519eb8e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29519eb8e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24b15ceb48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24b15ceb48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dustin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24b15ceb48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24b15ceb48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9519eb8ed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29519eb8ed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51caf7c75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51caf7c75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1caf7c75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1caf7c75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1caf7c75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51caf7c75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51caf7c75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51caf7c75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Sindhu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Racism in American healthcare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Sexism in societal views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Discrimination in Amazon’s hiring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44b54266d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44b54266d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sindhu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4b15ceb48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24b15ceb48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archive.ics.uci.edu/ml/datasets/adul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seweb.ucsd.edu/classes/sp15/cse190-c/reports/sp15/048.pdf" TargetMode="External"/><Relationship Id="rId4" Type="http://schemas.openxmlformats.org/officeDocument/2006/relationships/hyperlink" Target="https://archive.ics.uci.edu/ml/datasets/adul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260"/>
              <a:t>Effects of Race and Sex on Income</a:t>
            </a:r>
            <a:endParaRPr sz="426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Sindhu Srivats, Dustin Tran, Anna Yang</a:t>
            </a:r>
            <a:endParaRPr sz="20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CSC480 - AI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 Point - Related Wor</a:t>
            </a:r>
            <a:r>
              <a:rPr lang="en"/>
              <a:t>k (cont.)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Modifications made: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Algorithms used:</a:t>
            </a:r>
            <a:endParaRPr sz="16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Linear Classifier (logistic regression)</a:t>
            </a:r>
            <a:endParaRPr sz="16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K-Nearest Neighbors</a:t>
            </a:r>
            <a:endParaRPr sz="16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Random Forest</a:t>
            </a:r>
            <a:endParaRPr sz="16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Gradient Boosting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Inclusion of all features from the dataset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Random selection of Training and Testing data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267750" y="3043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Analysis: Racial Distribution</a:t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 rotWithShape="1">
          <a:blip r:embed="rId3">
            <a:alphaModFix/>
          </a:blip>
          <a:srcRect b="4543" l="2422" r="3671" t="4950"/>
          <a:stretch/>
        </p:blipFill>
        <p:spPr>
          <a:xfrm>
            <a:off x="2431100" y="1178775"/>
            <a:ext cx="4000501" cy="34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3"/>
          <p:cNvSpPr txBox="1"/>
          <p:nvPr/>
        </p:nvSpPr>
        <p:spPr>
          <a:xfrm>
            <a:off x="4538250" y="1357000"/>
            <a:ext cx="6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85%</a:t>
            </a:r>
            <a:endParaRPr>
              <a:solidFill>
                <a:srgbClr val="F3F3F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" name="Google Shape;133;p23"/>
          <p:cNvSpPr txBox="1"/>
          <p:nvPr/>
        </p:nvSpPr>
        <p:spPr>
          <a:xfrm>
            <a:off x="4957400" y="1642625"/>
            <a:ext cx="6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lang="en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%</a:t>
            </a:r>
            <a:endParaRPr>
              <a:solidFill>
                <a:srgbClr val="F3F3F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" name="Google Shape;134;p23"/>
          <p:cNvSpPr txBox="1"/>
          <p:nvPr/>
        </p:nvSpPr>
        <p:spPr>
          <a:xfrm>
            <a:off x="5188950" y="1919750"/>
            <a:ext cx="6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r>
            <a:r>
              <a:rPr lang="en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%</a:t>
            </a:r>
            <a:endParaRPr>
              <a:solidFill>
                <a:srgbClr val="F3F3F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Google Shape;135;p23"/>
          <p:cNvSpPr txBox="1"/>
          <p:nvPr/>
        </p:nvSpPr>
        <p:spPr>
          <a:xfrm>
            <a:off x="5388250" y="2319950"/>
            <a:ext cx="6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lang="en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%</a:t>
            </a:r>
            <a:endParaRPr>
              <a:solidFill>
                <a:srgbClr val="F3F3F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" name="Google Shape;136;p23"/>
          <p:cNvSpPr txBox="1"/>
          <p:nvPr/>
        </p:nvSpPr>
        <p:spPr>
          <a:xfrm>
            <a:off x="5432225" y="2540200"/>
            <a:ext cx="6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1%</a:t>
            </a:r>
            <a:endParaRPr>
              <a:solidFill>
                <a:srgbClr val="F3F3F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250" y="862125"/>
            <a:ext cx="4081570" cy="411775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4"/>
          <p:cNvSpPr txBox="1"/>
          <p:nvPr>
            <p:ph type="title"/>
          </p:nvPr>
        </p:nvSpPr>
        <p:spPr>
          <a:xfrm>
            <a:off x="267750" y="3043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Analysis: Race and Income</a:t>
            </a:r>
            <a:endParaRPr/>
          </a:p>
        </p:txBody>
      </p:sp>
      <p:pic>
        <p:nvPicPr>
          <p:cNvPr id="143" name="Google Shape;143;p24"/>
          <p:cNvPicPr preferRelativeResize="0"/>
          <p:nvPr/>
        </p:nvPicPr>
        <p:blipFill rotWithShape="1">
          <a:blip r:embed="rId4">
            <a:alphaModFix/>
          </a:blip>
          <a:srcRect b="0" l="2638" r="0" t="0"/>
          <a:stretch/>
        </p:blipFill>
        <p:spPr>
          <a:xfrm>
            <a:off x="4644100" y="900475"/>
            <a:ext cx="4068468" cy="4117751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 txBox="1"/>
          <p:nvPr/>
        </p:nvSpPr>
        <p:spPr>
          <a:xfrm>
            <a:off x="664025" y="1325375"/>
            <a:ext cx="65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88.4</a:t>
            </a:r>
            <a:r>
              <a:rPr lang="en" sz="10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%</a:t>
            </a:r>
            <a:endParaRPr sz="1000">
              <a:solidFill>
                <a:srgbClr val="F3F3F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2909025" y="1263875"/>
            <a:ext cx="65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90.8</a:t>
            </a:r>
            <a:r>
              <a:rPr lang="en" sz="10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%</a:t>
            </a:r>
            <a:endParaRPr sz="1000">
              <a:solidFill>
                <a:srgbClr val="F3F3F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Google Shape;146;p24"/>
          <p:cNvSpPr txBox="1"/>
          <p:nvPr/>
        </p:nvSpPr>
        <p:spPr>
          <a:xfrm>
            <a:off x="3650550" y="1731925"/>
            <a:ext cx="65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74.4</a:t>
            </a:r>
            <a:r>
              <a:rPr lang="en" sz="10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%</a:t>
            </a:r>
            <a:endParaRPr sz="1000">
              <a:solidFill>
                <a:srgbClr val="F3F3F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" name="Google Shape;147;p24"/>
          <p:cNvSpPr txBox="1"/>
          <p:nvPr/>
        </p:nvSpPr>
        <p:spPr>
          <a:xfrm>
            <a:off x="2158725" y="1325375"/>
            <a:ext cx="65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87.6</a:t>
            </a:r>
            <a:r>
              <a:rPr lang="en" sz="10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%</a:t>
            </a:r>
            <a:endParaRPr sz="1000">
              <a:solidFill>
                <a:srgbClr val="F3F3F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" name="Google Shape;148;p24"/>
          <p:cNvSpPr txBox="1"/>
          <p:nvPr/>
        </p:nvSpPr>
        <p:spPr>
          <a:xfrm>
            <a:off x="1399650" y="1773775"/>
            <a:ext cx="65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73.4</a:t>
            </a:r>
            <a:r>
              <a:rPr lang="en" sz="10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%</a:t>
            </a:r>
            <a:endParaRPr sz="1000">
              <a:solidFill>
                <a:srgbClr val="F3F3F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4916925" y="2790000"/>
            <a:ext cx="65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11.6</a:t>
            </a:r>
            <a:r>
              <a:rPr lang="en" sz="10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%</a:t>
            </a:r>
            <a:endParaRPr sz="1000">
              <a:solidFill>
                <a:srgbClr val="F3F3F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p24"/>
          <p:cNvSpPr txBox="1"/>
          <p:nvPr/>
        </p:nvSpPr>
        <p:spPr>
          <a:xfrm>
            <a:off x="5702300" y="1263875"/>
            <a:ext cx="65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26.6</a:t>
            </a:r>
            <a:r>
              <a:rPr lang="en" sz="10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%</a:t>
            </a:r>
            <a:endParaRPr sz="1000">
              <a:solidFill>
                <a:srgbClr val="F3F3F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1" name="Google Shape;151;p24"/>
          <p:cNvSpPr txBox="1"/>
          <p:nvPr/>
        </p:nvSpPr>
        <p:spPr>
          <a:xfrm>
            <a:off x="6458488" y="2690925"/>
            <a:ext cx="65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12.4</a:t>
            </a:r>
            <a:r>
              <a:rPr lang="en" sz="10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%</a:t>
            </a:r>
            <a:endParaRPr sz="1000">
              <a:solidFill>
                <a:srgbClr val="F3F3F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2" name="Google Shape;152;p24"/>
          <p:cNvSpPr txBox="1"/>
          <p:nvPr/>
        </p:nvSpPr>
        <p:spPr>
          <a:xfrm>
            <a:off x="7218825" y="3029625"/>
            <a:ext cx="65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9.2</a:t>
            </a:r>
            <a:r>
              <a:rPr lang="en" sz="10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%</a:t>
            </a:r>
            <a:endParaRPr sz="1000">
              <a:solidFill>
                <a:srgbClr val="F3F3F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Google Shape;153;p24"/>
          <p:cNvSpPr txBox="1"/>
          <p:nvPr/>
        </p:nvSpPr>
        <p:spPr>
          <a:xfrm>
            <a:off x="7957450" y="1393225"/>
            <a:ext cx="65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25.6</a:t>
            </a:r>
            <a:r>
              <a:rPr lang="en" sz="10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%</a:t>
            </a:r>
            <a:endParaRPr sz="1000">
              <a:solidFill>
                <a:srgbClr val="F3F3F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267750" y="3043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Analysis: Sex Distribution</a:t>
            </a:r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4450" y="1181725"/>
            <a:ext cx="4267200" cy="343767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5"/>
          <p:cNvSpPr txBox="1"/>
          <p:nvPr/>
        </p:nvSpPr>
        <p:spPr>
          <a:xfrm>
            <a:off x="4937150" y="1665375"/>
            <a:ext cx="6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33</a:t>
            </a:r>
            <a:r>
              <a:rPr lang="en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%</a:t>
            </a:r>
            <a:endParaRPr>
              <a:solidFill>
                <a:srgbClr val="F3F3F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25"/>
          <p:cNvSpPr txBox="1"/>
          <p:nvPr/>
        </p:nvSpPr>
        <p:spPr>
          <a:xfrm>
            <a:off x="3586050" y="3488325"/>
            <a:ext cx="6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67</a:t>
            </a:r>
            <a:r>
              <a:rPr lang="en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%</a:t>
            </a:r>
            <a:endParaRPr>
              <a:solidFill>
                <a:srgbClr val="F3F3F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267750" y="3043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Analysis: Sex and Income</a:t>
            </a:r>
            <a:endParaRPr/>
          </a:p>
        </p:txBody>
      </p:sp>
      <p:pic>
        <p:nvPicPr>
          <p:cNvPr id="167" name="Google Shape;167;p26"/>
          <p:cNvPicPr preferRelativeResize="0"/>
          <p:nvPr/>
        </p:nvPicPr>
        <p:blipFill rotWithShape="1">
          <a:blip r:embed="rId3">
            <a:alphaModFix/>
          </a:blip>
          <a:srcRect b="1681" l="1718" r="3323" t="0"/>
          <a:stretch/>
        </p:blipFill>
        <p:spPr>
          <a:xfrm>
            <a:off x="160025" y="1111275"/>
            <a:ext cx="4361550" cy="387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7900" y="1053522"/>
            <a:ext cx="4361550" cy="3935228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6"/>
          <p:cNvSpPr txBox="1"/>
          <p:nvPr/>
        </p:nvSpPr>
        <p:spPr>
          <a:xfrm>
            <a:off x="1083200" y="1485600"/>
            <a:ext cx="71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89.1</a:t>
            </a:r>
            <a:r>
              <a:rPr lang="en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%</a:t>
            </a:r>
            <a:endParaRPr>
              <a:solidFill>
                <a:srgbClr val="F3F3F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26"/>
          <p:cNvSpPr txBox="1"/>
          <p:nvPr/>
        </p:nvSpPr>
        <p:spPr>
          <a:xfrm>
            <a:off x="3094000" y="2110000"/>
            <a:ext cx="71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69.4</a:t>
            </a:r>
            <a:r>
              <a:rPr lang="en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%</a:t>
            </a:r>
            <a:endParaRPr>
              <a:solidFill>
                <a:srgbClr val="F3F3F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26"/>
          <p:cNvSpPr txBox="1"/>
          <p:nvPr/>
        </p:nvSpPr>
        <p:spPr>
          <a:xfrm>
            <a:off x="5435325" y="3304100"/>
            <a:ext cx="71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10.9</a:t>
            </a:r>
            <a:r>
              <a:rPr lang="en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%</a:t>
            </a:r>
            <a:endParaRPr>
              <a:solidFill>
                <a:srgbClr val="F3F3F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2" name="Google Shape;172;p26"/>
          <p:cNvSpPr txBox="1"/>
          <p:nvPr/>
        </p:nvSpPr>
        <p:spPr>
          <a:xfrm>
            <a:off x="7484000" y="1485600"/>
            <a:ext cx="71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30.6</a:t>
            </a:r>
            <a:r>
              <a:rPr lang="en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%</a:t>
            </a:r>
            <a:endParaRPr>
              <a:solidFill>
                <a:srgbClr val="F3F3F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— Data from Models</a:t>
            </a:r>
            <a:endParaRPr/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354925" y="1352750"/>
            <a:ext cx="3515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Baseline accuracy is about 75.9%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Accuracy = Number of correct predictions / Total number of predictions.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all attributes, the Gradient Boosting algorithm appears to give the </a:t>
            </a:r>
            <a:r>
              <a:rPr lang="en"/>
              <a:t>highest accuracy at 86.52%.</a:t>
            </a:r>
            <a:endParaRPr/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8675" y="1169788"/>
            <a:ext cx="4968575" cy="3668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— </a:t>
            </a:r>
            <a:r>
              <a:rPr lang="en"/>
              <a:t>Data from Models (Continued)</a:t>
            </a:r>
            <a:endParaRPr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354925" y="1352750"/>
            <a:ext cx="3515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 obtainable accuracy is 86.62% with 12 parameters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Diminishing</a:t>
            </a:r>
            <a:r>
              <a:rPr lang="en"/>
              <a:t> returns on improvement after 5 or 6 parameters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0.5% improvement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‘Capital-gains’ appear to be the most valuable parameter</a:t>
            </a:r>
            <a:endParaRPr/>
          </a:p>
        </p:txBody>
      </p:sp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8725" y="1225562"/>
            <a:ext cx="4656101" cy="355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— </a:t>
            </a:r>
            <a:r>
              <a:rPr lang="en"/>
              <a:t>Data from Models (Continued)</a:t>
            </a:r>
            <a:endParaRPr/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311700" y="1352750"/>
            <a:ext cx="3515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Race and Sex as the sole parameters for the model perform badly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82.9% best; 75.7% worst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major change in accuracy if you add/remove race and sex</a:t>
            </a:r>
            <a:endParaRPr/>
          </a:p>
        </p:txBody>
      </p:sp>
      <p:pic>
        <p:nvPicPr>
          <p:cNvPr id="193" name="Google Shape;19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1425" y="1283200"/>
            <a:ext cx="4924911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99" name="Google Shape;199;p30"/>
          <p:cNvSpPr txBox="1"/>
          <p:nvPr>
            <p:ph idx="1" type="body"/>
          </p:nvPr>
        </p:nvSpPr>
        <p:spPr>
          <a:xfrm>
            <a:off x="230350" y="1152425"/>
            <a:ext cx="5258400" cy="29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067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5"/>
              <a:buChar char="●"/>
            </a:pPr>
            <a:r>
              <a:rPr lang="en" sz="1765"/>
              <a:t>Gradient boosting model had 86.62% accuracy</a:t>
            </a:r>
            <a:endParaRPr sz="1765"/>
          </a:p>
          <a:p>
            <a:pPr indent="-32988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95"/>
              <a:buChar char="○"/>
            </a:pPr>
            <a:r>
              <a:rPr lang="en" sz="1595"/>
              <a:t>12 parameters without sex and race</a:t>
            </a:r>
            <a:endParaRPr sz="1595"/>
          </a:p>
          <a:p>
            <a:pPr indent="-32988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95"/>
              <a:buChar char="○"/>
            </a:pPr>
            <a:r>
              <a:rPr lang="en" sz="1595"/>
              <a:t>Data analysis indicates that race and sex were generally not the most impactful in the ML models for accuracy</a:t>
            </a:r>
            <a:endParaRPr sz="1595"/>
          </a:p>
        </p:txBody>
      </p:sp>
      <p:pic>
        <p:nvPicPr>
          <p:cNvPr id="200" name="Google Shape;200;p30"/>
          <p:cNvPicPr preferRelativeResize="0"/>
          <p:nvPr/>
        </p:nvPicPr>
        <p:blipFill rotWithShape="1">
          <a:blip r:embed="rId3">
            <a:alphaModFix/>
          </a:blip>
          <a:srcRect b="0" l="56500" r="0" t="0"/>
          <a:stretch/>
        </p:blipFill>
        <p:spPr>
          <a:xfrm>
            <a:off x="5581875" y="823762"/>
            <a:ext cx="3069777" cy="3640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r>
              <a:rPr lang="en"/>
              <a:t>(cont.)</a:t>
            </a:r>
            <a:endParaRPr/>
          </a:p>
        </p:txBody>
      </p:sp>
      <p:sp>
        <p:nvSpPr>
          <p:cNvPr id="206" name="Google Shape;206;p31"/>
          <p:cNvSpPr txBox="1"/>
          <p:nvPr>
            <p:ph idx="1" type="body"/>
          </p:nvPr>
        </p:nvSpPr>
        <p:spPr>
          <a:xfrm>
            <a:off x="311700" y="1266325"/>
            <a:ext cx="4177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7195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58"/>
              <a:buChar char="●"/>
            </a:pPr>
            <a:r>
              <a:rPr lang="en" sz="2257"/>
              <a:t>Does this mean that sex and race do not play a major role in income?</a:t>
            </a:r>
            <a:endParaRPr sz="2257"/>
          </a:p>
          <a:p>
            <a:pPr indent="-350226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15"/>
              <a:buChar char="○"/>
            </a:pPr>
            <a:r>
              <a:rPr b="1" lang="en" sz="1915"/>
              <a:t>No. </a:t>
            </a:r>
            <a:r>
              <a:rPr lang="en" sz="1915"/>
              <a:t>There are definitely nuances to consider that are not covered by our project in addition to the relationship between parameters i.e. capital gains and income</a:t>
            </a:r>
            <a:endParaRPr sz="1920"/>
          </a:p>
        </p:txBody>
      </p:sp>
      <p:pic>
        <p:nvPicPr>
          <p:cNvPr id="207" name="Google Shape;2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0550" y="1304825"/>
            <a:ext cx="4331050" cy="2291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152425"/>
            <a:ext cx="8619900" cy="35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Bias in AI systems can appear in different ways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Discrimination via biased </a:t>
            </a:r>
            <a:r>
              <a:rPr lang="en" sz="2000"/>
              <a:t>settings</a:t>
            </a:r>
            <a:r>
              <a:rPr lang="en" sz="2000"/>
              <a:t> in economic settings </a:t>
            </a:r>
            <a:endParaRPr sz="2000"/>
          </a:p>
          <a:p>
            <a:pPr indent="-331320" lvl="2" marL="1371600" rtl="0" algn="l">
              <a:spcBef>
                <a:spcPts val="0"/>
              </a:spcBef>
              <a:spcAft>
                <a:spcPts val="0"/>
              </a:spcAft>
              <a:buSzPts val="1618"/>
              <a:buChar char="■"/>
            </a:pPr>
            <a:r>
              <a:rPr lang="en" sz="1617"/>
              <a:t>Exploring any quantitative effects with ML algorithms</a:t>
            </a:r>
            <a:endParaRPr sz="2200"/>
          </a:p>
          <a:p>
            <a:pPr indent="-336035" lvl="2" marL="1371600" rtl="0" algn="l">
              <a:spcBef>
                <a:spcPts val="0"/>
              </a:spcBef>
              <a:spcAft>
                <a:spcPts val="0"/>
              </a:spcAft>
              <a:buSzPts val="1692"/>
              <a:buChar char="■"/>
            </a:pPr>
            <a:r>
              <a:rPr lang="en" sz="1691"/>
              <a:t>This domain is interesting because discrimination likely harms people’s income</a:t>
            </a:r>
            <a:endParaRPr sz="149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Potential applications for this domain: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System to predict potential income brackets based on available information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Goals: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Determining most accurate algorithm; best combination of parameters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 of knowledge of course topics: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Agents, </a:t>
            </a:r>
            <a:r>
              <a:rPr lang="en" sz="1600"/>
              <a:t>various models/methods</a:t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Conclusion(cont.)</a:t>
            </a:r>
            <a:endParaRPr/>
          </a:p>
        </p:txBody>
      </p:sp>
      <p:pic>
        <p:nvPicPr>
          <p:cNvPr id="213" name="Google Shape;21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9700" y="1152425"/>
            <a:ext cx="4868803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Difficulties/Issues: Now and From Before</a:t>
            </a:r>
            <a:endParaRPr/>
          </a:p>
        </p:txBody>
      </p:sp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rgbClr val="695D46"/>
                </a:solidFill>
              </a:rPr>
              <a:t>Addressing previous issues:</a:t>
            </a:r>
            <a:endParaRPr sz="2000">
              <a:solidFill>
                <a:srgbClr val="695D46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000"/>
              <a:buChar char="○"/>
            </a:pPr>
            <a:r>
              <a:rPr lang="en" sz="2000">
                <a:solidFill>
                  <a:srgbClr val="695D46"/>
                </a:solidFill>
              </a:rPr>
              <a:t>Accuracy scores </a:t>
            </a:r>
            <a:endParaRPr sz="2000">
              <a:solidFill>
                <a:srgbClr val="695D46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600"/>
              <a:buChar char="■"/>
            </a:pPr>
            <a:r>
              <a:rPr lang="en" sz="1600">
                <a:solidFill>
                  <a:srgbClr val="695D46"/>
                </a:solidFill>
              </a:rPr>
              <a:t>~85% accuracy no matter what combination of parameters</a:t>
            </a:r>
            <a:endParaRPr sz="1600">
              <a:solidFill>
                <a:srgbClr val="695D46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600"/>
              <a:buChar char="■"/>
            </a:pPr>
            <a:r>
              <a:rPr lang="en" sz="1600">
                <a:solidFill>
                  <a:srgbClr val="695D46"/>
                </a:solidFill>
              </a:rPr>
              <a:t>~75% accuracy using any single parameter</a:t>
            </a:r>
            <a:endParaRPr sz="1600">
              <a:solidFill>
                <a:srgbClr val="695D46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000"/>
              <a:buChar char="○"/>
            </a:pPr>
            <a:r>
              <a:rPr lang="en" sz="2000">
                <a:solidFill>
                  <a:srgbClr val="695D46"/>
                </a:solidFill>
              </a:rPr>
              <a:t>Inefficient workflow</a:t>
            </a:r>
            <a:endParaRPr sz="2000">
              <a:solidFill>
                <a:srgbClr val="695D46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600"/>
              <a:buChar char="■"/>
            </a:pPr>
            <a:r>
              <a:rPr lang="en" sz="1600">
                <a:solidFill>
                  <a:srgbClr val="695D46"/>
                </a:solidFill>
              </a:rPr>
              <a:t>No built-in functionality to test removal of variables</a:t>
            </a:r>
            <a:endParaRPr sz="1600">
              <a:solidFill>
                <a:srgbClr val="695D4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95D46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695D46"/>
              </a:buClr>
              <a:buSzPts val="1600"/>
              <a:buChar char="●"/>
            </a:pPr>
            <a:r>
              <a:rPr lang="en" sz="1600">
                <a:solidFill>
                  <a:srgbClr val="695D46"/>
                </a:solidFill>
              </a:rPr>
              <a:t>Treating each observational unit as an individual</a:t>
            </a:r>
            <a:endParaRPr sz="1600">
              <a:solidFill>
                <a:srgbClr val="695D46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600"/>
              <a:buChar char="○"/>
            </a:pPr>
            <a:r>
              <a:rPr lang="en" sz="1600">
                <a:solidFill>
                  <a:srgbClr val="695D46"/>
                </a:solidFill>
              </a:rPr>
              <a:t>Improper handling of the “fnlwgt” parameter</a:t>
            </a:r>
            <a:endParaRPr sz="1600">
              <a:solidFill>
                <a:srgbClr val="695D46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286350" y="730200"/>
            <a:ext cx="8571300" cy="368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listening!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Questions?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— </a:t>
            </a:r>
            <a:r>
              <a:rPr lang="en"/>
              <a:t>Linear classifier (logistic regression)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4095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Binary classification system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Each data point gets 0 or 1 based on a linear model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0150" y="1152425"/>
            <a:ext cx="4382150" cy="385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— </a:t>
            </a:r>
            <a:r>
              <a:rPr lang="en"/>
              <a:t>K-Nearest Neighbors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3759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Proximity-based classifier, each data point belongs to the group the majority of k nearest data points are part of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4575" y="1504588"/>
            <a:ext cx="4608600" cy="2826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— </a:t>
            </a:r>
            <a:r>
              <a:rPr lang="en"/>
              <a:t>Random Forest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266325"/>
            <a:ext cx="2905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Majority of 1+ decision trees’ results to classify a data point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Not all decision trees use the same features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8350" y="1031063"/>
            <a:ext cx="5083950" cy="377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— </a:t>
            </a:r>
            <a:r>
              <a:rPr lang="en"/>
              <a:t>Gradient Boosting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266325"/>
            <a:ext cx="4066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Classification of each prior iteration is used in the current iteration’s prediction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 rotWithShape="1">
          <a:blip r:embed="rId3">
            <a:alphaModFix/>
          </a:blip>
          <a:srcRect b="0" l="56500" r="0" t="0"/>
          <a:stretch/>
        </p:blipFill>
        <p:spPr>
          <a:xfrm>
            <a:off x="5312225" y="615025"/>
            <a:ext cx="3543374" cy="420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266325"/>
            <a:ext cx="861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Main inputs of the system: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‘Adult.data’ 1994 Census dataset from UCI’s ML Repository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Combinations of 14 parameters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Configurations for algorithm</a:t>
            </a:r>
            <a:endParaRPr sz="18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Main outputs of the system: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Accuracy score</a:t>
            </a:r>
            <a:endParaRPr sz="18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Main components: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Scikit</a:t>
            </a:r>
            <a:r>
              <a:rPr lang="en" sz="1800"/>
              <a:t>-learn models</a:t>
            </a:r>
            <a:endParaRPr b="1" i="1" sz="1800" u="sng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 Point - Dataset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845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30"/>
              <a:buChar char="●"/>
            </a:pPr>
            <a:r>
              <a:rPr lang="en" sz="1729"/>
              <a:t>E</a:t>
            </a:r>
            <a:r>
              <a:rPr lang="en" sz="1729"/>
              <a:t>xtracted from the </a:t>
            </a:r>
            <a:r>
              <a:rPr lang="en" sz="1729" u="sng">
                <a:solidFill>
                  <a:schemeClr val="hlink"/>
                </a:solidFill>
                <a:hlinkClick r:id="rId3"/>
              </a:rPr>
              <a:t>1994 Census database</a:t>
            </a:r>
            <a:r>
              <a:rPr lang="en" sz="1729"/>
              <a:t> by Barry Becker</a:t>
            </a:r>
            <a:endParaRPr sz="1729"/>
          </a:p>
          <a:p>
            <a:pPr indent="-33845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30"/>
              <a:buChar char="●"/>
            </a:pPr>
            <a:r>
              <a:rPr lang="en" sz="1729"/>
              <a:t>Donated to UCI’s Machine Learning Repository on May 1, 1996</a:t>
            </a:r>
            <a:endParaRPr sz="1729"/>
          </a:p>
          <a:p>
            <a:pPr indent="-33845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30"/>
              <a:buChar char="●"/>
            </a:pPr>
            <a:r>
              <a:rPr lang="en" sz="1729"/>
              <a:t>Contains </a:t>
            </a:r>
            <a:r>
              <a:rPr lang="en" sz="1729"/>
              <a:t>48,842 instances with attributes:</a:t>
            </a:r>
            <a:endParaRPr sz="1729"/>
          </a:p>
          <a:p>
            <a:pPr indent="-31686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90"/>
              <a:buChar char="○"/>
            </a:pPr>
            <a:r>
              <a:rPr lang="en" sz="1390"/>
              <a:t>Age</a:t>
            </a:r>
            <a:endParaRPr sz="1390"/>
          </a:p>
          <a:p>
            <a:pPr indent="-31686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90"/>
              <a:buChar char="○"/>
            </a:pPr>
            <a:r>
              <a:rPr lang="en" sz="1390"/>
              <a:t>Workclass</a:t>
            </a:r>
            <a:endParaRPr sz="1390"/>
          </a:p>
          <a:p>
            <a:pPr indent="-31686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90"/>
              <a:buChar char="○"/>
            </a:pPr>
            <a:r>
              <a:rPr lang="en" sz="1390"/>
              <a:t>fnlwgt (final weight)</a:t>
            </a:r>
            <a:endParaRPr sz="1390"/>
          </a:p>
          <a:p>
            <a:pPr indent="-31686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90"/>
              <a:buChar char="○"/>
            </a:pPr>
            <a:r>
              <a:rPr lang="en" sz="1390"/>
              <a:t>education</a:t>
            </a:r>
            <a:endParaRPr sz="1390"/>
          </a:p>
          <a:p>
            <a:pPr indent="-31686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90"/>
              <a:buChar char="○"/>
            </a:pPr>
            <a:r>
              <a:rPr lang="en" sz="1390"/>
              <a:t>education-num</a:t>
            </a:r>
            <a:endParaRPr sz="1390"/>
          </a:p>
          <a:p>
            <a:pPr indent="-31686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90"/>
              <a:buChar char="○"/>
            </a:pPr>
            <a:r>
              <a:rPr lang="en" sz="1390"/>
              <a:t>marital-status</a:t>
            </a:r>
            <a:endParaRPr sz="1390"/>
          </a:p>
          <a:p>
            <a:pPr indent="-31686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90"/>
              <a:buChar char="○"/>
            </a:pPr>
            <a:r>
              <a:rPr lang="en" sz="1390"/>
              <a:t>occupation</a:t>
            </a:r>
            <a:endParaRPr sz="1390"/>
          </a:p>
          <a:p>
            <a:pPr indent="-31686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90"/>
              <a:buChar char="○"/>
            </a:pPr>
            <a:r>
              <a:rPr lang="en" sz="1390"/>
              <a:t>relationship</a:t>
            </a:r>
            <a:endParaRPr sz="1390"/>
          </a:p>
          <a:p>
            <a:pPr indent="-31686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90"/>
              <a:buChar char="○"/>
            </a:pPr>
            <a:r>
              <a:rPr lang="en" sz="1390"/>
              <a:t>race</a:t>
            </a:r>
            <a:endParaRPr sz="1390"/>
          </a:p>
          <a:p>
            <a:pPr indent="-31686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90"/>
              <a:buChar char="○"/>
            </a:pPr>
            <a:r>
              <a:rPr lang="en" sz="1390"/>
              <a:t>sex</a:t>
            </a:r>
            <a:endParaRPr sz="1390"/>
          </a:p>
          <a:p>
            <a:pPr indent="-31686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90"/>
              <a:buChar char="○"/>
            </a:pPr>
            <a:r>
              <a:rPr lang="en" sz="1390"/>
              <a:t>capital-gain</a:t>
            </a:r>
            <a:endParaRPr sz="1390"/>
          </a:p>
          <a:p>
            <a:pPr indent="-31686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90"/>
              <a:buChar char="○"/>
            </a:pPr>
            <a:r>
              <a:rPr lang="en" sz="1390"/>
              <a:t>capital-loss</a:t>
            </a:r>
            <a:endParaRPr sz="1390"/>
          </a:p>
          <a:p>
            <a:pPr indent="-31686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90"/>
              <a:buChar char="○"/>
            </a:pPr>
            <a:r>
              <a:rPr lang="en" sz="1390"/>
              <a:t>hours-per-week</a:t>
            </a:r>
            <a:endParaRPr sz="1390"/>
          </a:p>
          <a:p>
            <a:pPr indent="-31686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90"/>
              <a:buChar char="○"/>
            </a:pPr>
            <a:r>
              <a:rPr lang="en" sz="1390"/>
              <a:t>native-country</a:t>
            </a:r>
            <a:endParaRPr sz="139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 Point - Related Work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25"/>
            <a:ext cx="8520600" cy="37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Predicting if Income Levels exceed $50,000 a year (UCSD) </a:t>
            </a: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https://cseweb.ucsd.edu/classes/sp15/cse190-c/reports/sp15/048.pdf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Dataset: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1994 Census database</a:t>
            </a:r>
            <a:r>
              <a:rPr lang="en"/>
              <a:t> by Barry Becker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Algorithms used: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Naive Bayes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Logistic Regression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Decision Tree (Classification and Regression Trees)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Techniques: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Select Training and Testing Datasets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Removal of certain Samples and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Conclusion: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‘</a:t>
            </a:r>
            <a:r>
              <a:rPr lang="en"/>
              <a:t>a</a:t>
            </a:r>
            <a:r>
              <a:rPr lang="en"/>
              <a:t>ge’, ‘education’, ‘hours per week’, ‘occupation’, ‘sex’ were the most useful features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Decision Tree had highest accuracy/least error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