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Barlow ExtraLight"/>
      <p:regular r:id="rId19"/>
      <p:bold r:id="rId20"/>
      <p:italic r:id="rId21"/>
      <p:boldItalic r:id="rId22"/>
    </p:embeddedFont>
    <p:embeddedFont>
      <p:font typeface="Hepta Slab Medium"/>
      <p:regular r:id="rId23"/>
      <p:bold r:id="rId24"/>
    </p:embeddedFont>
    <p:embeddedFont>
      <p:font typeface="Hepta Slab Light"/>
      <p:regular r:id="rId25"/>
      <p:bold r:id="rId26"/>
    </p:embeddedFont>
    <p:embeddedFont>
      <p:font typeface="Hepta Slab"/>
      <p:regular r:id="rId27"/>
      <p:bold r:id="rId28"/>
    </p:embeddedFont>
    <p:embeddedFont>
      <p:font typeface="Barlow Medium"/>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font" Target="fonts/BarlowExtraLight-bold.fntdata"/><Relationship Id="rId22" Type="http://schemas.openxmlformats.org/officeDocument/2006/relationships/font" Target="fonts/BarlowExtraLight-boldItalic.fntdata"/><Relationship Id="rId21" Type="http://schemas.openxmlformats.org/officeDocument/2006/relationships/font" Target="fonts/BarlowExtraLight-italic.fntdata"/><Relationship Id="rId24" Type="http://schemas.openxmlformats.org/officeDocument/2006/relationships/font" Target="fonts/HeptaSlabMedium-bold.fntdata"/><Relationship Id="rId23" Type="http://schemas.openxmlformats.org/officeDocument/2006/relationships/font" Target="fonts/HeptaSlab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Light-bold.fntdata"/><Relationship Id="rId25" Type="http://schemas.openxmlformats.org/officeDocument/2006/relationships/font" Target="fonts/HeptaSlabLight-regular.fntdata"/><Relationship Id="rId28" Type="http://schemas.openxmlformats.org/officeDocument/2006/relationships/font" Target="fonts/HeptaSlab-bold.fntdata"/><Relationship Id="rId27" Type="http://schemas.openxmlformats.org/officeDocument/2006/relationships/font" Target="fonts/Hepta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italic.fntdata"/><Relationship Id="rId30" Type="http://schemas.openxmlformats.org/officeDocument/2006/relationships/font" Target="fonts/BarlowMedium-bold.fntdata"/><Relationship Id="rId11" Type="http://schemas.openxmlformats.org/officeDocument/2006/relationships/slide" Target="slides/slide6.xml"/><Relationship Id="rId33" Type="http://schemas.openxmlformats.org/officeDocument/2006/relationships/font" Target="fonts/BarlowLight-regular.fntdata"/><Relationship Id="rId10" Type="http://schemas.openxmlformats.org/officeDocument/2006/relationships/slide" Target="slides/slide5.xml"/><Relationship Id="rId32" Type="http://schemas.openxmlformats.org/officeDocument/2006/relationships/font" Target="fonts/BarlowMedium-boldItalic.fntdata"/><Relationship Id="rId13" Type="http://schemas.openxmlformats.org/officeDocument/2006/relationships/slide" Target="slides/slide8.xml"/><Relationship Id="rId35" Type="http://schemas.openxmlformats.org/officeDocument/2006/relationships/font" Target="fonts/BarlowLight-italic.fntdata"/><Relationship Id="rId12" Type="http://schemas.openxmlformats.org/officeDocument/2006/relationships/slide" Target="slides/slide7.xml"/><Relationship Id="rId34" Type="http://schemas.openxmlformats.org/officeDocument/2006/relationships/font" Target="fonts/BarlowLight-bold.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BarlowLight-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font" Target="fonts/BarlowExtra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03055c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03055c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03055c861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03055c86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203055c861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203055c861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203055c861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203055c861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03055c86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203055c86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03055c8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03055c8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03055c8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03055c8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03055c8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203055c8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03055c86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03055c86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03055c86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03055c86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03055c86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03055c86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03055c86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03055c86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03055c86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203055c86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Media Bias</a:t>
            </a:r>
            <a:endParaRPr/>
          </a:p>
        </p:txBody>
      </p:sp>
      <p:sp>
        <p:nvSpPr>
          <p:cNvPr id="327" name="Google Shape;327;p47"/>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Team Snoopy</a:t>
            </a:r>
            <a:endParaRPr/>
          </a:p>
        </p:txBody>
      </p:sp>
      <p:sp>
        <p:nvSpPr>
          <p:cNvPr id="328" name="Google Shape;328;p47"/>
          <p:cNvSpPr txBox="1"/>
          <p:nvPr>
            <p:ph idx="2" type="subTitle"/>
          </p:nvPr>
        </p:nvSpPr>
        <p:spPr>
          <a:xfrm>
            <a:off x="2055300" y="2866200"/>
            <a:ext cx="5778000" cy="13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Nikhil Khanchandani, Chint Patel, Dustin Nguyen, Vikranth Jakamukala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400" name="Google Shape;400;p56"/>
          <p:cNvSpPr txBox="1"/>
          <p:nvPr/>
        </p:nvSpPr>
        <p:spPr>
          <a:xfrm>
            <a:off x="614125" y="273275"/>
            <a:ext cx="5772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3"/>
                </a:solidFill>
                <a:latin typeface="Hepta Slab Medium"/>
                <a:ea typeface="Hepta Slab Medium"/>
                <a:cs typeface="Hepta Slab Medium"/>
                <a:sym typeface="Hepta Slab Medium"/>
              </a:rPr>
              <a:t>Deployment and Demo</a:t>
            </a:r>
            <a:endParaRPr sz="2800">
              <a:solidFill>
                <a:schemeClr val="accent3"/>
              </a:solidFill>
              <a:latin typeface="Hepta Slab Medium"/>
              <a:ea typeface="Hepta Slab Medium"/>
              <a:cs typeface="Hepta Slab Medium"/>
              <a:sym typeface="Hepta Slab Medium"/>
            </a:endParaRPr>
          </a:p>
        </p:txBody>
      </p:sp>
      <p:sp>
        <p:nvSpPr>
          <p:cNvPr id="401" name="Google Shape;401;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6"/>
          <p:cNvSpPr txBox="1"/>
          <p:nvPr/>
        </p:nvSpPr>
        <p:spPr>
          <a:xfrm>
            <a:off x="358850" y="904600"/>
            <a:ext cx="5772000" cy="4059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Deployment:</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Trained model on dataset using logistic regression</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Built the </a:t>
            </a:r>
            <a:r>
              <a:rPr lang="en" sz="1600">
                <a:solidFill>
                  <a:schemeClr val="lt1"/>
                </a:solidFill>
                <a:latin typeface="Barlow Light"/>
                <a:ea typeface="Barlow Light"/>
                <a:cs typeface="Barlow Light"/>
                <a:sym typeface="Barlow Light"/>
              </a:rPr>
              <a:t>analysis</a:t>
            </a:r>
            <a:r>
              <a:rPr lang="en" sz="1600">
                <a:solidFill>
                  <a:schemeClr val="lt1"/>
                </a:solidFill>
                <a:latin typeface="Barlow Light"/>
                <a:ea typeface="Barlow Light"/>
                <a:cs typeface="Barlow Light"/>
                <a:sym typeface="Barlow Light"/>
              </a:rPr>
              <a:t> function using newspaper3k</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Integrated model to preprocess the articles then predict bias and display the results</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Demo</a:t>
            </a:r>
            <a:endParaRPr sz="1600">
              <a:solidFill>
                <a:schemeClr val="lt1"/>
              </a:solidFill>
              <a:latin typeface="Barlow Light"/>
              <a:ea typeface="Barlow Light"/>
              <a:cs typeface="Barlow Light"/>
              <a:sym typeface="Barlow Light"/>
            </a:endParaRPr>
          </a:p>
        </p:txBody>
      </p:sp>
      <p:pic>
        <p:nvPicPr>
          <p:cNvPr descr="Public Domain Clip Art Image | Newspaper | ID: 13932461412567 ..." id="403" name="Google Shape;403;p56"/>
          <p:cNvPicPr preferRelativeResize="0"/>
          <p:nvPr/>
        </p:nvPicPr>
        <p:blipFill>
          <a:blip r:embed="rId3">
            <a:alphaModFix/>
          </a:blip>
          <a:stretch>
            <a:fillRect/>
          </a:stretch>
        </p:blipFill>
        <p:spPr>
          <a:xfrm>
            <a:off x="5799250" y="904600"/>
            <a:ext cx="3344749" cy="334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ph type="title"/>
          </p:nvPr>
        </p:nvSpPr>
        <p:spPr>
          <a:xfrm>
            <a:off x="697350" y="3024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CRISP-DM Methodology</a:t>
            </a:r>
            <a:endParaRPr/>
          </a:p>
        </p:txBody>
      </p:sp>
      <p:sp>
        <p:nvSpPr>
          <p:cNvPr id="409" name="Google Shape;409;p57"/>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415" name="Google Shape;415;p58"/>
          <p:cNvSpPr txBox="1"/>
          <p:nvPr/>
        </p:nvSpPr>
        <p:spPr>
          <a:xfrm>
            <a:off x="480423" y="290625"/>
            <a:ext cx="87684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800">
                <a:solidFill>
                  <a:schemeClr val="accent3"/>
                </a:solidFill>
                <a:latin typeface="Hepta Slab Medium"/>
                <a:ea typeface="Hepta Slab Medium"/>
                <a:cs typeface="Hepta Slab Medium"/>
                <a:sym typeface="Hepta Slab Medium"/>
              </a:rPr>
              <a:t>CRISP-DM Methodology</a:t>
            </a:r>
            <a:endParaRPr sz="2800">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t/>
            </a:r>
            <a:endParaRPr sz="2800">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sz="2800">
              <a:solidFill>
                <a:schemeClr val="accent3"/>
              </a:solidFill>
              <a:latin typeface="Hepta Slab Medium"/>
              <a:ea typeface="Hepta Slab Medium"/>
              <a:cs typeface="Hepta Slab Medium"/>
              <a:sym typeface="Hepta Slab Medium"/>
            </a:endParaRPr>
          </a:p>
        </p:txBody>
      </p:sp>
      <p:sp>
        <p:nvSpPr>
          <p:cNvPr id="416" name="Google Shape;41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58"/>
          <p:cNvSpPr txBox="1"/>
          <p:nvPr/>
        </p:nvSpPr>
        <p:spPr>
          <a:xfrm>
            <a:off x="358850" y="904600"/>
            <a:ext cx="8365800" cy="4059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Business Understanding:</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Check and understand that there is a need for unbiased media </a:t>
            </a:r>
            <a:r>
              <a:rPr lang="en" sz="1600">
                <a:solidFill>
                  <a:schemeClr val="lt1"/>
                </a:solidFill>
                <a:latin typeface="Barlow Light"/>
                <a:ea typeface="Barlow Light"/>
                <a:cs typeface="Barlow Light"/>
                <a:sym typeface="Barlow Light"/>
              </a:rPr>
              <a:t>analysis</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Data Understanding:</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Used Kaggle dataset for </a:t>
            </a:r>
            <a:r>
              <a:rPr lang="en" sz="1600">
                <a:solidFill>
                  <a:schemeClr val="lt1"/>
                </a:solidFill>
                <a:latin typeface="Barlow Light"/>
                <a:ea typeface="Barlow Light"/>
                <a:cs typeface="Barlow Light"/>
                <a:sym typeface="Barlow Light"/>
              </a:rPr>
              <a:t>sentiment</a:t>
            </a:r>
            <a:r>
              <a:rPr lang="en" sz="1600">
                <a:solidFill>
                  <a:schemeClr val="lt1"/>
                </a:solidFill>
                <a:latin typeface="Barlow Light"/>
                <a:ea typeface="Barlow Light"/>
                <a:cs typeface="Barlow Light"/>
                <a:sym typeface="Barlow Light"/>
              </a:rPr>
              <a:t> analysis</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Look for patterns in biased media</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Data </a:t>
            </a:r>
            <a:r>
              <a:rPr lang="en" sz="1600">
                <a:solidFill>
                  <a:schemeClr val="lt1"/>
                </a:solidFill>
                <a:latin typeface="Barlow Light"/>
                <a:ea typeface="Barlow Light"/>
                <a:cs typeface="Barlow Light"/>
                <a:sym typeface="Barlow Light"/>
              </a:rPr>
              <a:t>Preparation</a:t>
            </a:r>
            <a:r>
              <a:rPr lang="en" sz="1600">
                <a:solidFill>
                  <a:schemeClr val="lt1"/>
                </a:solidFill>
                <a:latin typeface="Barlow Light"/>
                <a:ea typeface="Barlow Light"/>
                <a:cs typeface="Barlow Light"/>
                <a:sym typeface="Barlow Light"/>
              </a:rPr>
              <a:t>:</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Preprocessed text (removing stopword, lowercasing) </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Split data into training and testing</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Modeling:</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Used TF-IDF for feature extraction</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Evaluation</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Verified with confusion matrix and classification</a:t>
            </a:r>
            <a:endParaRPr sz="1600">
              <a:solidFill>
                <a:schemeClr val="lt1"/>
              </a:solidFill>
              <a:latin typeface="Barlow Light"/>
              <a:ea typeface="Barlow Light"/>
              <a:cs typeface="Barlow Light"/>
              <a:sym typeface="Barlow Light"/>
            </a:endParaRPr>
          </a:p>
          <a:p>
            <a:pPr indent="-330200" lvl="0" marL="4572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Deployment</a:t>
            </a:r>
            <a:endParaRPr sz="1600">
              <a:solidFill>
                <a:schemeClr val="lt1"/>
              </a:solidFill>
              <a:latin typeface="Barlow Light"/>
              <a:ea typeface="Barlow Light"/>
              <a:cs typeface="Barlow Light"/>
              <a:sym typeface="Barlow Light"/>
            </a:endParaRPr>
          </a:p>
          <a:p>
            <a:pPr indent="-330200" lvl="1" marL="914400" rtl="0" algn="l">
              <a:spcBef>
                <a:spcPts val="0"/>
              </a:spcBef>
              <a:spcAft>
                <a:spcPts val="0"/>
              </a:spcAft>
              <a:buClr>
                <a:schemeClr val="lt1"/>
              </a:buClr>
              <a:buSzPts val="1600"/>
              <a:buFont typeface="Barlow Light"/>
              <a:buChar char="○"/>
            </a:pPr>
            <a:r>
              <a:rPr lang="en" sz="1600">
                <a:solidFill>
                  <a:schemeClr val="lt1"/>
                </a:solidFill>
                <a:latin typeface="Barlow Light"/>
                <a:ea typeface="Barlow Light"/>
                <a:cs typeface="Barlow Light"/>
                <a:sym typeface="Barlow Light"/>
              </a:rPr>
              <a:t>Integrated model and prediction using newspaper3k </a:t>
            </a:r>
            <a:endParaRPr sz="1600">
              <a:solidFill>
                <a:schemeClr val="lt1"/>
              </a:solidFill>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23" name="Google Shape;423;p59"/>
          <p:cNvSpPr txBox="1"/>
          <p:nvPr>
            <p:ph idx="1" type="body"/>
          </p:nvPr>
        </p:nvSpPr>
        <p:spPr>
          <a:xfrm>
            <a:off x="567029" y="4500404"/>
            <a:ext cx="1015800" cy="169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TEAM SNOOPY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1" type="subTitle"/>
          </p:nvPr>
        </p:nvSpPr>
        <p:spPr>
          <a:xfrm>
            <a:off x="6449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4" name="Google Shape;334;p48"/>
          <p:cNvSpPr txBox="1"/>
          <p:nvPr>
            <p:ph idx="2" type="body"/>
          </p:nvPr>
        </p:nvSpPr>
        <p:spPr>
          <a:xfrm>
            <a:off x="793247" y="1049079"/>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5" name="Google Shape;335;p48"/>
          <p:cNvSpPr txBox="1"/>
          <p:nvPr>
            <p:ph idx="5" type="body"/>
          </p:nvPr>
        </p:nvSpPr>
        <p:spPr>
          <a:xfrm>
            <a:off x="793247" y="180359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6" name="Google Shape;336;p48"/>
          <p:cNvSpPr txBox="1"/>
          <p:nvPr>
            <p:ph idx="6" type="subTitle"/>
          </p:nvPr>
        </p:nvSpPr>
        <p:spPr>
          <a:xfrm>
            <a:off x="1705171" y="1096266"/>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337" name="Google Shape;337;p48"/>
          <p:cNvSpPr txBox="1"/>
          <p:nvPr>
            <p:ph idx="8" type="body"/>
          </p:nvPr>
        </p:nvSpPr>
        <p:spPr>
          <a:xfrm>
            <a:off x="793260" y="25111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38" name="Google Shape;338;p48"/>
          <p:cNvSpPr txBox="1"/>
          <p:nvPr>
            <p:ph idx="9" type="subTitle"/>
          </p:nvPr>
        </p:nvSpPr>
        <p:spPr>
          <a:xfrm>
            <a:off x="1705184" y="18387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ALTERNATIVES</a:t>
            </a:r>
            <a:endParaRPr/>
          </a:p>
        </p:txBody>
      </p:sp>
      <p:sp>
        <p:nvSpPr>
          <p:cNvPr id="339" name="Google Shape;339;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8"/>
          <p:cNvSpPr txBox="1"/>
          <p:nvPr>
            <p:ph idx="15" type="subTitle"/>
          </p:nvPr>
        </p:nvSpPr>
        <p:spPr>
          <a:xfrm>
            <a:off x="1705175" y="2511200"/>
            <a:ext cx="27906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TUNING</a:t>
            </a:r>
            <a:endParaRPr/>
          </a:p>
          <a:p>
            <a:pPr indent="0" lvl="0" marL="0" rtl="0" algn="l">
              <a:spcBef>
                <a:spcPts val="0"/>
              </a:spcBef>
              <a:spcAft>
                <a:spcPts val="0"/>
              </a:spcAft>
              <a:buNone/>
            </a:pPr>
            <a:r>
              <a:t/>
            </a:r>
            <a:endParaRPr/>
          </a:p>
        </p:txBody>
      </p:sp>
      <p:sp>
        <p:nvSpPr>
          <p:cNvPr id="341" name="Google Shape;341;p48"/>
          <p:cNvSpPr txBox="1"/>
          <p:nvPr>
            <p:ph idx="18" type="subTitle"/>
          </p:nvPr>
        </p:nvSpPr>
        <p:spPr>
          <a:xfrm>
            <a:off x="5673330" y="111904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2" name="Google Shape;342;p48"/>
          <p:cNvSpPr txBox="1"/>
          <p:nvPr>
            <p:ph idx="18" type="subTitle"/>
          </p:nvPr>
        </p:nvSpPr>
        <p:spPr>
          <a:xfrm>
            <a:off x="5834155" y="1112804"/>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a:p>
            <a:pPr indent="0" lvl="0" marL="0" rtl="0" algn="l">
              <a:spcBef>
                <a:spcPts val="0"/>
              </a:spcBef>
              <a:spcAft>
                <a:spcPts val="0"/>
              </a:spcAft>
              <a:buNone/>
            </a:pPr>
            <a:r>
              <a:t/>
            </a:r>
            <a:endParaRPr/>
          </a:p>
        </p:txBody>
      </p:sp>
      <p:sp>
        <p:nvSpPr>
          <p:cNvPr id="343" name="Google Shape;343;p48"/>
          <p:cNvSpPr txBox="1"/>
          <p:nvPr>
            <p:ph idx="14" type="body"/>
          </p:nvPr>
        </p:nvSpPr>
        <p:spPr>
          <a:xfrm>
            <a:off x="4908056" y="107349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4" name="Google Shape;344;p48"/>
          <p:cNvSpPr txBox="1"/>
          <p:nvPr>
            <p:ph idx="17" type="body"/>
          </p:nvPr>
        </p:nvSpPr>
        <p:spPr>
          <a:xfrm>
            <a:off x="4908056" y="181509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45" name="Google Shape;345;p48"/>
          <p:cNvSpPr txBox="1"/>
          <p:nvPr>
            <p:ph idx="18" type="subTitle"/>
          </p:nvPr>
        </p:nvSpPr>
        <p:spPr>
          <a:xfrm>
            <a:off x="5819980" y="186234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CRISP-DM METHODOLOGY</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697350" y="3024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351" name="Google Shape;351;p49"/>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357" name="Google Shape;357;p50"/>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3"/>
                </a:solidFill>
                <a:latin typeface="Hepta Slab Medium"/>
                <a:ea typeface="Hepta Slab Medium"/>
                <a:cs typeface="Hepta Slab Medium"/>
                <a:sym typeface="Hepta Slab Medium"/>
              </a:rPr>
              <a:t>Project Overview</a:t>
            </a:r>
            <a:endParaRPr sz="2800">
              <a:solidFill>
                <a:schemeClr val="accent3"/>
              </a:solidFill>
              <a:latin typeface="Hepta Slab Medium"/>
              <a:ea typeface="Hepta Slab Medium"/>
              <a:cs typeface="Hepta Slab Medium"/>
              <a:sym typeface="Hepta Slab Medium"/>
            </a:endParaRPr>
          </a:p>
        </p:txBody>
      </p:sp>
      <p:sp>
        <p:nvSpPr>
          <p:cNvPr id="358" name="Google Shape;358;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0"/>
          <p:cNvSpPr txBox="1"/>
          <p:nvPr/>
        </p:nvSpPr>
        <p:spPr>
          <a:xfrm>
            <a:off x="358850" y="904600"/>
            <a:ext cx="8365800" cy="405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Barlow Light"/>
              <a:buChar char="●"/>
            </a:pPr>
            <a:r>
              <a:rPr lang="en" sz="1500">
                <a:solidFill>
                  <a:schemeClr val="lt1"/>
                </a:solidFill>
                <a:latin typeface="Barlow Light"/>
                <a:ea typeface="Barlow Light"/>
                <a:cs typeface="Barlow Light"/>
                <a:sym typeface="Barlow Light"/>
              </a:rPr>
              <a:t>In today's world, media bias has become an issue, causing the public perception to be skewed. News articles and media content are often crafted with specific language to subtly favor one viewpoint more than the other, making it hard for readers to discern unbiased information. The choice of words, sentence structure, and framing in these articles can mislead readers, encouraging them to adopt particular views without a fair or balanced perspective. This bias not only distorts the truth but also diminishes readers' ability to form independent, well-informed opinions.</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lang="en" sz="1500">
                <a:solidFill>
                  <a:schemeClr val="lt1"/>
                </a:solidFill>
                <a:latin typeface="Barlow Light"/>
                <a:ea typeface="Barlow Light"/>
                <a:cs typeface="Barlow Light"/>
                <a:sym typeface="Barlow Light"/>
              </a:rPr>
              <a:t>Our solution aims to address this issue by implementing a sentiment analysis tool that analyzes the language and tone used in various news articles. By evaluating the sentiment embedded in the wording, this tool will provide insights into how different topics are presented across sources. This sentiment analysis model will assess articles' positivity, negativity, and neutrality, highlighting any leanings that may sway readers. By providing users with an unbiased overview of media sentiment, our solution empowers readers to make more informed choices, ultimately fostering a more transparent media landscape.</a:t>
            </a:r>
            <a:endParaRPr sz="1500">
              <a:solidFill>
                <a:schemeClr val="lt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Alternatives</a:t>
            </a:r>
            <a:endParaRPr/>
          </a:p>
        </p:txBody>
      </p:sp>
      <p:sp>
        <p:nvSpPr>
          <p:cNvPr id="365" name="Google Shape;365;p51"/>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Alternatives</a:t>
            </a:r>
            <a:endParaRPr/>
          </a:p>
        </p:txBody>
      </p:sp>
      <p:sp>
        <p:nvSpPr>
          <p:cNvPr id="371" name="Google Shape;371;p52"/>
          <p:cNvSpPr txBox="1"/>
          <p:nvPr>
            <p:ph idx="2" type="body"/>
          </p:nvPr>
        </p:nvSpPr>
        <p:spPr>
          <a:xfrm>
            <a:off x="526200" y="1886775"/>
            <a:ext cx="3469200" cy="269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Amazon Comprehend</a:t>
            </a:r>
            <a:endParaRPr/>
          </a:p>
          <a:p>
            <a:pPr indent="-323850" lvl="1" marL="914400" rtl="0" algn="l">
              <a:spcBef>
                <a:spcPts val="0"/>
              </a:spcBef>
              <a:spcAft>
                <a:spcPts val="0"/>
              </a:spcAft>
              <a:buSzPts val="1500"/>
              <a:buChar char="○"/>
            </a:pPr>
            <a:r>
              <a:rPr lang="en"/>
              <a:t>Features: detecting article’s sentiment, supports multiple languages</a:t>
            </a:r>
            <a:endParaRPr/>
          </a:p>
          <a:p>
            <a:pPr indent="-323850" lvl="0" marL="457200" rtl="0" algn="l">
              <a:spcBef>
                <a:spcPts val="0"/>
              </a:spcBef>
              <a:spcAft>
                <a:spcPts val="0"/>
              </a:spcAft>
              <a:buSzPts val="1500"/>
              <a:buChar char="●"/>
            </a:pPr>
            <a:r>
              <a:rPr lang="en"/>
              <a:t>TextBlob: basic and simple </a:t>
            </a:r>
            <a:r>
              <a:rPr lang="en"/>
              <a:t>sentimental</a:t>
            </a:r>
            <a:r>
              <a:rPr lang="en"/>
              <a:t> analysis</a:t>
            </a:r>
            <a:endParaRPr/>
          </a:p>
          <a:p>
            <a:pPr indent="-323850" lvl="1" marL="914400" rtl="0" algn="l">
              <a:spcBef>
                <a:spcPts val="0"/>
              </a:spcBef>
              <a:spcAft>
                <a:spcPts val="0"/>
              </a:spcAft>
              <a:buSzPts val="1500"/>
              <a:buChar char="○"/>
            </a:pPr>
            <a:r>
              <a:rPr lang="en"/>
              <a:t>Features: gives polarity and subjective scores, easy to use for preprocessing</a:t>
            </a:r>
            <a:endParaRPr/>
          </a:p>
        </p:txBody>
      </p:sp>
      <p:sp>
        <p:nvSpPr>
          <p:cNvPr id="372" name="Google Shape;372;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3" name="Google Shape;373;p52"/>
          <p:cNvPicPr preferRelativeResize="0"/>
          <p:nvPr/>
        </p:nvPicPr>
        <p:blipFill>
          <a:blip r:embed="rId3">
            <a:alphaModFix/>
          </a:blip>
          <a:stretch>
            <a:fillRect/>
          </a:stretch>
        </p:blipFill>
        <p:spPr>
          <a:xfrm>
            <a:off x="4362763" y="1825525"/>
            <a:ext cx="4429478" cy="3207875"/>
          </a:xfrm>
          <a:prstGeom prst="rect">
            <a:avLst/>
          </a:prstGeom>
          <a:noFill/>
          <a:ln>
            <a:noFill/>
          </a:ln>
        </p:spPr>
      </p:pic>
      <p:pic>
        <p:nvPicPr>
          <p:cNvPr id="374" name="Google Shape;374;p52"/>
          <p:cNvPicPr preferRelativeResize="0"/>
          <p:nvPr/>
        </p:nvPicPr>
        <p:blipFill>
          <a:blip r:embed="rId4">
            <a:alphaModFix/>
          </a:blip>
          <a:stretch>
            <a:fillRect/>
          </a:stretch>
        </p:blipFill>
        <p:spPr>
          <a:xfrm>
            <a:off x="5063038" y="1814500"/>
            <a:ext cx="3028950" cy="1514475"/>
          </a:xfrm>
          <a:prstGeom prst="rect">
            <a:avLst/>
          </a:prstGeom>
          <a:noFill/>
          <a:ln>
            <a:noFill/>
          </a:ln>
        </p:spPr>
      </p:pic>
      <p:pic>
        <p:nvPicPr>
          <p:cNvPr id="375" name="Google Shape;375;p52"/>
          <p:cNvPicPr preferRelativeResize="0"/>
          <p:nvPr/>
        </p:nvPicPr>
        <p:blipFill>
          <a:blip r:embed="rId5">
            <a:alphaModFix/>
          </a:blip>
          <a:stretch>
            <a:fillRect/>
          </a:stretch>
        </p:blipFill>
        <p:spPr>
          <a:xfrm>
            <a:off x="5148763" y="3433200"/>
            <a:ext cx="2857500"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Tuning</a:t>
            </a:r>
            <a:endParaRPr/>
          </a:p>
        </p:txBody>
      </p:sp>
      <p:sp>
        <p:nvSpPr>
          <p:cNvPr id="381" name="Google Shape;381;p53"/>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Tuning</a:t>
            </a:r>
            <a:endParaRPr/>
          </a:p>
        </p:txBody>
      </p:sp>
      <p:sp>
        <p:nvSpPr>
          <p:cNvPr id="387" name="Google Shape;387;p54"/>
          <p:cNvSpPr txBox="1"/>
          <p:nvPr>
            <p:ph idx="2" type="body"/>
          </p:nvPr>
        </p:nvSpPr>
        <p:spPr>
          <a:xfrm>
            <a:off x="802050" y="1939375"/>
            <a:ext cx="7539900" cy="277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Preprocessing:</a:t>
            </a:r>
            <a:endParaRPr sz="1600"/>
          </a:p>
          <a:p>
            <a:pPr indent="-330200" lvl="1" marL="914400" rtl="0" algn="l">
              <a:spcBef>
                <a:spcPts val="0"/>
              </a:spcBef>
              <a:spcAft>
                <a:spcPts val="0"/>
              </a:spcAft>
              <a:buSzPts val="1600"/>
              <a:buChar char="○"/>
            </a:pPr>
            <a:r>
              <a:rPr lang="en" sz="1600"/>
              <a:t>Remove</a:t>
            </a:r>
            <a:r>
              <a:rPr lang="en" sz="1600"/>
              <a:t> stopwords such as a, an, the, etc..</a:t>
            </a:r>
            <a:endParaRPr sz="1600"/>
          </a:p>
          <a:p>
            <a:pPr indent="-330200" lvl="1" marL="914400" rtl="0" algn="l">
              <a:spcBef>
                <a:spcPts val="0"/>
              </a:spcBef>
              <a:spcAft>
                <a:spcPts val="0"/>
              </a:spcAft>
              <a:buSzPts val="1600"/>
              <a:buChar char="○"/>
            </a:pPr>
            <a:r>
              <a:rPr lang="en" sz="1600"/>
              <a:t>Lowercase text</a:t>
            </a:r>
            <a:endParaRPr sz="1600"/>
          </a:p>
          <a:p>
            <a:pPr indent="-330200" lvl="1" marL="914400" rtl="0" algn="l">
              <a:spcBef>
                <a:spcPts val="0"/>
              </a:spcBef>
              <a:spcAft>
                <a:spcPts val="0"/>
              </a:spcAft>
              <a:buSzPts val="1600"/>
              <a:buChar char="○"/>
            </a:pPr>
            <a:r>
              <a:rPr lang="en" sz="1600"/>
              <a:t>Remove special characters</a:t>
            </a:r>
            <a:endParaRPr sz="1600"/>
          </a:p>
          <a:p>
            <a:pPr indent="-330200" lvl="0" marL="457200" rtl="0" algn="l">
              <a:spcBef>
                <a:spcPts val="0"/>
              </a:spcBef>
              <a:spcAft>
                <a:spcPts val="0"/>
              </a:spcAft>
              <a:buSzPts val="1600"/>
              <a:buChar char="●"/>
            </a:pPr>
            <a:r>
              <a:rPr lang="en" sz="1600"/>
              <a:t>Hyperparameter Tuning:</a:t>
            </a:r>
            <a:endParaRPr sz="1600"/>
          </a:p>
          <a:p>
            <a:pPr indent="-330200" lvl="1" marL="914400" rtl="0" algn="l">
              <a:spcBef>
                <a:spcPts val="0"/>
              </a:spcBef>
              <a:spcAft>
                <a:spcPts val="0"/>
              </a:spcAft>
              <a:buSzPts val="1600"/>
              <a:buChar char="○"/>
            </a:pPr>
            <a:r>
              <a:rPr lang="en" sz="1600"/>
              <a:t>Adjusted regression parameters</a:t>
            </a:r>
            <a:endParaRPr sz="1600"/>
          </a:p>
          <a:p>
            <a:pPr indent="-330200" lvl="0" marL="457200" rtl="0" algn="l">
              <a:spcBef>
                <a:spcPts val="0"/>
              </a:spcBef>
              <a:spcAft>
                <a:spcPts val="0"/>
              </a:spcAft>
              <a:buSzPts val="1600"/>
              <a:buChar char="●"/>
            </a:pPr>
            <a:r>
              <a:rPr lang="en" sz="1600"/>
              <a:t>Cross-validation:</a:t>
            </a:r>
            <a:endParaRPr sz="1600"/>
          </a:p>
          <a:p>
            <a:pPr indent="-330200" lvl="1" marL="914400" rtl="0" algn="l">
              <a:spcBef>
                <a:spcPts val="0"/>
              </a:spcBef>
              <a:spcAft>
                <a:spcPts val="0"/>
              </a:spcAft>
              <a:buSzPts val="1600"/>
              <a:buChar char="○"/>
            </a:pPr>
            <a:r>
              <a:rPr lang="en" sz="1600"/>
              <a:t>Using 5-fold to cross validate </a:t>
            </a:r>
            <a:endParaRPr sz="1600"/>
          </a:p>
          <a:p>
            <a:pPr indent="-330200" lvl="0" marL="457200" rtl="0" algn="l">
              <a:spcBef>
                <a:spcPts val="0"/>
              </a:spcBef>
              <a:spcAft>
                <a:spcPts val="0"/>
              </a:spcAft>
              <a:buSzPts val="1600"/>
              <a:buChar char="●"/>
            </a:pPr>
            <a:r>
              <a:rPr lang="en" sz="1600"/>
              <a:t>Evaluation Metrics:</a:t>
            </a:r>
            <a:endParaRPr sz="1600"/>
          </a:p>
          <a:p>
            <a:pPr indent="-330200" lvl="1" marL="914400" rtl="0" algn="l">
              <a:spcBef>
                <a:spcPts val="0"/>
              </a:spcBef>
              <a:spcAft>
                <a:spcPts val="0"/>
              </a:spcAft>
              <a:buSzPts val="1600"/>
              <a:buChar char="○"/>
            </a:pPr>
            <a:r>
              <a:rPr lang="en" sz="1600"/>
              <a:t>Used precision, recall, F1-score, and confusion matrix for the bias detection</a:t>
            </a:r>
            <a:endParaRPr sz="1600"/>
          </a:p>
        </p:txBody>
      </p:sp>
      <p:sp>
        <p:nvSpPr>
          <p:cNvPr id="388" name="Google Shape;388;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 </a:t>
            </a:r>
            <a:endParaRPr/>
          </a:p>
        </p:txBody>
      </p:sp>
      <p:sp>
        <p:nvSpPr>
          <p:cNvPr id="394" name="Google Shape;394;p55"/>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