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  <p:sldMasterId id="2147483832" r:id="rId2"/>
    <p:sldMasterId id="2147483914" r:id="rId3"/>
  </p:sldMasterIdLst>
  <p:notesMasterIdLst>
    <p:notesMasterId r:id="rId17"/>
  </p:notesMasterIdLst>
  <p:handoutMasterIdLst>
    <p:handoutMasterId r:id="rId18"/>
  </p:handoutMasterIdLst>
  <p:sldIdLst>
    <p:sldId id="256" r:id="rId4"/>
    <p:sldId id="327" r:id="rId5"/>
    <p:sldId id="1268" r:id="rId6"/>
    <p:sldId id="1258" r:id="rId7"/>
    <p:sldId id="1267" r:id="rId8"/>
    <p:sldId id="1259" r:id="rId9"/>
    <p:sldId id="1260" r:id="rId10"/>
    <p:sldId id="1262" r:id="rId11"/>
    <p:sldId id="1266" r:id="rId12"/>
    <p:sldId id="1265" r:id="rId13"/>
    <p:sldId id="1264" r:id="rId14"/>
    <p:sldId id="1263" r:id="rId15"/>
    <p:sldId id="289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1" autoAdjust="0"/>
    <p:restoredTop sz="89930"/>
  </p:normalViewPr>
  <p:slideViewPr>
    <p:cSldViewPr snapToGrid="0" snapToObjects="1" showGuides="1">
      <p:cViewPr varScale="1">
        <p:scale>
          <a:sx n="148" d="100"/>
          <a:sy n="148" d="100"/>
        </p:scale>
        <p:origin x="74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0500" y="274638"/>
            <a:ext cx="7700963" cy="4332287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1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leverages a top down approach.  get results relatively quickly, and then peel back the onion successively for more and more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6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intuitive understanding of why CLR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methodswork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from considering the loss function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topology.Dauphinet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al. [4] argue that the difficulty in minimizing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theloss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arises from saddle points rather than poor local minima.</a:t>
            </a:r>
            <a:endParaRPr lang="en-US" dirty="0">
              <a:effectLst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Saddle points have small gradients that slow the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learningprocess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increasing the learning rate allows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morerapid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traversal of saddle point plateaus. A more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practicalreason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to why CLR works is that, by following the meth-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Section 3.3, it is likely the optimum learning rate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willbe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bounds and near optimal learning rates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willbe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throughout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 the small LR starts us in the right direction and continual growing accelerates us in right direction, until point where we need to decay to stabilize...  </a:t>
            </a:r>
          </a:p>
          <a:p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convergence and better training results are the end product of the algorithm and its what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FastAI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1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32342" y="-1"/>
            <a:ext cx="1143000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IBM_logo_good_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9" y="4619525"/>
            <a:ext cx="878158" cy="344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0" y="231282"/>
            <a:ext cx="1111658" cy="111165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8109" y="1815784"/>
            <a:ext cx="3344233" cy="14253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/>
                </a:solidFill>
              </a:rPr>
              <a:t>2018 IBM Systems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Technical University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3" name="Picture 12" descr="1040_GettyImages-614703824_low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4224" b="10448"/>
          <a:stretch/>
        </p:blipFill>
        <p:spPr>
          <a:xfrm>
            <a:off x="0" y="2528455"/>
            <a:ext cx="4572000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rgbClr val="001689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tx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2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150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08445" y="223915"/>
            <a:ext cx="7988498" cy="623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208445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800692" y="26377"/>
            <a:ext cx="1317329" cy="371322"/>
            <a:chOff x="-2825" y="2384383"/>
            <a:chExt cx="9146825" cy="3437682"/>
          </a:xfrm>
        </p:grpSpPr>
        <p:grpSp>
          <p:nvGrpSpPr>
            <p:cNvPr id="21" name="Group 20"/>
            <p:cNvGrpSpPr/>
            <p:nvPr/>
          </p:nvGrpSpPr>
          <p:grpSpPr>
            <a:xfrm>
              <a:off x="590309" y="2610487"/>
              <a:ext cx="7992321" cy="2980085"/>
              <a:chOff x="590309" y="2610487"/>
              <a:chExt cx="7992321" cy="298008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90309" y="3599727"/>
                <a:ext cx="937549" cy="1273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93312" y="2610487"/>
                <a:ext cx="937549" cy="1243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98831" y="4328931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24984" y="3333509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5081" y="4213186"/>
                <a:ext cx="937549" cy="126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5" y="2384383"/>
              <a:ext cx="9146825" cy="3437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663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2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9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09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85779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6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6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98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32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5295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4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6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78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31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12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14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17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7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2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015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449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262309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52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8463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3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754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7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 flipH="1">
            <a:off x="2065105" y="7596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1813" y="586409"/>
            <a:ext cx="4570187" cy="45494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76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>
            <a:off x="1" y="0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4573813" y="692150"/>
            <a:ext cx="4570187" cy="4451351"/>
          </a:xfrm>
          <a:prstGeom prst="rect">
            <a:avLst/>
          </a:prstGeom>
        </p:spPr>
      </p:pic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13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610705"/>
            <a:ext cx="8779552" cy="4303517"/>
          </a:xfrm>
        </p:spPr>
        <p:txBody>
          <a:bodyPr/>
          <a:lstStyle>
            <a:lvl1pPr marL="260747" indent="-260747">
              <a:buClr>
                <a:schemeClr val="tx2"/>
              </a:buClr>
              <a:buFont typeface="Lucida Grande"/>
              <a:buChar char="—"/>
              <a:defRPr/>
            </a:lvl1pPr>
            <a:lvl2pPr marL="432197" indent="-171450">
              <a:buClr>
                <a:schemeClr val="tx2"/>
              </a:buClr>
              <a:buSzPct val="100000"/>
              <a:buFont typeface="Arial"/>
              <a:buChar char="•"/>
              <a:defRPr/>
            </a:lvl2pPr>
            <a:lvl3pPr marL="603647" indent="-171450">
              <a:buClr>
                <a:schemeClr val="tx2"/>
              </a:buClr>
              <a:buFont typeface="Courier New"/>
              <a:buChar char="o"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ACD34-959A-4CCD-B5F6-D1E7B91FE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51D1-BB17-4408-A8FF-449EFA937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700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798312"/>
            <a:ext cx="8779552" cy="4135374"/>
          </a:xfrm>
        </p:spPr>
        <p:txBody>
          <a:bodyPr/>
          <a:lstStyle>
            <a:lvl1pPr marL="226382" indent="-226382">
              <a:buClr>
                <a:schemeClr val="tx2"/>
              </a:buClr>
              <a:buSzPct val="90000"/>
              <a:buFont typeface="+mj-lt"/>
              <a:buAutoNum type="arabicPeriod"/>
              <a:defRPr/>
            </a:lvl1pPr>
            <a:lvl2pPr marL="452764" indent="-226382">
              <a:buClr>
                <a:schemeClr val="tx2"/>
              </a:buClr>
              <a:buSzPct val="90000"/>
              <a:buFont typeface="+mj-lt"/>
              <a:buAutoNum type="alphaLcPeriod"/>
              <a:defRPr/>
            </a:lvl2pPr>
            <a:lvl3pPr marL="380814" indent="0">
              <a:buNone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F7F4-5691-44AD-B658-ADE6987260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9477-4DF9-4B0D-BA3A-DDA30401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67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1320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03CBF2-FC22-447A-9A57-804665A31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2FB734-1167-4468-8816-49F9F3C7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0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75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5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268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268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4D111D-315D-416D-B503-B3C0A5657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286FF4-80C3-4D69-807D-9639A5047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80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F338-7056-4790-A2A4-DA3B22FBBE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62F-9E41-4877-87C7-9F1A1380E8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993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0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417" y="660561"/>
            <a:ext cx="4628267" cy="3655279"/>
          </a:xfrm>
        </p:spPr>
        <p:txBody>
          <a:bodyPr/>
          <a:lstStyle>
            <a:lvl1pPr>
              <a:defRPr sz="1501"/>
            </a:lvl1pPr>
            <a:lvl2pPr>
              <a:defRPr sz="1351"/>
            </a:lvl2pPr>
            <a:lvl3pPr>
              <a:defRPr sz="1200"/>
            </a:lvl3pPr>
            <a:lvl4pPr marL="510141" indent="0">
              <a:buNone/>
              <a:defRPr sz="1151"/>
            </a:lvl4pPr>
            <a:lvl5pPr>
              <a:defRPr sz="1151"/>
            </a:lvl5pPr>
            <a:lvl6pPr>
              <a:defRPr sz="2194"/>
            </a:lvl6pPr>
            <a:lvl7pPr>
              <a:defRPr sz="2194"/>
            </a:lvl7pPr>
            <a:lvl8pPr>
              <a:defRPr sz="2194"/>
            </a:lvl8pPr>
            <a:lvl9pPr>
              <a:defRPr sz="21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14" y="1464724"/>
            <a:ext cx="2949832" cy="2858080"/>
          </a:xfrm>
        </p:spPr>
        <p:txBody>
          <a:bodyPr/>
          <a:lstStyle>
            <a:lvl1pPr marL="0" indent="0">
              <a:buNone/>
              <a:defRPr sz="1801"/>
            </a:lvl1pPr>
            <a:lvl2pPr marL="501437" indent="0">
              <a:buNone/>
              <a:defRPr sz="1536"/>
            </a:lvl2pPr>
            <a:lvl3pPr marL="1002872" indent="0">
              <a:buNone/>
              <a:defRPr sz="1316"/>
            </a:lvl3pPr>
            <a:lvl4pPr marL="1504308" indent="0">
              <a:buNone/>
              <a:defRPr sz="1097"/>
            </a:lvl4pPr>
            <a:lvl5pPr marL="2005744" indent="0">
              <a:buNone/>
              <a:defRPr sz="1097"/>
            </a:lvl5pPr>
            <a:lvl6pPr marL="2507180" indent="0">
              <a:buNone/>
              <a:defRPr sz="1097"/>
            </a:lvl6pPr>
            <a:lvl7pPr marL="3008615" indent="0">
              <a:buNone/>
              <a:defRPr sz="1097"/>
            </a:lvl7pPr>
            <a:lvl8pPr marL="3510052" indent="0">
              <a:buNone/>
              <a:defRPr sz="1097"/>
            </a:lvl8pPr>
            <a:lvl9pPr marL="4011487" indent="0">
              <a:buNone/>
              <a:defRPr sz="10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74C016-649E-4C6B-A276-C2F18F1EA3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4EE059-0DAF-49ED-A93D-DCCE0F427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DA3A1-2B8C-4CA3-9012-99828EC83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6B41-81DD-44A8-BA3F-434BD3E36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95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552" y="301681"/>
            <a:ext cx="2186037" cy="4558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140" y="301681"/>
            <a:ext cx="6328250" cy="45586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6DA8-BE2E-4A37-8BDD-E752BE292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8E2-C290-4769-ACC5-D1B62191C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99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4" y="669134"/>
            <a:ext cx="8779552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4" y="2719477"/>
            <a:ext cx="8779552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CADA7-6179-435C-9C9A-F61390BA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66D22-9F89-4E17-AAD0-D712F30D9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15A24-AF37-4473-B4B1-8F1A28B6B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04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75487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0100" y="675487"/>
            <a:ext cx="4271526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50BF8-E896-4FE3-AF7F-9E5CFC34C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76EFD-0B19-48DA-8B96-05C97EC18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C908EE-4D86-4786-8632-689C4A1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391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2074" y="630174"/>
            <a:ext cx="8779551" cy="4135374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F1EE16-DB37-4F1F-AE94-AA5075A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549082-391F-4918-9252-3B9610929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BD9364-D9E9-4A68-AF4C-24B4A5007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28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6" y="707235"/>
            <a:ext cx="8779550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6" y="2707885"/>
            <a:ext cx="8779550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83841-6F9B-4F56-AE8F-4F7D41C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EC829-A4EF-405F-803E-2716F8335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F70C1-0092-4D2E-AF4E-430DCE21D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036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50079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407" y="650079"/>
            <a:ext cx="4309819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5FF6A-74F4-4C6D-93BF-BC475399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6B50-6D08-4525-B03B-99EFE8878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8C6D0-AEA5-402E-918C-BA6D7B82B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7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baseline="0">
                <a:solidFill>
                  <a:schemeClr val="tx1"/>
                </a:solidFill>
                <a:latin typeface="+mn-lt"/>
                <a:ea typeface="Arial" charset="0"/>
                <a:cs typeface="Arial"/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89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3955" y="158591"/>
            <a:ext cx="8751263" cy="3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2074" y="660400"/>
            <a:ext cx="8753144" cy="430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144537" y="4989607"/>
            <a:ext cx="82708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 b="0">
                <a:solidFill>
                  <a:srgbClr val="000000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2074" y="4989607"/>
            <a:ext cx="3615100" cy="1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l" eaLnBrk="1" hangingPunct="1">
              <a:buFontTx/>
              <a:buNone/>
              <a:defRPr sz="675">
                <a:solidFill>
                  <a:schemeClr val="tx1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</p:sldLayoutIdLst>
  <p:hf hdr="0" dt="0"/>
  <p:txStyles>
    <p:titleStyle>
      <a:lvl1pPr algn="l" defTabSz="6729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1" b="1" i="0" u="none" kern="1200">
          <a:solidFill>
            <a:schemeClr val="tx2"/>
          </a:solidFill>
          <a:latin typeface="IBM Plex Sans"/>
          <a:ea typeface="+mj-ea"/>
          <a:cs typeface="IBM Plex Sans"/>
        </a:defRPr>
      </a:lvl1pPr>
      <a:lvl2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2pPr>
      <a:lvl3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3pPr>
      <a:lvl4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4pPr>
      <a:lvl5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5pPr>
      <a:lvl6pPr marL="501437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6pPr>
      <a:lvl7pPr marL="1002872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7pPr>
      <a:lvl8pPr marL="1504308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8pPr>
      <a:lvl9pPr marL="2005744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60747" indent="-260747" algn="l" defTabSz="672905" rtl="0" eaLnBrk="1" fontAlgn="base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/>
        </a:buClr>
        <a:buSzPct val="100000"/>
        <a:buFont typeface="Lucida Grande"/>
        <a:buChar char="—"/>
        <a:defRPr sz="1501" kern="1200">
          <a:solidFill>
            <a:schemeClr val="tx1"/>
          </a:solidFill>
          <a:latin typeface="IBM Plex Sans"/>
          <a:ea typeface="+mn-ea"/>
          <a:cs typeface="IBM Plex Sans"/>
        </a:defRPr>
      </a:lvl1pPr>
      <a:lvl2pPr marL="432197" indent="-171450" algn="l" defTabSz="672905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chemeClr val="tx2"/>
        </a:buClr>
        <a:buSzPct val="100000"/>
        <a:buFont typeface="Arial"/>
        <a:buChar char="•"/>
        <a:defRPr sz="1351" b="0" i="0" u="none" kern="1200">
          <a:solidFill>
            <a:schemeClr val="tx1"/>
          </a:solidFill>
          <a:latin typeface="IBM Plex Sans"/>
          <a:ea typeface="+mn-ea"/>
          <a:cs typeface="IBM Plex Sans"/>
        </a:defRPr>
      </a:lvl2pPr>
      <a:lvl3pPr marL="603647" indent="-171450" algn="l" defTabSz="672905" rtl="0" eaLnBrk="1" fontAlgn="base" hangingPunct="1">
        <a:lnSpc>
          <a:spcPct val="100000"/>
        </a:lnSpc>
        <a:spcBef>
          <a:spcPts val="150"/>
        </a:spcBef>
        <a:spcAft>
          <a:spcPts val="0"/>
        </a:spcAft>
        <a:buClr>
          <a:srgbClr val="00649D"/>
        </a:buClr>
        <a:buSzPct val="80000"/>
        <a:buFont typeface="Courier New"/>
        <a:buChar char="o"/>
        <a:defRPr sz="1200" kern="1200">
          <a:solidFill>
            <a:schemeClr val="tx1"/>
          </a:solidFill>
          <a:latin typeface="IBM Plex Sans"/>
          <a:ea typeface="+mn-ea"/>
          <a:cs typeface="IBM Plex Sans"/>
        </a:defRPr>
      </a:lvl3pPr>
      <a:lvl4pPr marL="510931" indent="0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2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42025" indent="-167929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7898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259333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760769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262205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1pPr>
      <a:lvl2pPr marL="50143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2pPr>
      <a:lvl3pPr marL="100287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3pPr>
      <a:lvl4pPr marL="1504308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4pPr>
      <a:lvl5pPr marL="2005744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5pPr>
      <a:lvl6pPr marL="250718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008615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51005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01148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.fast.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github.com/fastai/course-v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gugger.github.io/how-do-you-find-a-good-learning-rat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abs/1506.01186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12A1DA5-4495-534E-B501-82F20ECCDDB3}"/>
              </a:ext>
            </a:extLst>
          </p:cNvPr>
          <p:cNvSpPr txBox="1">
            <a:spLocks/>
          </p:cNvSpPr>
          <p:nvPr/>
        </p:nvSpPr>
        <p:spPr>
          <a:xfrm>
            <a:off x="4773529" y="790299"/>
            <a:ext cx="4300622" cy="204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342900" fontAlgn="base"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FastAI</a:t>
            </a:r>
            <a:r>
              <a:rPr lang="en-US" b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101</a:t>
            </a:r>
          </a:p>
          <a:p>
            <a:pPr defTabSz="342900" fontAlgn="base"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Dustin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VanStee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 Data Scientist</a:t>
            </a: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Bob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Chesebrough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-Data Scientist</a:t>
            </a:r>
          </a:p>
          <a:p>
            <a:pPr defTabSz="342900" fontAlgn="base">
              <a:spcAft>
                <a:spcPct val="0"/>
              </a:spcAft>
            </a:pP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AI Center of </a:t>
            </a:r>
            <a:r>
              <a:rPr lang="en-US" sz="1800" i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Compentency</a:t>
            </a: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IBM Worldwide Client Experience Centers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C04A-5285-A749-8703-365D1BDE15CB}"/>
              </a:ext>
            </a:extLst>
          </p:cNvPr>
          <p:cNvSpPr txBox="1"/>
          <p:nvPr/>
        </p:nvSpPr>
        <p:spPr>
          <a:xfrm>
            <a:off x="4773530" y="3471145"/>
            <a:ext cx="4370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FF"/>
                </a:solidFill>
                <a:latin typeface="IBM Plex Sans"/>
                <a:cs typeface="IBM Plex Sans"/>
              </a:rPr>
              <a:t>AI Immersion</a:t>
            </a:r>
            <a:endParaRPr lang="en-US" sz="1800" dirty="0">
              <a:solidFill>
                <a:srgbClr val="FFFFFF"/>
              </a:solidFill>
              <a:latin typeface="IBM Plex Sans"/>
              <a:cs typeface="IBM Plex Sans"/>
            </a:endParaRPr>
          </a:p>
        </p:txBody>
      </p:sp>
      <p:pic>
        <p:nvPicPr>
          <p:cNvPr id="6" name="Picture 5" descr="Pictogram-TechU-512px-Re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2" y="4365782"/>
            <a:ext cx="547437" cy="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8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7981950" cy="855726"/>
          </a:xfrm>
        </p:spPr>
        <p:txBody>
          <a:bodyPr/>
          <a:lstStyle/>
          <a:p>
            <a:r>
              <a:rPr lang="en-US" dirty="0" err="1"/>
              <a:t>FastAI</a:t>
            </a:r>
            <a:r>
              <a:rPr lang="en-US" dirty="0"/>
              <a:t> Concepts – Transfer Learning / Unfreeze layers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7DB3E-D886-D443-A2A7-C45876736AB7}"/>
              </a:ext>
            </a:extLst>
          </p:cNvPr>
          <p:cNvSpPr txBox="1"/>
          <p:nvPr/>
        </p:nvSpPr>
        <p:spPr>
          <a:xfrm>
            <a:off x="228600" y="965560"/>
            <a:ext cx="81442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FastAI</a:t>
            </a:r>
            <a:r>
              <a:rPr lang="en-US" dirty="0"/>
              <a:t> leverages transfer learning for most of its examples, and employs a couple of other tricks along the way.  One example of this is layer unfreezing ...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AEAF7-53C3-5842-8344-E77D2CD7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539" y="1579158"/>
            <a:ext cx="3310757" cy="2886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3D7B6-3692-0A46-80DD-9EFF8A04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04" y="1538784"/>
            <a:ext cx="2882331" cy="2926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D8F641-39F7-AD49-B150-5BBE17EE815B}"/>
              </a:ext>
            </a:extLst>
          </p:cNvPr>
          <p:cNvSpPr txBox="1"/>
          <p:nvPr/>
        </p:nvSpPr>
        <p:spPr>
          <a:xfrm>
            <a:off x="859284" y="4594978"/>
            <a:ext cx="74254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NLP example showing successive layer “unfreezing” – provides incrementally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62892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7981950" cy="855726"/>
          </a:xfrm>
        </p:spPr>
        <p:txBody>
          <a:bodyPr/>
          <a:lstStyle/>
          <a:p>
            <a:r>
              <a:rPr lang="en-US" dirty="0" err="1"/>
              <a:t>FastAI</a:t>
            </a:r>
            <a:r>
              <a:rPr lang="en-US" dirty="0"/>
              <a:t> Concepts – Plot Top Losses / Confusion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E22AB-1E26-AA47-B514-EC1E397C5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2" y="1782094"/>
            <a:ext cx="3090534" cy="298534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AC86E8-3FED-3D43-B936-294389B325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65F97-67C1-2747-A55D-75DF48D6E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626898"/>
            <a:ext cx="8915400" cy="1096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43AAE-B4B7-C149-8BF9-59D53B19A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03" y="1877226"/>
            <a:ext cx="3286948" cy="26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41" y="1904462"/>
            <a:ext cx="7920318" cy="855726"/>
          </a:xfrm>
        </p:spPr>
        <p:txBody>
          <a:bodyPr/>
          <a:lstStyle/>
          <a:p>
            <a:r>
              <a:rPr lang="en-US" dirty="0" err="1"/>
              <a:t>FastAI</a:t>
            </a:r>
            <a:r>
              <a:rPr lang="en-US" dirty="0"/>
              <a:t> Concepts – Put it all together with a demo!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FastAI</a:t>
            </a:r>
            <a:r>
              <a:rPr lang="en-US" dirty="0"/>
              <a:t> 101 - 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758190"/>
            <a:ext cx="4782312" cy="40682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Why </a:t>
            </a:r>
            <a:r>
              <a:rPr lang="en-US" sz="1600" b="1" dirty="0" err="1"/>
              <a:t>FastAI</a:t>
            </a:r>
            <a:r>
              <a:rPr lang="en-US" sz="1600" b="1" dirty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FastAI</a:t>
            </a:r>
            <a:r>
              <a:rPr lang="en-US" sz="1600" b="1" dirty="0"/>
              <a:t> Concepts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Databunch</a:t>
            </a:r>
            <a:endParaRPr lang="en-US" sz="16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Learner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LRFind</a:t>
            </a:r>
            <a:r>
              <a:rPr lang="en-US" sz="1600" b="1" dirty="0"/>
              <a:t> /One Cycle Learning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Transfer Learning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Interpretation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1236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9B2268-420E-364E-ABAE-1BD1B25B0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D9194-2144-BF4A-B58A-1238313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FB3E6-4F47-AA45-AAB7-DC82491A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34" y="540907"/>
            <a:ext cx="6153149" cy="4061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C3D6DE-1BCD-8948-A415-3D443FAAA52C}"/>
              </a:ext>
            </a:extLst>
          </p:cNvPr>
          <p:cNvSpPr txBox="1"/>
          <p:nvPr/>
        </p:nvSpPr>
        <p:spPr>
          <a:xfrm>
            <a:off x="205681" y="240825"/>
            <a:ext cx="40687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few words on </a:t>
            </a:r>
            <a:r>
              <a:rPr lang="en-US" dirty="0" err="1"/>
              <a:t>FastAI</a:t>
            </a:r>
            <a:r>
              <a:rPr lang="en-US" dirty="0"/>
              <a:t> Cofounder Jeremy Howard </a:t>
            </a:r>
          </a:p>
        </p:txBody>
      </p:sp>
    </p:spTree>
    <p:extLst>
      <p:ext uri="{BB962C8B-B14F-4D97-AF65-F5344CB8AC3E}">
        <p14:creationId xmlns:p14="http://schemas.microsoft.com/office/powerpoint/2010/main" val="230304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FastAI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4300" y="667875"/>
            <a:ext cx="4323885" cy="4068290"/>
          </a:xfrm>
        </p:spPr>
        <p:txBody>
          <a:bodyPr/>
          <a:lstStyle/>
          <a:p>
            <a:endParaRPr lang="en-US" sz="1200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Framework built on top of </a:t>
            </a:r>
            <a:r>
              <a:rPr lang="en-US" sz="1600" dirty="0" err="1"/>
              <a:t>PyTorch</a:t>
            </a:r>
            <a:endParaRPr lang="en-US" sz="1600" dirty="0"/>
          </a:p>
          <a:p>
            <a:pPr lvl="1" indent="0">
              <a:buNone/>
            </a:pPr>
            <a:endParaRPr lang="en-US" sz="1600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Incorporates best practices learned from experts (training / simplicity)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Easy to use examples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World class results!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Flexibility to extend to custom problems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Built on top of </a:t>
            </a:r>
            <a:r>
              <a:rPr lang="en-US" sz="1600" dirty="0" err="1"/>
              <a:t>PyTorch</a:t>
            </a:r>
            <a:r>
              <a:rPr lang="en-US" sz="1600" dirty="0"/>
              <a:t> framework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Vibrant user community 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Excellent educational material </a:t>
            </a:r>
          </a:p>
          <a:p>
            <a:pPr marL="68262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videos : </a:t>
            </a:r>
            <a:r>
              <a:rPr lang="en-US" sz="1600" dirty="0">
                <a:hlinkClick r:id="rId3"/>
              </a:rPr>
              <a:t>https://course.fast.ai/</a:t>
            </a:r>
            <a:endParaRPr lang="en-US" sz="1600" dirty="0"/>
          </a:p>
          <a:p>
            <a:pPr marL="68262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repo : </a:t>
            </a:r>
            <a:r>
              <a:rPr lang="en-US" sz="1200" dirty="0">
                <a:hlinkClick r:id="rId4"/>
              </a:rPr>
              <a:t>https://github.com/fastai/course-v3</a:t>
            </a:r>
            <a:endParaRPr lang="en-US" sz="1200" dirty="0"/>
          </a:p>
          <a:p>
            <a:pPr lvl="2" indent="0">
              <a:buNone/>
            </a:pPr>
            <a:endParaRPr lang="en-US" sz="1200" b="1" dirty="0"/>
          </a:p>
        </p:txBody>
      </p:sp>
      <p:pic>
        <p:nvPicPr>
          <p:cNvPr id="1025" name="Picture 1" descr="fastai VI for PyTorch: F &#10;accurate, easier deep &#10;Writtem 02 Oct 2018 by Jeremy Howard &#10;Dogs vs. Cats &#10;Lines of code (excluding imports) &#10;Stage 1 error &#10;Stage 2 error &#10;Test time augmentation (TTA) error &#10;Stage 1 time &#10;Stage 2 time &#10;fastai resnet34* &#10;5 &#10;0.70% &#10;0.50% &#10;0.30% &#10;4:56 &#10;6:44 &#10;fastai resnet50 &#10;5 &#10;0.65% &#10;0.50% &#10;0.40% &#10;9:30 &#10;12:48 &#10;Keras &#10;31 &#10;2.05% &#10;0.80% &#10;N/A* &#10;8:30 &#10;17:38 ">
            <a:extLst>
              <a:ext uri="{FF2B5EF4-FFF2-40B4-BE49-F238E27FC236}">
                <a16:creationId xmlns:a16="http://schemas.microsoft.com/office/drawing/2014/main" id="{5E78EDD2-6087-5F4B-BC16-0DE53FB5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67875"/>
            <a:ext cx="4490839" cy="22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32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1CC8A-5534-9B4B-BBB2-6C1A78E2A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8F307-69FC-C445-82B4-6316AD98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4049B-0272-6540-82A6-A776DC0E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29536"/>
            <a:ext cx="3125211" cy="3143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2CE95-4CD8-474E-A3DE-96CB4709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080" y="1182187"/>
            <a:ext cx="2788920" cy="2507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8F37B3-ED86-CE4B-A2C8-30EE76042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029" y="1182187"/>
            <a:ext cx="2607051" cy="26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9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FastAI</a:t>
            </a:r>
            <a:r>
              <a:rPr lang="en-US" dirty="0"/>
              <a:t> Concepts – </a:t>
            </a:r>
            <a:r>
              <a:rPr lang="en-US" dirty="0" err="1"/>
              <a:t>Databunch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EE0FE1-A9D1-2C47-9F2B-C1C809DFC2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758190"/>
            <a:ext cx="7640392" cy="4068290"/>
          </a:xfrm>
        </p:spPr>
        <p:txBody>
          <a:bodyPr/>
          <a:lstStyle/>
          <a:p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Abstraction that helps manage train / validation datasets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Supports all types of data (Image / text / tabular)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Flexible to support meta data files that contain labels 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2050" name="Picture 2" descr="33%20PM">
            <a:extLst>
              <a:ext uri="{FF2B5EF4-FFF2-40B4-BE49-F238E27FC236}">
                <a16:creationId xmlns:a16="http://schemas.microsoft.com/office/drawing/2014/main" id="{BB65E67A-7B8E-7948-81CE-303F6282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17" y="1997434"/>
            <a:ext cx="5679583" cy="26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FastAI</a:t>
            </a:r>
            <a:r>
              <a:rPr lang="en-US" dirty="0"/>
              <a:t> Concepts – Learner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D9F547-8F4A-1C44-AE17-233796A2B18B}"/>
              </a:ext>
            </a:extLst>
          </p:cNvPr>
          <p:cNvSpPr txBox="1">
            <a:spLocks/>
          </p:cNvSpPr>
          <p:nvPr/>
        </p:nvSpPr>
        <p:spPr>
          <a:xfrm>
            <a:off x="228600" y="758190"/>
            <a:ext cx="7640392" cy="4068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Learner is </a:t>
            </a:r>
            <a:r>
              <a:rPr lang="en-US" sz="1800" b="1" dirty="0" err="1"/>
              <a:t>fastAI</a:t>
            </a:r>
            <a:r>
              <a:rPr lang="en-US" sz="1800" b="1" dirty="0"/>
              <a:t> abstraction that holds the neural network architecture and the methods to train it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06540-671F-8D4E-8A2B-67E3865FB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1613916"/>
            <a:ext cx="8814816" cy="468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40BAC-30D2-3D48-A882-50DF38438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76" y="2082681"/>
            <a:ext cx="8046720" cy="26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30E7BC-E5AF-1541-A26E-648D5979CFD5}"/>
              </a:ext>
            </a:extLst>
          </p:cNvPr>
          <p:cNvSpPr txBox="1"/>
          <p:nvPr/>
        </p:nvSpPr>
        <p:spPr>
          <a:xfrm>
            <a:off x="508457" y="1633975"/>
            <a:ext cx="3895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method is somewhat empirical, but in practice works very well.</a:t>
            </a:r>
          </a:p>
          <a:p>
            <a:endParaRPr lang="en-US" dirty="0"/>
          </a:p>
          <a:p>
            <a:r>
              <a:rPr lang="en-US" dirty="0"/>
              <a:t>Goal on any plot is to find the longest downward slope and use </a:t>
            </a:r>
            <a:r>
              <a:rPr lang="en-US" dirty="0" err="1"/>
              <a:t>thes</a:t>
            </a:r>
            <a:r>
              <a:rPr lang="en-US" dirty="0"/>
              <a:t> as bounds for fit one cycle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72B9FB-2C3C-0046-9E73-978C1F28F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00"/>
          <a:stretch/>
        </p:blipFill>
        <p:spPr>
          <a:xfrm>
            <a:off x="4404289" y="1898083"/>
            <a:ext cx="4739711" cy="3168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6135624" cy="855726"/>
          </a:xfrm>
        </p:spPr>
        <p:txBody>
          <a:bodyPr/>
          <a:lstStyle/>
          <a:p>
            <a:r>
              <a:rPr lang="en-US" dirty="0" err="1"/>
              <a:t>FastAI</a:t>
            </a:r>
            <a:r>
              <a:rPr lang="en-US" dirty="0"/>
              <a:t> Concepts – Learning Rate Find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44358-0869-8B42-A3F7-CC764BD9C4BD}"/>
              </a:ext>
            </a:extLst>
          </p:cNvPr>
          <p:cNvSpPr txBox="1"/>
          <p:nvPr/>
        </p:nvSpPr>
        <p:spPr>
          <a:xfrm>
            <a:off x="420137" y="756812"/>
            <a:ext cx="73339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Jeremy Howard the most important hyper-parameter to tune of any NN model is the learning rate.  </a:t>
            </a:r>
            <a:r>
              <a:rPr lang="en-US" dirty="0" err="1"/>
              <a:t>FastAI</a:t>
            </a:r>
            <a:r>
              <a:rPr lang="en-US" dirty="0"/>
              <a:t> implements an </a:t>
            </a:r>
            <a:r>
              <a:rPr lang="en-US" dirty="0" err="1"/>
              <a:t>lr</a:t>
            </a:r>
            <a:r>
              <a:rPr lang="en-US" dirty="0"/>
              <a:t> find algorithm that steps through different learning rates and plots losses.  For detailed information look here </a:t>
            </a:r>
            <a:r>
              <a:rPr lang="en-US" dirty="0">
                <a:hlinkClick r:id="rId4"/>
              </a:rPr>
              <a:t>https://sgugger.github.io/how-do-you-find-a-good-learning-rate.html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009B7C-ADD2-F840-890F-AC4C21D87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783"/>
          <a:stretch/>
        </p:blipFill>
        <p:spPr>
          <a:xfrm>
            <a:off x="602338" y="3302356"/>
            <a:ext cx="3801951" cy="4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7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7110984" cy="855726"/>
          </a:xfrm>
        </p:spPr>
        <p:txBody>
          <a:bodyPr/>
          <a:lstStyle/>
          <a:p>
            <a:r>
              <a:rPr lang="en-US" dirty="0" err="1"/>
              <a:t>FastAI</a:t>
            </a:r>
            <a:r>
              <a:rPr lang="en-US" dirty="0"/>
              <a:t> Concepts – One Cycle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B0C44-6334-384C-872A-4F2611E1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75" y="715899"/>
            <a:ext cx="3958188" cy="2833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D5BCF-1EC3-0C49-8A64-E02BC352A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2" y="715899"/>
            <a:ext cx="3857223" cy="2833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A4631-407A-164A-AAD9-8567225D8919}"/>
              </a:ext>
            </a:extLst>
          </p:cNvPr>
          <p:cNvSpPr txBox="1"/>
          <p:nvPr/>
        </p:nvSpPr>
        <p:spPr>
          <a:xfrm>
            <a:off x="499872" y="3758187"/>
            <a:ext cx="814425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training methods use a fixed learning rate or learning rate schedules to find a decent solution to the NN optimization problem.  Issues here the speed at which you find the minimum, and how close the local minimum is to global minimum.  </a:t>
            </a:r>
          </a:p>
          <a:p>
            <a:endParaRPr lang="en-US" dirty="0"/>
          </a:p>
          <a:p>
            <a:r>
              <a:rPr lang="en-US" b="1" dirty="0"/>
              <a:t>Fit one cycle takes a different approach</a:t>
            </a:r>
            <a:r>
              <a:rPr lang="en-US" dirty="0"/>
              <a:t>.  They sweep learning rates as show above right to find optimal solution.  Why does this work ? -&gt;  (</a:t>
            </a:r>
            <a:r>
              <a:rPr lang="en-US" dirty="0">
                <a:hlinkClick r:id="rId5"/>
              </a:rPr>
              <a:t>https://arxiv.org/abs/1506.01186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2133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84">
      <a:dk1>
        <a:srgbClr val="000000"/>
      </a:dk1>
      <a:lt1>
        <a:srgbClr val="FFFFFF"/>
      </a:lt1>
      <a:dk2>
        <a:srgbClr val="001689"/>
      </a:dk2>
      <a:lt2>
        <a:srgbClr val="EDF0F2"/>
      </a:lt2>
      <a:accent1>
        <a:srgbClr val="C7C7C7"/>
      </a:accent1>
      <a:accent2>
        <a:srgbClr val="5A5A5A"/>
      </a:accent2>
      <a:accent3>
        <a:srgbClr val="4178BE"/>
      </a:accent3>
      <a:accent4>
        <a:srgbClr val="00B4A0"/>
      </a:accent4>
      <a:accent5>
        <a:srgbClr val="A6266E"/>
      </a:accent5>
      <a:accent6>
        <a:srgbClr val="AF6EE8"/>
      </a:accent6>
      <a:hlink>
        <a:srgbClr val="0016C1"/>
      </a:hlink>
      <a:folHlink>
        <a:srgbClr val="A62672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2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1_CLFAug15wide">
  <a:themeElements>
    <a:clrScheme name="TechU 2019a">
      <a:dk1>
        <a:srgbClr val="000000"/>
      </a:dk1>
      <a:lt1>
        <a:srgbClr val="FFFFFF"/>
      </a:lt1>
      <a:dk2>
        <a:srgbClr val="1E439B"/>
      </a:dk2>
      <a:lt2>
        <a:srgbClr val="F2F4F8"/>
      </a:lt2>
      <a:accent1>
        <a:srgbClr val="7E50A0"/>
      </a:accent1>
      <a:accent2>
        <a:srgbClr val="3EBDAC"/>
      </a:accent2>
      <a:accent3>
        <a:srgbClr val="697077"/>
      </a:accent3>
      <a:accent4>
        <a:srgbClr val="B9BFC7"/>
      </a:accent4>
      <a:accent5>
        <a:srgbClr val="D41A69"/>
      </a:accent5>
      <a:accent6>
        <a:srgbClr val="FDFACC"/>
      </a:accent6>
      <a:hlink>
        <a:srgbClr val="1E439B"/>
      </a:hlink>
      <a:folHlink>
        <a:srgbClr val="1E439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8ABF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onLookAug15">
        <a:dk1>
          <a:srgbClr val="000000"/>
        </a:dk1>
        <a:lt1>
          <a:srgbClr val="FFFFFF"/>
        </a:lt1>
        <a:dk2>
          <a:srgbClr val="000000"/>
        </a:dk2>
        <a:lt2>
          <a:srgbClr val="F389AF"/>
        </a:lt2>
        <a:accent1>
          <a:srgbClr val="008ABF"/>
        </a:accent1>
        <a:accent2>
          <a:srgbClr val="8CC63F"/>
        </a:accent2>
        <a:accent3>
          <a:srgbClr val="FFCF01"/>
        </a:accent3>
        <a:accent4>
          <a:srgbClr val="B8471B"/>
        </a:accent4>
        <a:accent5>
          <a:srgbClr val="82D1F5"/>
        </a:accent5>
        <a:accent6>
          <a:srgbClr val="007670"/>
        </a:accent6>
        <a:hlink>
          <a:srgbClr val="00649D"/>
        </a:hlink>
        <a:folHlink>
          <a:srgbClr val="7F1C7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assAuthor-wide.potx" id="{317B9BE2-5732-44F1-811C-5561011B5954}" vid="{C46B01EB-643E-43FB-B244-2C382CF58F0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56428</TotalTime>
  <Words>666</Words>
  <Application>Microsoft Macintosh PowerPoint</Application>
  <PresentationFormat>On-screen Show (16:9)</PresentationFormat>
  <Paragraphs>101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IBM Plex Sans</vt:lpstr>
      <vt:lpstr>Lucida Grande</vt:lpstr>
      <vt:lpstr>Wingdings</vt:lpstr>
      <vt:lpstr>gry_background_2017</vt:lpstr>
      <vt:lpstr>1_gry_background_2017</vt:lpstr>
      <vt:lpstr>1_CLFAug15wide</vt:lpstr>
      <vt:lpstr>PowerPoint Presentation</vt:lpstr>
      <vt:lpstr>FastAI 101 - Agenda</vt:lpstr>
      <vt:lpstr>PowerPoint Presentation</vt:lpstr>
      <vt:lpstr>What is FastAI?</vt:lpstr>
      <vt:lpstr>PowerPoint Presentation</vt:lpstr>
      <vt:lpstr>FastAI Concepts – Databunch</vt:lpstr>
      <vt:lpstr>FastAI Concepts – Learner</vt:lpstr>
      <vt:lpstr>FastAI Concepts – Learning Rate Find</vt:lpstr>
      <vt:lpstr>FastAI Concepts – One Cycle Learning</vt:lpstr>
      <vt:lpstr>FastAI Concepts – Transfer Learning / Unfreeze layers</vt:lpstr>
      <vt:lpstr>FastAI Concepts – Plot Top Losses / Confusion Matrix</vt:lpstr>
      <vt:lpstr>FastAI Concepts – Put it all together with a demo!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Jack Van Stee</cp:lastModifiedBy>
  <cp:revision>238</cp:revision>
  <dcterms:created xsi:type="dcterms:W3CDTF">2017-11-21T16:03:58Z</dcterms:created>
  <dcterms:modified xsi:type="dcterms:W3CDTF">2020-04-10T02:14:39Z</dcterms:modified>
</cp:coreProperties>
</file>