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  <p:sldMasterId id="2147483832" r:id="rId2"/>
    <p:sldMasterId id="2147483914" r:id="rId3"/>
  </p:sldMasterIdLst>
  <p:notesMasterIdLst>
    <p:notesMasterId r:id="rId16"/>
  </p:notesMasterIdLst>
  <p:handoutMasterIdLst>
    <p:handoutMasterId r:id="rId17"/>
  </p:handoutMasterIdLst>
  <p:sldIdLst>
    <p:sldId id="256" r:id="rId4"/>
    <p:sldId id="327" r:id="rId5"/>
    <p:sldId id="1259" r:id="rId6"/>
    <p:sldId id="1260" r:id="rId7"/>
    <p:sldId id="1261" r:id="rId8"/>
    <p:sldId id="1262" r:id="rId9"/>
    <p:sldId id="1263" r:id="rId10"/>
    <p:sldId id="1267" r:id="rId11"/>
    <p:sldId id="1266" r:id="rId12"/>
    <p:sldId id="1268" r:id="rId13"/>
    <p:sldId id="1265" r:id="rId14"/>
    <p:sldId id="289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0" autoAdjust="0"/>
    <p:restoredTop sz="89216"/>
  </p:normalViewPr>
  <p:slideViewPr>
    <p:cSldViewPr snapToGrid="0" snapToObjects="1" showGuides="1">
      <p:cViewPr varScale="1">
        <p:scale>
          <a:sx n="104" d="100"/>
          <a:sy n="104" d="100"/>
        </p:scale>
        <p:origin x="216" y="5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0500" y="274638"/>
            <a:ext cx="7700963" cy="4332287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(add commentary on how IBM power can accelerate usage of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mention... </a:t>
            </a:r>
            <a:r>
              <a:rPr lang="en-US" dirty="0" err="1"/>
              <a:t>whats</a:t>
            </a:r>
            <a:r>
              <a:rPr lang="en-US" dirty="0"/>
              <a:t> interesting here is that embeddings encode semantic </a:t>
            </a:r>
            <a:r>
              <a:rPr lang="en-US" dirty="0" err="1"/>
              <a:t>infromation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3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mention... </a:t>
            </a:r>
            <a:r>
              <a:rPr lang="en-US" dirty="0" err="1"/>
              <a:t>whats</a:t>
            </a:r>
            <a:r>
              <a:rPr lang="en-US" dirty="0"/>
              <a:t> interesting here is that embeddings encode semantic </a:t>
            </a:r>
            <a:r>
              <a:rPr lang="en-US" dirty="0" err="1"/>
              <a:t>infromation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mention... </a:t>
            </a:r>
            <a:r>
              <a:rPr lang="en-US" dirty="0" err="1"/>
              <a:t>whats</a:t>
            </a:r>
            <a:r>
              <a:rPr lang="en-US" dirty="0"/>
              <a:t> interesting here is that embeddings encode semantic </a:t>
            </a:r>
            <a:r>
              <a:rPr lang="en-US" dirty="0" err="1"/>
              <a:t>infromation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32342" y="-1"/>
            <a:ext cx="1143000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IBM_logo_good_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9" y="4619525"/>
            <a:ext cx="878158" cy="344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0" y="231282"/>
            <a:ext cx="1111658" cy="111165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8109" y="1815784"/>
            <a:ext cx="3344233" cy="14253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/>
                </a:solidFill>
              </a:rPr>
              <a:t>2018 IBM Systems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Technical University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3" name="Picture 12" descr="1040_GettyImages-614703824_low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4224" b="10448"/>
          <a:stretch/>
        </p:blipFill>
        <p:spPr>
          <a:xfrm>
            <a:off x="0" y="2528455"/>
            <a:ext cx="4572000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rgbClr val="001689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tx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2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150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08445" y="223915"/>
            <a:ext cx="7988498" cy="623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208445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800692" y="26377"/>
            <a:ext cx="1317329" cy="371322"/>
            <a:chOff x="-2825" y="2384383"/>
            <a:chExt cx="9146825" cy="3437682"/>
          </a:xfrm>
        </p:grpSpPr>
        <p:grpSp>
          <p:nvGrpSpPr>
            <p:cNvPr id="21" name="Group 20"/>
            <p:cNvGrpSpPr/>
            <p:nvPr/>
          </p:nvGrpSpPr>
          <p:grpSpPr>
            <a:xfrm>
              <a:off x="590309" y="2610487"/>
              <a:ext cx="7992321" cy="2980085"/>
              <a:chOff x="590309" y="2610487"/>
              <a:chExt cx="7992321" cy="298008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90309" y="3599727"/>
                <a:ext cx="937549" cy="1273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93312" y="2610487"/>
                <a:ext cx="937549" cy="1243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98831" y="4328931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24984" y="3333509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5081" y="4213186"/>
                <a:ext cx="937549" cy="126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5" y="2384383"/>
              <a:ext cx="9146825" cy="3437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663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2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9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09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85779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6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6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98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32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5295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4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6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78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31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12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14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17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7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2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015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449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262309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52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8463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3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754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7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 flipH="1">
            <a:off x="2065105" y="7596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1813" y="586409"/>
            <a:ext cx="4570187" cy="45494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76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>
            <a:off x="1" y="0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4573813" y="692150"/>
            <a:ext cx="4570187" cy="4451351"/>
          </a:xfrm>
          <a:prstGeom prst="rect">
            <a:avLst/>
          </a:prstGeom>
        </p:spPr>
      </p:pic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13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610705"/>
            <a:ext cx="8779552" cy="4303517"/>
          </a:xfrm>
        </p:spPr>
        <p:txBody>
          <a:bodyPr/>
          <a:lstStyle>
            <a:lvl1pPr marL="260747" indent="-260747">
              <a:buClr>
                <a:schemeClr val="tx2"/>
              </a:buClr>
              <a:buFont typeface="Lucida Grande"/>
              <a:buChar char="—"/>
              <a:defRPr/>
            </a:lvl1pPr>
            <a:lvl2pPr marL="432197" indent="-171450">
              <a:buClr>
                <a:schemeClr val="tx2"/>
              </a:buClr>
              <a:buSzPct val="100000"/>
              <a:buFont typeface="Arial"/>
              <a:buChar char="•"/>
              <a:defRPr/>
            </a:lvl2pPr>
            <a:lvl3pPr marL="603647" indent="-171450">
              <a:buClr>
                <a:schemeClr val="tx2"/>
              </a:buClr>
              <a:buFont typeface="Courier New"/>
              <a:buChar char="o"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ACD34-959A-4CCD-B5F6-D1E7B91FE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51D1-BB17-4408-A8FF-449EFA937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700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798312"/>
            <a:ext cx="8779552" cy="4135374"/>
          </a:xfrm>
        </p:spPr>
        <p:txBody>
          <a:bodyPr/>
          <a:lstStyle>
            <a:lvl1pPr marL="226382" indent="-226382">
              <a:buClr>
                <a:schemeClr val="tx2"/>
              </a:buClr>
              <a:buSzPct val="90000"/>
              <a:buFont typeface="+mj-lt"/>
              <a:buAutoNum type="arabicPeriod"/>
              <a:defRPr/>
            </a:lvl1pPr>
            <a:lvl2pPr marL="452764" indent="-226382">
              <a:buClr>
                <a:schemeClr val="tx2"/>
              </a:buClr>
              <a:buSzPct val="90000"/>
              <a:buFont typeface="+mj-lt"/>
              <a:buAutoNum type="alphaLcPeriod"/>
              <a:defRPr/>
            </a:lvl2pPr>
            <a:lvl3pPr marL="380814" indent="0">
              <a:buNone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F7F4-5691-44AD-B658-ADE6987260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9477-4DF9-4B0D-BA3A-DDA30401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67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1320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03CBF2-FC22-447A-9A57-804665A31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2FB734-1167-4468-8816-49F9F3C7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0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75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5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268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268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4D111D-315D-416D-B503-B3C0A5657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286FF4-80C3-4D69-807D-9639A5047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80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F338-7056-4790-A2A4-DA3B22FBBE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62F-9E41-4877-87C7-9F1A1380E8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993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0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417" y="660561"/>
            <a:ext cx="4628267" cy="3655279"/>
          </a:xfrm>
        </p:spPr>
        <p:txBody>
          <a:bodyPr/>
          <a:lstStyle>
            <a:lvl1pPr>
              <a:defRPr sz="1501"/>
            </a:lvl1pPr>
            <a:lvl2pPr>
              <a:defRPr sz="1351"/>
            </a:lvl2pPr>
            <a:lvl3pPr>
              <a:defRPr sz="1200"/>
            </a:lvl3pPr>
            <a:lvl4pPr marL="510141" indent="0">
              <a:buNone/>
              <a:defRPr sz="1151"/>
            </a:lvl4pPr>
            <a:lvl5pPr>
              <a:defRPr sz="1151"/>
            </a:lvl5pPr>
            <a:lvl6pPr>
              <a:defRPr sz="2194"/>
            </a:lvl6pPr>
            <a:lvl7pPr>
              <a:defRPr sz="2194"/>
            </a:lvl7pPr>
            <a:lvl8pPr>
              <a:defRPr sz="2194"/>
            </a:lvl8pPr>
            <a:lvl9pPr>
              <a:defRPr sz="21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14" y="1464724"/>
            <a:ext cx="2949832" cy="2858080"/>
          </a:xfrm>
        </p:spPr>
        <p:txBody>
          <a:bodyPr/>
          <a:lstStyle>
            <a:lvl1pPr marL="0" indent="0">
              <a:buNone/>
              <a:defRPr sz="1801"/>
            </a:lvl1pPr>
            <a:lvl2pPr marL="501437" indent="0">
              <a:buNone/>
              <a:defRPr sz="1536"/>
            </a:lvl2pPr>
            <a:lvl3pPr marL="1002872" indent="0">
              <a:buNone/>
              <a:defRPr sz="1316"/>
            </a:lvl3pPr>
            <a:lvl4pPr marL="1504308" indent="0">
              <a:buNone/>
              <a:defRPr sz="1097"/>
            </a:lvl4pPr>
            <a:lvl5pPr marL="2005744" indent="0">
              <a:buNone/>
              <a:defRPr sz="1097"/>
            </a:lvl5pPr>
            <a:lvl6pPr marL="2507180" indent="0">
              <a:buNone/>
              <a:defRPr sz="1097"/>
            </a:lvl6pPr>
            <a:lvl7pPr marL="3008615" indent="0">
              <a:buNone/>
              <a:defRPr sz="1097"/>
            </a:lvl7pPr>
            <a:lvl8pPr marL="3510052" indent="0">
              <a:buNone/>
              <a:defRPr sz="1097"/>
            </a:lvl8pPr>
            <a:lvl9pPr marL="4011487" indent="0">
              <a:buNone/>
              <a:defRPr sz="10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74C016-649E-4C6B-A276-C2F18F1EA3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4EE059-0DAF-49ED-A93D-DCCE0F427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DA3A1-2B8C-4CA3-9012-99828EC83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6B41-81DD-44A8-BA3F-434BD3E36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95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552" y="301681"/>
            <a:ext cx="2186037" cy="4558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140" y="301681"/>
            <a:ext cx="6328250" cy="45586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6DA8-BE2E-4A37-8BDD-E752BE292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8E2-C290-4769-ACC5-D1B62191C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99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4" y="669134"/>
            <a:ext cx="8779552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4" y="2719477"/>
            <a:ext cx="8779552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CADA7-6179-435C-9C9A-F61390BA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66D22-9F89-4E17-AAD0-D712F30D9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15A24-AF37-4473-B4B1-8F1A28B6B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04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75487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0100" y="675487"/>
            <a:ext cx="4271526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50BF8-E896-4FE3-AF7F-9E5CFC34C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76EFD-0B19-48DA-8B96-05C97EC18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C908EE-4D86-4786-8632-689C4A1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391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2074" y="630174"/>
            <a:ext cx="8779551" cy="4135374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F1EE16-DB37-4F1F-AE94-AA5075A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549082-391F-4918-9252-3B9610929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BD9364-D9E9-4A68-AF4C-24B4A5007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28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6" y="707235"/>
            <a:ext cx="8779550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6" y="2707885"/>
            <a:ext cx="8779550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83841-6F9B-4F56-AE8F-4F7D41C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EC829-A4EF-405F-803E-2716F8335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F70C1-0092-4D2E-AF4E-430DCE21D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036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50079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407" y="650079"/>
            <a:ext cx="4309819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5FF6A-74F4-4C6D-93BF-BC475399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6B50-6D08-4525-B03B-99EFE8878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8C6D0-AEA5-402E-918C-BA6D7B82B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7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baseline="0">
                <a:solidFill>
                  <a:schemeClr val="tx1"/>
                </a:solidFill>
                <a:latin typeface="+mn-lt"/>
                <a:ea typeface="Arial" charset="0"/>
                <a:cs typeface="Arial"/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89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3955" y="158591"/>
            <a:ext cx="8751263" cy="3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2074" y="660400"/>
            <a:ext cx="8753144" cy="430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144537" y="4989607"/>
            <a:ext cx="82708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 b="0">
                <a:solidFill>
                  <a:srgbClr val="000000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2074" y="4989607"/>
            <a:ext cx="3615100" cy="1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l" eaLnBrk="1" hangingPunct="1">
              <a:buFontTx/>
              <a:buNone/>
              <a:defRPr sz="675">
                <a:solidFill>
                  <a:schemeClr val="tx1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</p:sldLayoutIdLst>
  <p:hf hdr="0" dt="0"/>
  <p:txStyles>
    <p:titleStyle>
      <a:lvl1pPr algn="l" defTabSz="6729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1" b="1" i="0" u="none" kern="1200">
          <a:solidFill>
            <a:schemeClr val="tx2"/>
          </a:solidFill>
          <a:latin typeface="IBM Plex Sans"/>
          <a:ea typeface="+mj-ea"/>
          <a:cs typeface="IBM Plex Sans"/>
        </a:defRPr>
      </a:lvl1pPr>
      <a:lvl2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2pPr>
      <a:lvl3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3pPr>
      <a:lvl4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4pPr>
      <a:lvl5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5pPr>
      <a:lvl6pPr marL="501437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6pPr>
      <a:lvl7pPr marL="1002872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7pPr>
      <a:lvl8pPr marL="1504308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8pPr>
      <a:lvl9pPr marL="2005744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60747" indent="-260747" algn="l" defTabSz="672905" rtl="0" eaLnBrk="1" fontAlgn="base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/>
        </a:buClr>
        <a:buSzPct val="100000"/>
        <a:buFont typeface="Lucida Grande"/>
        <a:buChar char="—"/>
        <a:defRPr sz="1501" kern="1200">
          <a:solidFill>
            <a:schemeClr val="tx1"/>
          </a:solidFill>
          <a:latin typeface="IBM Plex Sans"/>
          <a:ea typeface="+mn-ea"/>
          <a:cs typeface="IBM Plex Sans"/>
        </a:defRPr>
      </a:lvl1pPr>
      <a:lvl2pPr marL="432197" indent="-171450" algn="l" defTabSz="672905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chemeClr val="tx2"/>
        </a:buClr>
        <a:buSzPct val="100000"/>
        <a:buFont typeface="Arial"/>
        <a:buChar char="•"/>
        <a:defRPr sz="1351" b="0" i="0" u="none" kern="1200">
          <a:solidFill>
            <a:schemeClr val="tx1"/>
          </a:solidFill>
          <a:latin typeface="IBM Plex Sans"/>
          <a:ea typeface="+mn-ea"/>
          <a:cs typeface="IBM Plex Sans"/>
        </a:defRPr>
      </a:lvl2pPr>
      <a:lvl3pPr marL="603647" indent="-171450" algn="l" defTabSz="672905" rtl="0" eaLnBrk="1" fontAlgn="base" hangingPunct="1">
        <a:lnSpc>
          <a:spcPct val="100000"/>
        </a:lnSpc>
        <a:spcBef>
          <a:spcPts val="150"/>
        </a:spcBef>
        <a:spcAft>
          <a:spcPts val="0"/>
        </a:spcAft>
        <a:buClr>
          <a:srgbClr val="00649D"/>
        </a:buClr>
        <a:buSzPct val="80000"/>
        <a:buFont typeface="Courier New"/>
        <a:buChar char="o"/>
        <a:defRPr sz="1200" kern="1200">
          <a:solidFill>
            <a:schemeClr val="tx1"/>
          </a:solidFill>
          <a:latin typeface="IBM Plex Sans"/>
          <a:ea typeface="+mn-ea"/>
          <a:cs typeface="IBM Plex Sans"/>
        </a:defRPr>
      </a:lvl3pPr>
      <a:lvl4pPr marL="510931" indent="0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2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42025" indent="-167929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7898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259333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760769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262205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1pPr>
      <a:lvl2pPr marL="50143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2pPr>
      <a:lvl3pPr marL="100287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3pPr>
      <a:lvl4pPr marL="1504308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4pPr>
      <a:lvl5pPr marL="2005744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5pPr>
      <a:lvl6pPr marL="250718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008615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51005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01148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12A1DA5-4495-534E-B501-82F20ECCDDB3}"/>
              </a:ext>
            </a:extLst>
          </p:cNvPr>
          <p:cNvSpPr txBox="1">
            <a:spLocks/>
          </p:cNvSpPr>
          <p:nvPr/>
        </p:nvSpPr>
        <p:spPr>
          <a:xfrm>
            <a:off x="4773529" y="790299"/>
            <a:ext cx="4300622" cy="204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342900" fontAlgn="base"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NLP 101</a:t>
            </a:r>
          </a:p>
          <a:p>
            <a:pPr defTabSz="342900" fontAlgn="base"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Dustin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VanStee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 Data Scientist</a:t>
            </a: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Bob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Chesebrough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-Data Scientist</a:t>
            </a:r>
          </a:p>
          <a:p>
            <a:pPr defTabSz="342900" fontAlgn="base">
              <a:spcAft>
                <a:spcPct val="0"/>
              </a:spcAft>
            </a:pP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AI Center of </a:t>
            </a:r>
            <a:r>
              <a:rPr lang="en-US" sz="1800" i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Compentency</a:t>
            </a: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IBM Worldwide Client Experience Centers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C04A-5285-A749-8703-365D1BDE15CB}"/>
              </a:ext>
            </a:extLst>
          </p:cNvPr>
          <p:cNvSpPr txBox="1"/>
          <p:nvPr/>
        </p:nvSpPr>
        <p:spPr>
          <a:xfrm>
            <a:off x="4773530" y="3471145"/>
            <a:ext cx="4370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FF"/>
                </a:solidFill>
                <a:latin typeface="IBM Plex Sans"/>
                <a:cs typeface="IBM Plex Sans"/>
              </a:rPr>
              <a:t>AI Immersion</a:t>
            </a:r>
            <a:endParaRPr lang="en-US" sz="1800" dirty="0">
              <a:solidFill>
                <a:srgbClr val="FFFFFF"/>
              </a:solidFill>
              <a:latin typeface="IBM Plex Sans"/>
              <a:cs typeface="IBM Plex Sans"/>
            </a:endParaRPr>
          </a:p>
        </p:txBody>
      </p:sp>
      <p:pic>
        <p:nvPicPr>
          <p:cNvPr id="6" name="Picture 5" descr="Pictogram-TechU-512px-Re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2" y="4365782"/>
            <a:ext cx="547437" cy="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8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B0E-0A7E-3D40-9387-83654221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1168"/>
            <a:ext cx="7041333" cy="855726"/>
          </a:xfrm>
        </p:spPr>
        <p:txBody>
          <a:bodyPr/>
          <a:lstStyle/>
          <a:p>
            <a:r>
              <a:rPr lang="en-US" dirty="0"/>
              <a:t>Classifier Model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1E4C7-BEC1-6C4D-A332-2ED92C4B3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20963" y="514350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05EC18-6D6A-AE44-A02D-B00CD3238C3C}"/>
              </a:ext>
            </a:extLst>
          </p:cNvPr>
          <p:cNvSpPr txBox="1"/>
          <p:nvPr/>
        </p:nvSpPr>
        <p:spPr>
          <a:xfrm>
            <a:off x="228599" y="629031"/>
            <a:ext cx="831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the classifier model is to use the description to predict the target.   This model also leverages the AWD_LSTM model, but in a slightly different method.  Instead of trying to predict the next word, its just trying to make a classification.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build this model, </a:t>
            </a:r>
            <a:r>
              <a:rPr lang="en-US" dirty="0" err="1"/>
              <a:t>fastAI</a:t>
            </a:r>
            <a:r>
              <a:rPr lang="en-US" dirty="0"/>
              <a:t> employs the AWD-LSTM 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5157-B255-DE48-A696-8390FEEE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506194"/>
            <a:ext cx="8519681" cy="32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4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B0E-0A7E-3D40-9387-83654221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1168"/>
            <a:ext cx="7041333" cy="855726"/>
          </a:xfrm>
        </p:spPr>
        <p:txBody>
          <a:bodyPr/>
          <a:lstStyle/>
          <a:p>
            <a:r>
              <a:rPr lang="en-US" dirty="0"/>
              <a:t>Classifier training using </a:t>
            </a:r>
            <a:r>
              <a:rPr lang="en-US" dirty="0" err="1"/>
              <a:t>fit_one_cycle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1E4C7-BEC1-6C4D-A332-2ED92C4B3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20963" y="514350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CF10B-28B3-294C-AD64-7B5AB6C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5006340"/>
            <a:ext cx="6400800" cy="137160"/>
          </a:xfrm>
        </p:spPr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PPT-</a:t>
            </a:r>
            <a:r>
              <a:rPr lang="de-DE" dirty="0" err="1"/>
              <a:t>Updater</a:t>
            </a:r>
            <a:r>
              <a:rPr lang="de-DE" dirty="0"/>
              <a:t>.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A2E961-9953-474F-8052-3B79FF82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0" y="1056894"/>
            <a:ext cx="3003855" cy="3512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25BEA7-F8EC-0F4A-8E1F-FD1DF1C17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848" y="747246"/>
            <a:ext cx="3666767" cy="40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2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599" y="758190"/>
            <a:ext cx="7340097" cy="4068290"/>
          </a:xfrm>
        </p:spPr>
        <p:txBody>
          <a:bodyPr/>
          <a:lstStyle/>
          <a:p>
            <a:r>
              <a:rPr lang="en-US" dirty="0"/>
              <a:t>NLP 101 – Sentiment Analysis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Using natural language to classify </a:t>
            </a:r>
          </a:p>
          <a:p>
            <a:r>
              <a:rPr lang="en-US" dirty="0"/>
              <a:t>sentiment analysis using IMDB</a:t>
            </a:r>
          </a:p>
          <a:p>
            <a:r>
              <a:rPr lang="en-US" dirty="0"/>
              <a:t>-- apply xfer learning with wiki text 103</a:t>
            </a:r>
          </a:p>
          <a:p>
            <a:r>
              <a:rPr lang="en-US" dirty="0"/>
              <a:t>build a language model first</a:t>
            </a:r>
          </a:p>
          <a:p>
            <a:r>
              <a:rPr lang="en-US" dirty="0"/>
              <a:t>-- language model (being able to predict the next word </a:t>
            </a:r>
            <a:r>
              <a:rPr lang="en-US" dirty="0" err="1"/>
              <a:t>probablistically</a:t>
            </a:r>
            <a:endParaRPr lang="en-US" dirty="0"/>
          </a:p>
          <a:p>
            <a:r>
              <a:rPr lang="en-US" dirty="0"/>
              <a:t>-- then tune using IMDB corpus</a:t>
            </a:r>
          </a:p>
          <a:p>
            <a:r>
              <a:rPr lang="en-US" dirty="0"/>
              <a:t>-- finally classify!</a:t>
            </a:r>
          </a:p>
          <a:p>
            <a:r>
              <a:rPr lang="en-US" dirty="0"/>
              <a:t> 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1236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C1127D-CA1E-F449-9980-E7D1DAF3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386" y="471714"/>
            <a:ext cx="3267040" cy="1901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2B0E-0A7E-3D40-9387-83654221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 Use Cases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1E4C7-BEC1-6C4D-A332-2ED92C4B3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9815-7CCB-DC4A-8558-1018E58C0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3195" y="956950"/>
            <a:ext cx="4114800" cy="1546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Document classification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Spam filtering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Topic modelling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F4A5F-B16D-0C4F-BDF8-F5A44A8D25F8}"/>
              </a:ext>
            </a:extLst>
          </p:cNvPr>
          <p:cNvSpPr txBox="1"/>
          <p:nvPr/>
        </p:nvSpPr>
        <p:spPr>
          <a:xfrm>
            <a:off x="3068125" y="955261"/>
            <a:ext cx="231505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Classical Method Used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Naive Bayes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Tree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8C026-31CF-804C-9574-AEC63F7D3958}"/>
              </a:ext>
            </a:extLst>
          </p:cNvPr>
          <p:cNvSpPr txBox="1"/>
          <p:nvPr/>
        </p:nvSpPr>
        <p:spPr>
          <a:xfrm>
            <a:off x="647528" y="2869221"/>
            <a:ext cx="71865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issue with these methods is that they don’t know anything about the English language!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DA1E5-392E-D444-9BA0-580C6116AB42}"/>
              </a:ext>
            </a:extLst>
          </p:cNvPr>
          <p:cNvSpPr txBox="1"/>
          <p:nvPr/>
        </p:nvSpPr>
        <p:spPr>
          <a:xfrm>
            <a:off x="647528" y="3260662"/>
            <a:ext cx="73100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apply large data, transfer learning and deep learning neural networks in this space 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759D1-F1A8-B549-B9EF-B31ACE93F5CA}"/>
              </a:ext>
            </a:extLst>
          </p:cNvPr>
          <p:cNvSpPr txBox="1"/>
          <p:nvPr/>
        </p:nvSpPr>
        <p:spPr>
          <a:xfrm>
            <a:off x="4033070" y="3797034"/>
            <a:ext cx="5389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50768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B0E-0A7E-3D40-9387-83654221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1168"/>
            <a:ext cx="7041333" cy="855726"/>
          </a:xfrm>
        </p:spPr>
        <p:txBody>
          <a:bodyPr/>
          <a:lstStyle/>
          <a:p>
            <a:r>
              <a:rPr lang="en-US" dirty="0"/>
              <a:t>Transfer Learning with NLP – 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1E4C7-BEC1-6C4D-A332-2ED92C4B3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9815-7CCB-DC4A-8558-1018E58C0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98" y="709981"/>
            <a:ext cx="5670978" cy="27467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MovieLens</a:t>
            </a:r>
            <a:r>
              <a:rPr lang="en-US" dirty="0"/>
              <a:t> dataset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movie ratings data from users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100k ratings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The issue here is that there isn’t enough data to sufficiently learn language subtleties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we first train NN to “learn” </a:t>
            </a:r>
            <a:r>
              <a:rPr lang="en-US" dirty="0" err="1"/>
              <a:t>english</a:t>
            </a:r>
            <a:r>
              <a:rPr lang="en-US" dirty="0"/>
              <a:t> semantics using a much larger corpus of data (like </a:t>
            </a:r>
            <a:r>
              <a:rPr lang="en-US" dirty="0" err="1"/>
              <a:t>wikipedia</a:t>
            </a:r>
            <a:r>
              <a:rPr lang="en-US" dirty="0"/>
              <a:t>)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”fine tune” language model with our data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take the knowledge [embeddings] from the language and use for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B0D34-A354-FB42-839A-74B5D8A8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83" y="3168637"/>
            <a:ext cx="6645244" cy="1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B0E-0A7E-3D40-9387-83654221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1168"/>
            <a:ext cx="7041333" cy="855726"/>
          </a:xfrm>
        </p:spPr>
        <p:txBody>
          <a:bodyPr/>
          <a:lstStyle/>
          <a:p>
            <a:r>
              <a:rPr lang="en-US" dirty="0"/>
              <a:t>NLP – </a:t>
            </a:r>
            <a:r>
              <a:rPr lang="en-US" dirty="0" err="1"/>
              <a:t>Whats</a:t>
            </a:r>
            <a:r>
              <a:rPr lang="en-US" dirty="0"/>
              <a:t> an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1E4C7-BEC1-6C4D-A332-2ED92C4B3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20963" y="514350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9815-7CCB-DC4A-8558-1018E58C0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599" y="648997"/>
            <a:ext cx="7557373" cy="1546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: 10000 word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encoding dimension ~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index for each word in the corpus </a:t>
            </a:r>
            <a:r>
              <a:rPr lang="en-US" dirty="0" err="1"/>
              <a:t>eg.</a:t>
            </a:r>
            <a:r>
              <a:rPr lang="en-US" dirty="0"/>
              <a:t> a-1, add-2, addendum-3 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each word as a one hot vector and build a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shortcut due to one hot implementation allows us to represent each word as a direct lookup into embedding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DAC41A-1C96-FA42-80B5-CC12207F3A41}"/>
              </a:ext>
            </a:extLst>
          </p:cNvPr>
          <p:cNvSpPr/>
          <p:nvPr/>
        </p:nvSpPr>
        <p:spPr>
          <a:xfrm>
            <a:off x="3429000" y="2364050"/>
            <a:ext cx="1502875" cy="19725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2608B-6392-CE45-B5AF-C0A26015C310}"/>
              </a:ext>
            </a:extLst>
          </p:cNvPr>
          <p:cNvSpPr txBox="1"/>
          <p:nvPr/>
        </p:nvSpPr>
        <p:spPr>
          <a:xfrm>
            <a:off x="1881865" y="2364050"/>
            <a:ext cx="102143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addendum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zap</a:t>
            </a:r>
          </a:p>
          <a:p>
            <a:r>
              <a:rPr lang="en-US" dirty="0"/>
              <a:t>zebra</a:t>
            </a:r>
          </a:p>
          <a:p>
            <a:r>
              <a:rPr lang="en-US" dirty="0"/>
              <a:t>zero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6F2E4-CAEF-FE40-ABA4-12C2DA0E3313}"/>
              </a:ext>
            </a:extLst>
          </p:cNvPr>
          <p:cNvSpPr txBox="1"/>
          <p:nvPr/>
        </p:nvSpPr>
        <p:spPr>
          <a:xfrm>
            <a:off x="2790482" y="2364050"/>
            <a:ext cx="601447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9997</a:t>
            </a:r>
          </a:p>
          <a:p>
            <a:r>
              <a:rPr lang="en-US" dirty="0"/>
              <a:t>9998</a:t>
            </a:r>
          </a:p>
          <a:p>
            <a:r>
              <a:rPr lang="en-US" dirty="0"/>
              <a:t>9999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31D46D-69E3-4D45-8C6E-A4442FFFF3EC}"/>
              </a:ext>
            </a:extLst>
          </p:cNvPr>
          <p:cNvCxnSpPr>
            <a:cxnSpLocks/>
          </p:cNvCxnSpPr>
          <p:nvPr/>
        </p:nvCxnSpPr>
        <p:spPr>
          <a:xfrm>
            <a:off x="3727569" y="2364050"/>
            <a:ext cx="0" cy="1963502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94882B-B0BF-AA4B-994A-664D6B03F3A8}"/>
              </a:ext>
            </a:extLst>
          </p:cNvPr>
          <p:cNvCxnSpPr>
            <a:cxnSpLocks/>
          </p:cNvCxnSpPr>
          <p:nvPr/>
        </p:nvCxnSpPr>
        <p:spPr>
          <a:xfrm>
            <a:off x="4015771" y="2364050"/>
            <a:ext cx="0" cy="1972555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79CBC2-CB56-544C-B767-522B1D6A75FB}"/>
              </a:ext>
            </a:extLst>
          </p:cNvPr>
          <p:cNvCxnSpPr>
            <a:cxnSpLocks/>
          </p:cNvCxnSpPr>
          <p:nvPr/>
        </p:nvCxnSpPr>
        <p:spPr>
          <a:xfrm>
            <a:off x="4667620" y="2364050"/>
            <a:ext cx="0" cy="1972555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FB9A48-D219-9D44-A4A2-4890D789B7C1}"/>
              </a:ext>
            </a:extLst>
          </p:cNvPr>
          <p:cNvSpPr txBox="1"/>
          <p:nvPr/>
        </p:nvSpPr>
        <p:spPr>
          <a:xfrm>
            <a:off x="4177979" y="3202490"/>
            <a:ext cx="3241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86703-CA15-2B4D-AF0A-DE59431EE883}"/>
              </a:ext>
            </a:extLst>
          </p:cNvPr>
          <p:cNvSpPr txBox="1"/>
          <p:nvPr/>
        </p:nvSpPr>
        <p:spPr>
          <a:xfrm>
            <a:off x="3453439" y="1992854"/>
            <a:ext cx="16626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0    1    ...             49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EA826-848C-1F42-8DCE-9A9515882C61}"/>
              </a:ext>
            </a:extLst>
          </p:cNvPr>
          <p:cNvSpPr txBox="1"/>
          <p:nvPr/>
        </p:nvSpPr>
        <p:spPr>
          <a:xfrm>
            <a:off x="3148918" y="4562775"/>
            <a:ext cx="24897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 of Embedding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D1888-25B8-7D4C-A590-6E7DAC8DB937}"/>
              </a:ext>
            </a:extLst>
          </p:cNvPr>
          <p:cNvSpPr txBox="1"/>
          <p:nvPr/>
        </p:nvSpPr>
        <p:spPr>
          <a:xfrm>
            <a:off x="1807324" y="2084616"/>
            <a:ext cx="15311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           Index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D5DE7D-6A3F-D74E-AADD-A55E6D86BB4A}"/>
              </a:ext>
            </a:extLst>
          </p:cNvPr>
          <p:cNvCxnSpPr>
            <a:cxnSpLocks/>
          </p:cNvCxnSpPr>
          <p:nvPr/>
        </p:nvCxnSpPr>
        <p:spPr>
          <a:xfrm>
            <a:off x="3453439" y="2571750"/>
            <a:ext cx="1478436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75FF6C-6757-1C4A-9073-568034EA3DE9}"/>
              </a:ext>
            </a:extLst>
          </p:cNvPr>
          <p:cNvCxnSpPr>
            <a:cxnSpLocks/>
          </p:cNvCxnSpPr>
          <p:nvPr/>
        </p:nvCxnSpPr>
        <p:spPr>
          <a:xfrm>
            <a:off x="3429000" y="2785934"/>
            <a:ext cx="1478436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1E4313-5A3C-5048-8339-8316AA5EA76A}"/>
              </a:ext>
            </a:extLst>
          </p:cNvPr>
          <p:cNvCxnSpPr>
            <a:cxnSpLocks/>
          </p:cNvCxnSpPr>
          <p:nvPr/>
        </p:nvCxnSpPr>
        <p:spPr>
          <a:xfrm>
            <a:off x="3429000" y="2983642"/>
            <a:ext cx="1478436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977290-AF8E-B54D-AB00-7C2AE824CD32}"/>
              </a:ext>
            </a:extLst>
          </p:cNvPr>
          <p:cNvCxnSpPr>
            <a:cxnSpLocks/>
          </p:cNvCxnSpPr>
          <p:nvPr/>
        </p:nvCxnSpPr>
        <p:spPr>
          <a:xfrm>
            <a:off x="3429000" y="3626193"/>
            <a:ext cx="1478436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3B8D71-7B2D-E94B-8A1F-A539C8CA0E57}"/>
              </a:ext>
            </a:extLst>
          </p:cNvPr>
          <p:cNvCxnSpPr>
            <a:cxnSpLocks/>
          </p:cNvCxnSpPr>
          <p:nvPr/>
        </p:nvCxnSpPr>
        <p:spPr>
          <a:xfrm>
            <a:off x="3429000" y="3873328"/>
            <a:ext cx="1478436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AE64A6-A6CC-CE42-9D05-8A5A2F24F8BA}"/>
              </a:ext>
            </a:extLst>
          </p:cNvPr>
          <p:cNvCxnSpPr>
            <a:cxnSpLocks/>
          </p:cNvCxnSpPr>
          <p:nvPr/>
        </p:nvCxnSpPr>
        <p:spPr>
          <a:xfrm>
            <a:off x="3429000" y="4083393"/>
            <a:ext cx="1478436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8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3B04-D2C6-F945-88B2-DFD9EE7E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</a:t>
            </a:r>
            <a:r>
              <a:rPr lang="en-US"/>
              <a:t>-Preprocessing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FA1B0-37E5-AB4B-B571-6C4F2AF67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04F2B-2AA0-CB45-8BB6-AB69A5E85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779526"/>
            <a:ext cx="7078579" cy="3584448"/>
          </a:xfrm>
        </p:spPr>
        <p:txBody>
          <a:bodyPr/>
          <a:lstStyle/>
          <a:p>
            <a:r>
              <a:rPr lang="en-US" b="1" dirty="0"/>
              <a:t>Tokenization</a:t>
            </a:r>
            <a:r>
              <a:rPr lang="en-US" dirty="0"/>
              <a:t>  to </a:t>
            </a:r>
            <a:r>
              <a:rPr lang="en-US" b="1" dirty="0" err="1"/>
              <a:t>Numericalization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process of taking a sentence and splitting it into words.  </a:t>
            </a:r>
          </a:p>
          <a:p>
            <a:r>
              <a:rPr lang="en-US" dirty="0"/>
              <a:t>Also includes handling of unknown words, contractions, upper case, repeated words and so forth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E1598-C45F-2746-B37C-40689796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42208"/>
            <a:ext cx="8470302" cy="460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DDFCC-DA84-974B-984A-30081044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4" y="1984927"/>
            <a:ext cx="8377372" cy="371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4C931-5B62-0242-9648-7CCCE6974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042" y="3532915"/>
            <a:ext cx="7359587" cy="5951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E0FFA0-5077-2043-A9AA-70B34CF3F011}"/>
              </a:ext>
            </a:extLst>
          </p:cNvPr>
          <p:cNvCxnSpPr/>
          <p:nvPr/>
        </p:nvCxnSpPr>
        <p:spPr>
          <a:xfrm>
            <a:off x="954505" y="2397961"/>
            <a:ext cx="585537" cy="289092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2FFFD3-43BD-B14A-8877-A09897613AB8}"/>
              </a:ext>
            </a:extLst>
          </p:cNvPr>
          <p:cNvCxnSpPr/>
          <p:nvPr/>
        </p:nvCxnSpPr>
        <p:spPr>
          <a:xfrm>
            <a:off x="2183731" y="3078894"/>
            <a:ext cx="585537" cy="289092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5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B0E-0A7E-3D40-9387-83654221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1168"/>
            <a:ext cx="7041333" cy="855726"/>
          </a:xfrm>
        </p:spPr>
        <p:txBody>
          <a:bodyPr/>
          <a:lstStyle/>
          <a:p>
            <a:r>
              <a:rPr lang="en-US" dirty="0"/>
              <a:t>Language Model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1E4C7-BEC1-6C4D-A332-2ED92C4B3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20963" y="514350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05EC18-6D6A-AE44-A02D-B00CD3238C3C}"/>
              </a:ext>
            </a:extLst>
          </p:cNvPr>
          <p:cNvSpPr txBox="1"/>
          <p:nvPr/>
        </p:nvSpPr>
        <p:spPr>
          <a:xfrm>
            <a:off x="135924" y="906853"/>
            <a:ext cx="831609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the language model is for the model to predict then next word ... </a:t>
            </a:r>
          </a:p>
          <a:p>
            <a:endParaRPr lang="en-US" dirty="0"/>
          </a:p>
          <a:p>
            <a:r>
              <a:rPr lang="en-US" dirty="0"/>
              <a:t>In this case the “target” variable is a corpus documents is just the next word in the sentence</a:t>
            </a:r>
          </a:p>
          <a:p>
            <a:endParaRPr lang="en-US" dirty="0"/>
          </a:p>
          <a:p>
            <a:r>
              <a:rPr lang="en-US" dirty="0"/>
              <a:t>To build this model, </a:t>
            </a:r>
            <a:r>
              <a:rPr lang="en-US" dirty="0" err="1"/>
              <a:t>fastAI</a:t>
            </a:r>
            <a:r>
              <a:rPr lang="en-US" dirty="0"/>
              <a:t> employs the AWD-LSTM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5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B0E-0A7E-3D40-9387-83654221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1168"/>
            <a:ext cx="7041333" cy="855726"/>
          </a:xfrm>
        </p:spPr>
        <p:txBody>
          <a:bodyPr/>
          <a:lstStyle/>
          <a:p>
            <a:r>
              <a:rPr lang="en-US" dirty="0"/>
              <a:t>Language Model Training using </a:t>
            </a:r>
            <a:r>
              <a:rPr lang="en-US" dirty="0" err="1"/>
              <a:t>fit_one_cycle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1E4C7-BEC1-6C4D-A332-2ED92C4B3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20963" y="514350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9B3912-2014-6442-836F-4B0FAE27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" y="939114"/>
            <a:ext cx="4521277" cy="35494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5B9F2D-0BFA-2347-AA96-42F1E987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28324"/>
            <a:ext cx="4523476" cy="128685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B2A593-E159-F04D-A98E-D018E1E52078}"/>
              </a:ext>
            </a:extLst>
          </p:cNvPr>
          <p:cNvCxnSpPr/>
          <p:nvPr/>
        </p:nvCxnSpPr>
        <p:spPr>
          <a:xfrm>
            <a:off x="1309816" y="3805881"/>
            <a:ext cx="778476" cy="185351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4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55DEC-DD47-5648-AB51-91D30DF12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9E749-2280-114C-B750-4BBDC712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3927"/>
            <a:ext cx="7991442" cy="34472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F9249C-16FD-0346-AF88-053DEA797323}"/>
              </a:ext>
            </a:extLst>
          </p:cNvPr>
          <p:cNvSpPr txBox="1">
            <a:spLocks/>
          </p:cNvSpPr>
          <p:nvPr/>
        </p:nvSpPr>
        <p:spPr>
          <a:xfrm>
            <a:off x="339810" y="268224"/>
            <a:ext cx="7041333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Language Model : Test it ...</a:t>
            </a:r>
          </a:p>
        </p:txBody>
      </p:sp>
    </p:spTree>
    <p:extLst>
      <p:ext uri="{BB962C8B-B14F-4D97-AF65-F5344CB8AC3E}">
        <p14:creationId xmlns:p14="http://schemas.microsoft.com/office/powerpoint/2010/main" val="507300239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84">
      <a:dk1>
        <a:srgbClr val="000000"/>
      </a:dk1>
      <a:lt1>
        <a:srgbClr val="FFFFFF"/>
      </a:lt1>
      <a:dk2>
        <a:srgbClr val="001689"/>
      </a:dk2>
      <a:lt2>
        <a:srgbClr val="EDF0F2"/>
      </a:lt2>
      <a:accent1>
        <a:srgbClr val="C7C7C7"/>
      </a:accent1>
      <a:accent2>
        <a:srgbClr val="5A5A5A"/>
      </a:accent2>
      <a:accent3>
        <a:srgbClr val="4178BE"/>
      </a:accent3>
      <a:accent4>
        <a:srgbClr val="00B4A0"/>
      </a:accent4>
      <a:accent5>
        <a:srgbClr val="A6266E"/>
      </a:accent5>
      <a:accent6>
        <a:srgbClr val="AF6EE8"/>
      </a:accent6>
      <a:hlink>
        <a:srgbClr val="0016C1"/>
      </a:hlink>
      <a:folHlink>
        <a:srgbClr val="A62672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2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1_CLFAug15wide">
  <a:themeElements>
    <a:clrScheme name="TechU 2019a">
      <a:dk1>
        <a:srgbClr val="000000"/>
      </a:dk1>
      <a:lt1>
        <a:srgbClr val="FFFFFF"/>
      </a:lt1>
      <a:dk2>
        <a:srgbClr val="1E439B"/>
      </a:dk2>
      <a:lt2>
        <a:srgbClr val="F2F4F8"/>
      </a:lt2>
      <a:accent1>
        <a:srgbClr val="7E50A0"/>
      </a:accent1>
      <a:accent2>
        <a:srgbClr val="3EBDAC"/>
      </a:accent2>
      <a:accent3>
        <a:srgbClr val="697077"/>
      </a:accent3>
      <a:accent4>
        <a:srgbClr val="B9BFC7"/>
      </a:accent4>
      <a:accent5>
        <a:srgbClr val="D41A69"/>
      </a:accent5>
      <a:accent6>
        <a:srgbClr val="FDFACC"/>
      </a:accent6>
      <a:hlink>
        <a:srgbClr val="1E439B"/>
      </a:hlink>
      <a:folHlink>
        <a:srgbClr val="1E439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8ABF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onLookAug15">
        <a:dk1>
          <a:srgbClr val="000000"/>
        </a:dk1>
        <a:lt1>
          <a:srgbClr val="FFFFFF"/>
        </a:lt1>
        <a:dk2>
          <a:srgbClr val="000000"/>
        </a:dk2>
        <a:lt2>
          <a:srgbClr val="F389AF"/>
        </a:lt2>
        <a:accent1>
          <a:srgbClr val="008ABF"/>
        </a:accent1>
        <a:accent2>
          <a:srgbClr val="8CC63F"/>
        </a:accent2>
        <a:accent3>
          <a:srgbClr val="FFCF01"/>
        </a:accent3>
        <a:accent4>
          <a:srgbClr val="B8471B"/>
        </a:accent4>
        <a:accent5>
          <a:srgbClr val="82D1F5"/>
        </a:accent5>
        <a:accent6>
          <a:srgbClr val="007670"/>
        </a:accent6>
        <a:hlink>
          <a:srgbClr val="00649D"/>
        </a:hlink>
        <a:folHlink>
          <a:srgbClr val="7F1C7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assAuthor-wide.potx" id="{317B9BE2-5732-44F1-811C-5561011B5954}" vid="{C46B01EB-643E-43FB-B244-2C382CF58F0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67298</TotalTime>
  <Words>591</Words>
  <Application>Microsoft Macintosh PowerPoint</Application>
  <PresentationFormat>On-screen Show (16:9)</PresentationFormat>
  <Paragraphs>116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IBM Plex Sans</vt:lpstr>
      <vt:lpstr>Lucida Grande</vt:lpstr>
      <vt:lpstr>Wingdings</vt:lpstr>
      <vt:lpstr>gry_background_2017</vt:lpstr>
      <vt:lpstr>1_gry_background_2017</vt:lpstr>
      <vt:lpstr>1_CLFAug15wide</vt:lpstr>
      <vt:lpstr>PowerPoint Presentation</vt:lpstr>
      <vt:lpstr>Agenda</vt:lpstr>
      <vt:lpstr>NLP Use Cases</vt:lpstr>
      <vt:lpstr>Transfer Learning with NLP – motivating example</vt:lpstr>
      <vt:lpstr>NLP – Whats an embedding</vt:lpstr>
      <vt:lpstr>NLP -Preprocessing</vt:lpstr>
      <vt:lpstr>Language Model Data</vt:lpstr>
      <vt:lpstr>Language Model Training using fit_one_cycle</vt:lpstr>
      <vt:lpstr>PowerPoint Presentation</vt:lpstr>
      <vt:lpstr>Classifier Model Data</vt:lpstr>
      <vt:lpstr>Classifier training using fit_one_cycle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Jack Van Stee</cp:lastModifiedBy>
  <cp:revision>244</cp:revision>
  <dcterms:created xsi:type="dcterms:W3CDTF">2017-11-21T16:03:58Z</dcterms:created>
  <dcterms:modified xsi:type="dcterms:W3CDTF">2020-03-16T15:48:44Z</dcterms:modified>
</cp:coreProperties>
</file>