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  <p:sldMasterId id="2147483832" r:id="rId2"/>
  </p:sldMasterIdLst>
  <p:notesMasterIdLst>
    <p:notesMasterId r:id="rId17"/>
  </p:notesMasterIdLst>
  <p:handoutMasterIdLst>
    <p:handoutMasterId r:id="rId18"/>
  </p:handoutMasterIdLst>
  <p:sldIdLst>
    <p:sldId id="1114" r:id="rId3"/>
    <p:sldId id="1133" r:id="rId4"/>
    <p:sldId id="1134" r:id="rId5"/>
    <p:sldId id="1136" r:id="rId6"/>
    <p:sldId id="1135" r:id="rId7"/>
    <p:sldId id="1137" r:id="rId8"/>
    <p:sldId id="1129" r:id="rId9"/>
    <p:sldId id="1127" r:id="rId10"/>
    <p:sldId id="1124" r:id="rId11"/>
    <p:sldId id="1126" r:id="rId12"/>
    <p:sldId id="1128" r:id="rId13"/>
    <p:sldId id="1121" r:id="rId14"/>
    <p:sldId id="1123" r:id="rId15"/>
    <p:sldId id="289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5139"/>
  </p:normalViewPr>
  <p:slideViewPr>
    <p:cSldViewPr snapToGrid="0" snapToObjects="1" showGuides="1">
      <p:cViewPr varScale="1">
        <p:scale>
          <a:sx n="157" d="100"/>
          <a:sy n="157" d="100"/>
        </p:scale>
        <p:origin x="1032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NumFeat</a:t>
            </a:r>
            <a:r>
              <a:rPr lang="en-US" dirty="0"/>
              <a:t> = 1</a:t>
            </a:r>
          </a:p>
          <a:p>
            <a:r>
              <a:rPr lang="en-US" dirty="0"/>
              <a:t>Tx = 10</a:t>
            </a:r>
          </a:p>
          <a:p>
            <a:r>
              <a:rPr lang="en-US" dirty="0"/>
              <a:t>hidden = </a:t>
            </a:r>
          </a:p>
          <a:p>
            <a:endParaRPr lang="en-US" dirty="0"/>
          </a:p>
          <a:p>
            <a:r>
              <a:rPr lang="en-US" dirty="0"/>
              <a:t>data ~ 1000000 x 1</a:t>
            </a:r>
          </a:p>
          <a:p>
            <a:endParaRPr lang="en-US" dirty="0"/>
          </a:p>
          <a:p>
            <a:r>
              <a:rPr lang="en-US" dirty="0"/>
              <a:t>inp1 = 10 x 1 x 1 ~ data[0:9]</a:t>
            </a:r>
          </a:p>
          <a:p>
            <a:r>
              <a:rPr lang="en-US" dirty="0"/>
              <a:t>inp2 = data[1:10]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NumFeat</a:t>
            </a:r>
            <a:r>
              <a:rPr lang="en-US" dirty="0"/>
              <a:t> = 1</a:t>
            </a:r>
          </a:p>
          <a:p>
            <a:r>
              <a:rPr lang="en-US" dirty="0"/>
              <a:t>Tx = 10</a:t>
            </a:r>
          </a:p>
          <a:p>
            <a:r>
              <a:rPr lang="en-US" dirty="0"/>
              <a:t>hidden = </a:t>
            </a:r>
          </a:p>
          <a:p>
            <a:endParaRPr lang="en-US" dirty="0"/>
          </a:p>
          <a:p>
            <a:r>
              <a:rPr lang="en-US" dirty="0"/>
              <a:t>data ~ 1000000 x 1</a:t>
            </a:r>
          </a:p>
          <a:p>
            <a:endParaRPr lang="en-US" dirty="0"/>
          </a:p>
          <a:p>
            <a:r>
              <a:rPr lang="en-US" dirty="0"/>
              <a:t>inp1 = 10 x 1 x 1 ~ data[0:9]</a:t>
            </a:r>
          </a:p>
          <a:p>
            <a:r>
              <a:rPr lang="en-US" dirty="0"/>
              <a:t>inp2 = data[1:10]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9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a notion of cell state… gates are used to modify cell state</a:t>
            </a:r>
          </a:p>
          <a:p>
            <a:r>
              <a:rPr lang="en-US" dirty="0"/>
              <a:t>Forget – </a:t>
            </a:r>
            <a:r>
              <a:rPr lang="en-US" dirty="0" err="1"/>
              <a:t>eg</a:t>
            </a:r>
            <a:r>
              <a:rPr lang="en-US" dirty="0"/>
              <a:t>, in NLP when a new subject is entered, forget pronoun of previous subject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9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32342" y="-1"/>
            <a:ext cx="1143000" cy="51435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 descr="IBM_logo_good_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79" y="4619525"/>
            <a:ext cx="878158" cy="344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30" y="231282"/>
            <a:ext cx="1111658" cy="111165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688109" y="1815784"/>
            <a:ext cx="3344233" cy="14253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1"/>
                </a:solidFill>
              </a:rPr>
              <a:t>2018 IBM Systems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Technical University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13" name="Picture 12" descr="1040_GettyImages-614703824_low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4224" b="10448"/>
          <a:stretch/>
        </p:blipFill>
        <p:spPr>
          <a:xfrm>
            <a:off x="0" y="2528455"/>
            <a:ext cx="4572000" cy="2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rgbClr val="001689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tx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2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69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12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917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50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857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6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5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98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9324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529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08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44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38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78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0314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12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14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177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7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67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974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9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0151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4495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7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262309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52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584638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39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491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75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baseline="0">
                <a:solidFill>
                  <a:schemeClr val="tx1"/>
                </a:solidFill>
                <a:latin typeface="+mn-lt"/>
                <a:ea typeface="Arial" charset="0"/>
                <a:cs typeface="Arial"/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F49E-B50C-1C4A-A976-92AA9517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8AA445-DCA5-224D-905E-EB9F55F41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25AC0-FBBF-354F-823B-7A23405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45C66-1333-EC4D-839A-3BB091DEA3CA}"/>
              </a:ext>
            </a:extLst>
          </p:cNvPr>
          <p:cNvSpPr txBox="1"/>
          <p:nvPr/>
        </p:nvSpPr>
        <p:spPr>
          <a:xfrm>
            <a:off x="201936" y="756812"/>
            <a:ext cx="853136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to build a times series data set, and experiment to see how </a:t>
            </a:r>
            <a:r>
              <a:rPr lang="en-US" dirty="0" err="1"/>
              <a:t>i</a:t>
            </a:r>
            <a:r>
              <a:rPr lang="en-US" dirty="0"/>
              <a:t> can custom build an RNN / LSTM using </a:t>
            </a:r>
            <a:r>
              <a:rPr lang="en-US" dirty="0" err="1"/>
              <a:t>FastAI</a:t>
            </a:r>
            <a:r>
              <a:rPr lang="en-US" dirty="0"/>
              <a:t> to train and predict a series.  Completely exploratory work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UC1 :  Predict a column of data that I synthetically create via simple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2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- Data Preparation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LSTM/RNN  implementations in </a:t>
            </a:r>
            <a:r>
              <a:rPr lang="en-US" dirty="0" err="1"/>
              <a:t>Keras</a:t>
            </a:r>
            <a:r>
              <a:rPr lang="en-US" dirty="0"/>
              <a:t> always require Rank3 tensors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Features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1665B925-466D-8448-BC95-5AB446B3BEB1}"/>
              </a:ext>
            </a:extLst>
          </p:cNvPr>
          <p:cNvSpPr txBox="1">
            <a:spLocks/>
          </p:cNvSpPr>
          <p:nvPr/>
        </p:nvSpPr>
        <p:spPr>
          <a:xfrm>
            <a:off x="691737" y="3752851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you turn this in a Rank3 tensor ?? Ideas?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68644-3A06-3943-8488-4616FC5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1015"/>
              </p:ext>
            </p:extLst>
          </p:nvPr>
        </p:nvGraphicFramePr>
        <p:xfrm>
          <a:off x="864954" y="2146747"/>
          <a:ext cx="3335536" cy="1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42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</a:tbl>
          </a:graphicData>
        </a:graphic>
      </p:graphicFrame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82C93A-E92F-D647-B667-FB4D5A54C0E0}"/>
              </a:ext>
            </a:extLst>
          </p:cNvPr>
          <p:cNvSpPr txBox="1">
            <a:spLocks/>
          </p:cNvSpPr>
          <p:nvPr/>
        </p:nvSpPr>
        <p:spPr>
          <a:xfrm>
            <a:off x="1610097" y="1783319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NumFeatures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B3100B43-8E24-1A4E-80B5-EB2C3B26BF3E}"/>
              </a:ext>
            </a:extLst>
          </p:cNvPr>
          <p:cNvSpPr txBox="1">
            <a:spLocks/>
          </p:cNvSpPr>
          <p:nvPr/>
        </p:nvSpPr>
        <p:spPr>
          <a:xfrm>
            <a:off x="228600" y="2662998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</a:t>
            </a:r>
          </a:p>
          <a:p>
            <a:r>
              <a:rPr lang="en-US" dirty="0"/>
              <a:t>Series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6B88192-4AC3-5244-8897-7FD0423FE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38806"/>
              </p:ext>
            </p:extLst>
          </p:nvPr>
        </p:nvGraphicFramePr>
        <p:xfrm>
          <a:off x="4442390" y="2146747"/>
          <a:ext cx="416942" cy="1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42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16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–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5D841C4-FAA4-9C49-8462-A5ED531EB76F}"/>
              </a:ext>
            </a:extLst>
          </p:cNvPr>
          <p:cNvSpPr txBox="1">
            <a:spLocks/>
          </p:cNvSpPr>
          <p:nvPr/>
        </p:nvSpPr>
        <p:spPr>
          <a:xfrm>
            <a:off x="228600" y="1568183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09E90-B856-4840-AF7C-9B72CA753F71}"/>
              </a:ext>
            </a:extLst>
          </p:cNvPr>
          <p:cNvSpPr/>
          <p:nvPr/>
        </p:nvSpPr>
        <p:spPr>
          <a:xfrm>
            <a:off x="470857" y="970477"/>
            <a:ext cx="5897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for </a:t>
            </a:r>
            <a:r>
              <a:rPr lang="en-US" sz="1000" dirty="0" err="1">
                <a:latin typeface="Courier" pitchFamily="2" charset="0"/>
              </a:rPr>
              <a:t>i</a:t>
            </a:r>
            <a:r>
              <a:rPr lang="en-US" sz="1000" dirty="0">
                <a:latin typeface="Courier" pitchFamily="2" charset="0"/>
              </a:rPr>
              <a:t> in range(</a:t>
            </a:r>
            <a:r>
              <a:rPr lang="en-US" sz="1000" dirty="0" err="1">
                <a:latin typeface="Courier" pitchFamily="2" charset="0"/>
              </a:rPr>
              <a:t>lstm_samples</a:t>
            </a:r>
            <a:r>
              <a:rPr lang="en-US" sz="1000" dirty="0">
                <a:latin typeface="Courier" pitchFamily="2" charset="0"/>
              </a:rPr>
              <a:t>) :</a:t>
            </a:r>
          </a:p>
          <a:p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 err="1">
                <a:latin typeface="Courier" pitchFamily="2" charset="0"/>
              </a:rPr>
              <a:t>X_lstm_train</a:t>
            </a:r>
            <a:r>
              <a:rPr lang="en-US" sz="1000" dirty="0">
                <a:latin typeface="Courier" pitchFamily="2" charset="0"/>
              </a:rPr>
              <a:t>[</a:t>
            </a:r>
            <a:r>
              <a:rPr lang="en-US" sz="1000" dirty="0" err="1">
                <a:latin typeface="Courier" pitchFamily="2" charset="0"/>
              </a:rPr>
              <a:t>i</a:t>
            </a:r>
            <a:r>
              <a:rPr lang="en-US" sz="1000" dirty="0">
                <a:latin typeface="Courier" pitchFamily="2" charset="0"/>
              </a:rPr>
              <a:t>] = </a:t>
            </a:r>
            <a:r>
              <a:rPr lang="en-US" sz="1000" dirty="0" err="1">
                <a:latin typeface="Courier" pitchFamily="2" charset="0"/>
              </a:rPr>
              <a:t>np.array</a:t>
            </a:r>
            <a:r>
              <a:rPr lang="en-US" sz="1000" dirty="0">
                <a:latin typeface="Courier" pitchFamily="2" charset="0"/>
              </a:rPr>
              <a:t>(</a:t>
            </a:r>
            <a:r>
              <a:rPr lang="en-US" sz="1000" dirty="0" err="1">
                <a:latin typeface="Courier" pitchFamily="2" charset="0"/>
              </a:rPr>
              <a:t>X_train</a:t>
            </a:r>
            <a:r>
              <a:rPr lang="en-US" sz="1000" dirty="0">
                <a:latin typeface="Courier" pitchFamily="2" charset="0"/>
              </a:rPr>
              <a:t>)[</a:t>
            </a:r>
            <a:r>
              <a:rPr lang="en-US" sz="1000" dirty="0" err="1">
                <a:latin typeface="Courier" pitchFamily="2" charset="0"/>
              </a:rPr>
              <a:t>i:i+Tx</a:t>
            </a:r>
            <a:r>
              <a:rPr lang="en-US" sz="1000" dirty="0">
                <a:latin typeface="Courier" pitchFamily="2" charset="0"/>
              </a:rPr>
              <a:t>,:]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F9F52-E128-824A-A3FE-3C2A107C57E6}"/>
              </a:ext>
            </a:extLst>
          </p:cNvPr>
          <p:cNvSpPr/>
          <p:nvPr/>
        </p:nvSpPr>
        <p:spPr>
          <a:xfrm>
            <a:off x="470857" y="1885813"/>
            <a:ext cx="77308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X = Input(shape=(Tx, </a:t>
            </a:r>
            <a:r>
              <a:rPr lang="en-US" sz="1000" dirty="0" err="1">
                <a:latin typeface="Courier" pitchFamily="2" charset="0"/>
              </a:rPr>
              <a:t>n_values</a:t>
            </a:r>
            <a:r>
              <a:rPr lang="en-US" sz="1000" dirty="0">
                <a:latin typeface="Courier" pitchFamily="2" charset="0"/>
              </a:rPr>
              <a:t>), name="layer0_input")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# LSTM will build a layer of Tx cells, with </a:t>
            </a:r>
            <a:r>
              <a:rPr lang="en-US" sz="1000" dirty="0" err="1">
                <a:latin typeface="Courier" pitchFamily="2" charset="0"/>
              </a:rPr>
              <a:t>n_state</a:t>
            </a:r>
            <a:r>
              <a:rPr lang="en-US" sz="1000" dirty="0">
                <a:latin typeface="Courier" pitchFamily="2" charset="0"/>
              </a:rPr>
              <a:t> </a:t>
            </a:r>
            <a:r>
              <a:rPr lang="en-US" sz="1000" dirty="0" err="1">
                <a:latin typeface="Courier" pitchFamily="2" charset="0"/>
              </a:rPr>
              <a:t>nuerons</a:t>
            </a:r>
            <a:r>
              <a:rPr lang="en-US" sz="1000" dirty="0">
                <a:latin typeface="Courier" pitchFamily="2" charset="0"/>
              </a:rPr>
              <a:t> per cell</a:t>
            </a:r>
          </a:p>
          <a:p>
            <a:r>
              <a:rPr lang="en-US" sz="1000" dirty="0" err="1">
                <a:latin typeface="Courier" pitchFamily="2" charset="0"/>
              </a:rPr>
              <a:t>lstm_out</a:t>
            </a:r>
            <a:r>
              <a:rPr lang="en-US" sz="1000" dirty="0">
                <a:latin typeface="Courier" pitchFamily="2" charset="0"/>
              </a:rPr>
              <a:t> = LSTM(</a:t>
            </a:r>
            <a:r>
              <a:rPr lang="en-US" sz="1000" dirty="0" err="1">
                <a:latin typeface="Courier" pitchFamily="2" charset="0"/>
              </a:rPr>
              <a:t>n_state</a:t>
            </a:r>
            <a:r>
              <a:rPr lang="en-US" sz="1000" dirty="0">
                <a:latin typeface="Courier" pitchFamily="2" charset="0"/>
              </a:rPr>
              <a:t>, name='layer1_lstm')(X)</a:t>
            </a:r>
          </a:p>
          <a:p>
            <a:r>
              <a:rPr lang="en-US" sz="1000" dirty="0">
                <a:latin typeface="Courier" pitchFamily="2" charset="0"/>
              </a:rPr>
              <a:t>Y = Dense(2, activation='</a:t>
            </a:r>
            <a:r>
              <a:rPr lang="en-US" sz="1000" dirty="0" err="1">
                <a:latin typeface="Courier" pitchFamily="2" charset="0"/>
              </a:rPr>
              <a:t>softmax</a:t>
            </a:r>
            <a:r>
              <a:rPr lang="en-US" sz="1000" dirty="0">
                <a:latin typeface="Courier" pitchFamily="2" charset="0"/>
              </a:rPr>
              <a:t>',name='layer2_fc')(</a:t>
            </a:r>
            <a:r>
              <a:rPr lang="en-US" sz="1000" dirty="0" err="1">
                <a:latin typeface="Courier" pitchFamily="2" charset="0"/>
              </a:rPr>
              <a:t>lstm_out</a:t>
            </a:r>
            <a:r>
              <a:rPr lang="en-US" sz="1000" dirty="0">
                <a:latin typeface="Courier" pitchFamily="2" charset="0"/>
              </a:rPr>
              <a:t>)</a:t>
            </a:r>
          </a:p>
          <a:p>
            <a:r>
              <a:rPr lang="en-US" sz="1000" dirty="0">
                <a:latin typeface="Courier" pitchFamily="2" charset="0"/>
              </a:rPr>
              <a:t>#Y1 = Activation('</a:t>
            </a:r>
            <a:r>
              <a:rPr lang="en-US" sz="1000" dirty="0" err="1">
                <a:latin typeface="Courier" pitchFamily="2" charset="0"/>
              </a:rPr>
              <a:t>softmax</a:t>
            </a:r>
            <a:r>
              <a:rPr lang="en-US" sz="1000" dirty="0">
                <a:latin typeface="Courier" pitchFamily="2" charset="0"/>
              </a:rPr>
              <a:t>')(Y)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model = Model(inputs=</a:t>
            </a:r>
            <a:r>
              <a:rPr lang="en-US" sz="1000" dirty="0" err="1">
                <a:latin typeface="Courier" pitchFamily="2" charset="0"/>
              </a:rPr>
              <a:t>X,outputs</a:t>
            </a:r>
            <a:r>
              <a:rPr lang="en-US" sz="1000" dirty="0">
                <a:latin typeface="Courier" pitchFamily="2" charset="0"/>
              </a:rPr>
              <a:t>=Y)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FFACEC-4B3B-2C48-9193-F6EFD0D74D4F}"/>
              </a:ext>
            </a:extLst>
          </p:cNvPr>
          <p:cNvSpPr/>
          <p:nvPr/>
        </p:nvSpPr>
        <p:spPr>
          <a:xfrm>
            <a:off x="470857" y="3696950"/>
            <a:ext cx="41094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" pitchFamily="2" charset="0"/>
              </a:rPr>
              <a:t>Layer (type) Output Shape Param # </a:t>
            </a:r>
          </a:p>
          <a:p>
            <a:r>
              <a:rPr lang="en-US" sz="800" dirty="0">
                <a:latin typeface="Courier" pitchFamily="2" charset="0"/>
              </a:rPr>
              <a:t>================================================================= </a:t>
            </a:r>
          </a:p>
          <a:p>
            <a:r>
              <a:rPr lang="en-US" sz="800" dirty="0">
                <a:latin typeface="Courier" pitchFamily="2" charset="0"/>
              </a:rPr>
              <a:t>layer0_input (</a:t>
            </a:r>
            <a:r>
              <a:rPr lang="en-US" sz="800" dirty="0" err="1">
                <a:latin typeface="Courier" pitchFamily="2" charset="0"/>
              </a:rPr>
              <a:t>InputLayer</a:t>
            </a:r>
            <a:r>
              <a:rPr lang="en-US" sz="800" dirty="0">
                <a:latin typeface="Courier" pitchFamily="2" charset="0"/>
              </a:rPr>
              <a:t>) (None, 12, 41) 0 </a:t>
            </a:r>
          </a:p>
          <a:p>
            <a:r>
              <a:rPr lang="en-US" sz="800" dirty="0">
                <a:latin typeface="Courier" pitchFamily="2" charset="0"/>
              </a:rPr>
              <a:t>_________________________________________________________________ </a:t>
            </a:r>
          </a:p>
          <a:p>
            <a:r>
              <a:rPr lang="en-US" sz="800" dirty="0">
                <a:latin typeface="Courier" pitchFamily="2" charset="0"/>
              </a:rPr>
              <a:t>layer1_lstm (LSTM) (None, 20) 4960 </a:t>
            </a:r>
          </a:p>
          <a:p>
            <a:r>
              <a:rPr lang="en-US" sz="800" dirty="0">
                <a:latin typeface="Courier" pitchFamily="2" charset="0"/>
              </a:rPr>
              <a:t>_________________________________________________________________ </a:t>
            </a:r>
          </a:p>
          <a:p>
            <a:r>
              <a:rPr lang="en-US" sz="800" dirty="0">
                <a:latin typeface="Courier" pitchFamily="2" charset="0"/>
              </a:rPr>
              <a:t>layer2_fc (Dense) (None, 2) 42 </a:t>
            </a:r>
          </a:p>
          <a:p>
            <a:r>
              <a:rPr lang="en-US" sz="800" dirty="0">
                <a:latin typeface="Courier" pitchFamily="2" charset="0"/>
              </a:rPr>
              <a:t>================================================================= </a:t>
            </a:r>
          </a:p>
          <a:p>
            <a:r>
              <a:rPr lang="en-US" sz="800" dirty="0">
                <a:latin typeface="Courier" pitchFamily="2" charset="0"/>
              </a:rPr>
              <a:t>Total </a:t>
            </a:r>
            <a:r>
              <a:rPr lang="en-US" sz="800" dirty="0" err="1">
                <a:latin typeface="Courier" pitchFamily="2" charset="0"/>
              </a:rPr>
              <a:t>params</a:t>
            </a:r>
            <a:r>
              <a:rPr lang="en-US" sz="800" dirty="0">
                <a:latin typeface="Courier" pitchFamily="2" charset="0"/>
              </a:rPr>
              <a:t>: 5,002 </a:t>
            </a:r>
          </a:p>
          <a:p>
            <a:r>
              <a:rPr lang="en-US" sz="800" dirty="0">
                <a:latin typeface="Courier" pitchFamily="2" charset="0"/>
              </a:rPr>
              <a:t>Trainable </a:t>
            </a:r>
            <a:r>
              <a:rPr lang="en-US" sz="800" dirty="0" err="1">
                <a:latin typeface="Courier" pitchFamily="2" charset="0"/>
              </a:rPr>
              <a:t>params</a:t>
            </a:r>
            <a:r>
              <a:rPr lang="en-US" sz="800" dirty="0">
                <a:latin typeface="Courier" pitchFamily="2" charset="0"/>
              </a:rPr>
              <a:t>: 5,002 </a:t>
            </a:r>
          </a:p>
          <a:p>
            <a:r>
              <a:rPr lang="en-US" sz="800" dirty="0">
                <a:latin typeface="Courier" pitchFamily="2" charset="0"/>
              </a:rPr>
              <a:t>Non-trainable </a:t>
            </a:r>
            <a:r>
              <a:rPr lang="en-US" sz="800" dirty="0" err="1">
                <a:latin typeface="Courier" pitchFamily="2" charset="0"/>
              </a:rPr>
              <a:t>params</a:t>
            </a:r>
            <a:r>
              <a:rPr lang="en-US" sz="800" dirty="0">
                <a:latin typeface="Courier" pitchFamily="2" charset="0"/>
              </a:rPr>
              <a:t>: 0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0D5EA8-CFB6-3846-A51D-B9F9F59BABFD}"/>
              </a:ext>
            </a:extLst>
          </p:cNvPr>
          <p:cNvSpPr txBox="1">
            <a:spLocks/>
          </p:cNvSpPr>
          <p:nvPr/>
        </p:nvSpPr>
        <p:spPr>
          <a:xfrm>
            <a:off x="228600" y="3366229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Summary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B5E9A3-BD1D-2649-A5B5-16B2FFA909BF}"/>
              </a:ext>
            </a:extLst>
          </p:cNvPr>
          <p:cNvCxnSpPr/>
          <p:nvPr/>
        </p:nvCxnSpPr>
        <p:spPr>
          <a:xfrm>
            <a:off x="83128" y="1471353"/>
            <a:ext cx="8869680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5B858-68D6-6A41-A727-198CBC55DA71}"/>
              </a:ext>
            </a:extLst>
          </p:cNvPr>
          <p:cNvCxnSpPr/>
          <p:nvPr/>
        </p:nvCxnSpPr>
        <p:spPr>
          <a:xfrm>
            <a:off x="145473" y="3311237"/>
            <a:ext cx="8869680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A82289-7D4C-1145-A018-F13B1D4AE581}"/>
              </a:ext>
            </a:extLst>
          </p:cNvPr>
          <p:cNvSpPr txBox="1"/>
          <p:nvPr/>
        </p:nvSpPr>
        <p:spPr>
          <a:xfrm>
            <a:off x="4796444" y="847898"/>
            <a:ext cx="444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is a Rank2 array (M,N) … </a:t>
            </a:r>
          </a:p>
          <a:p>
            <a:r>
              <a:rPr lang="en-US" dirty="0"/>
              <a:t>this code creates Rank3 array (M-</a:t>
            </a:r>
            <a:r>
              <a:rPr lang="en-US" dirty="0" err="1"/>
              <a:t>Tx,Tx,N</a:t>
            </a:r>
            <a:r>
              <a:rPr lang="en-US" dirty="0"/>
              <a:t>) as shown on</a:t>
            </a:r>
          </a:p>
          <a:p>
            <a:r>
              <a:rPr lang="en-US" dirty="0"/>
              <a:t>previous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8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5897B-25D7-3449-B56B-289152C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080"/>
            <a:ext cx="7747000" cy="3835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91524-6AEF-1E49-84DA-0B48317E9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9E5A-3A2B-AC40-8006-A2666447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D9EC-850B-1740-A01C-3CEFB3F9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6162152" cy="855726"/>
          </a:xfrm>
        </p:spPr>
        <p:txBody>
          <a:bodyPr/>
          <a:lstStyle/>
          <a:p>
            <a:r>
              <a:rPr lang="en-US" dirty="0"/>
              <a:t>Overlay of anomaly on ‘Read response time’ time series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6F7C1EA-FB24-E04E-91BA-3E53EB2F51E3}"/>
              </a:ext>
            </a:extLst>
          </p:cNvPr>
          <p:cNvSpPr txBox="1">
            <a:spLocks/>
          </p:cNvSpPr>
          <p:nvPr/>
        </p:nvSpPr>
        <p:spPr>
          <a:xfrm>
            <a:off x="6390752" y="1364444"/>
            <a:ext cx="2533440" cy="12574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method seems to highlight read response times that are high.  The points where Read RT is not high is driven by other events.</a:t>
            </a:r>
          </a:p>
        </p:txBody>
      </p:sp>
    </p:spTree>
    <p:extLst>
      <p:ext uri="{BB962C8B-B14F-4D97-AF65-F5344CB8AC3E}">
        <p14:creationId xmlns:p14="http://schemas.microsoft.com/office/powerpoint/2010/main" val="291730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57619-C3A4-8B43-A99A-6545BC90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8084976" cy="3584448"/>
          </a:xfrm>
        </p:spPr>
        <p:txBody>
          <a:bodyPr/>
          <a:lstStyle/>
          <a:p>
            <a:r>
              <a:rPr lang="en-US" dirty="0"/>
              <a:t>Predict drivers of high read response time and/or anomalies </a:t>
            </a:r>
          </a:p>
          <a:p>
            <a:r>
              <a:rPr lang="en-US" dirty="0"/>
              <a:t>(could use DL /ML .  Probably will use simple LR /RF to start, and then a DL approach)</a:t>
            </a:r>
          </a:p>
          <a:p>
            <a:endParaRPr lang="en-US" dirty="0"/>
          </a:p>
          <a:p>
            <a:r>
              <a:rPr lang="en-US" dirty="0"/>
              <a:t>Use exponential moving averages to detect a longer running read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51794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/ RNN - Data Preparation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4205078" cy="363428"/>
          </a:xfrm>
        </p:spPr>
        <p:txBody>
          <a:bodyPr/>
          <a:lstStyle/>
          <a:p>
            <a:r>
              <a:rPr lang="en-US" dirty="0"/>
              <a:t>LSTM/RNN  implementations in </a:t>
            </a:r>
            <a:r>
              <a:rPr lang="en-US" dirty="0" err="1"/>
              <a:t>Pytorch</a:t>
            </a:r>
            <a:r>
              <a:rPr lang="en-US" dirty="0"/>
              <a:t> always require Rank3 tensors when called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Seq_len</a:t>
            </a:r>
            <a:r>
              <a:rPr lang="en-US" dirty="0"/>
              <a:t> aka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InputSize</a:t>
            </a:r>
            <a:r>
              <a:rPr lang="en-US" dirty="0"/>
              <a:t> aka Number of Features , Num Cols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68644-3A06-3943-8488-4616FC5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92548"/>
              </p:ext>
            </p:extLst>
          </p:nvPr>
        </p:nvGraphicFramePr>
        <p:xfrm>
          <a:off x="563702" y="2181816"/>
          <a:ext cx="2447232" cy="251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66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8725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7567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5037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4088"/>
                  </a:ext>
                </a:extLst>
              </a:tr>
            </a:tbl>
          </a:graphicData>
        </a:graphic>
      </p:graphicFrame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82C93A-E92F-D647-B667-FB4D5A54C0E0}"/>
              </a:ext>
            </a:extLst>
          </p:cNvPr>
          <p:cNvSpPr txBox="1">
            <a:spLocks/>
          </p:cNvSpPr>
          <p:nvPr/>
        </p:nvSpPr>
        <p:spPr>
          <a:xfrm>
            <a:off x="1526631" y="1913391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InputSize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B3100B43-8E24-1A4E-80B5-EB2C3B26BF3E}"/>
              </a:ext>
            </a:extLst>
          </p:cNvPr>
          <p:cNvSpPr txBox="1">
            <a:spLocks/>
          </p:cNvSpPr>
          <p:nvPr/>
        </p:nvSpPr>
        <p:spPr>
          <a:xfrm>
            <a:off x="145134" y="2793070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</a:t>
            </a:r>
          </a:p>
          <a:p>
            <a:r>
              <a:rPr lang="en-US" dirty="0"/>
              <a:t>Series</a:t>
            </a:r>
          </a:p>
          <a:p>
            <a:r>
              <a:rPr lang="en-US" dirty="0"/>
              <a:t>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924341-914B-9844-A912-D17F417E32F3}"/>
              </a:ext>
            </a:extLst>
          </p:cNvPr>
          <p:cNvGraphicFramePr>
            <a:graphicFrameLocks noGrp="1"/>
          </p:cNvGraphicFramePr>
          <p:nvPr/>
        </p:nvGraphicFramePr>
        <p:xfrm>
          <a:off x="4884681" y="27291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71EF46-5DDE-4D47-95E2-231A0C6354C5}"/>
              </a:ext>
            </a:extLst>
          </p:cNvPr>
          <p:cNvGraphicFramePr>
            <a:graphicFrameLocks noGrp="1"/>
          </p:cNvGraphicFramePr>
          <p:nvPr/>
        </p:nvGraphicFramePr>
        <p:xfrm>
          <a:off x="5087881" y="29323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C07490-C2A6-3D49-939F-4BD92300490F}"/>
              </a:ext>
            </a:extLst>
          </p:cNvPr>
          <p:cNvGraphicFramePr>
            <a:graphicFrameLocks noGrp="1"/>
          </p:cNvGraphicFramePr>
          <p:nvPr/>
        </p:nvGraphicFramePr>
        <p:xfrm>
          <a:off x="5338582" y="31355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7750E4B2-FEE1-824D-93BA-A12CCE97DB7C}"/>
              </a:ext>
            </a:extLst>
          </p:cNvPr>
          <p:cNvSpPr/>
          <p:nvPr/>
        </p:nvSpPr>
        <p:spPr>
          <a:xfrm>
            <a:off x="3239740" y="3362167"/>
            <a:ext cx="344385" cy="151972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0C93EB-17B4-5642-A37C-D151DA27AD02}"/>
              </a:ext>
            </a:extLst>
          </p:cNvPr>
          <p:cNvCxnSpPr>
            <a:cxnSpLocks/>
          </p:cNvCxnSpPr>
          <p:nvPr/>
        </p:nvCxnSpPr>
        <p:spPr>
          <a:xfrm>
            <a:off x="4603560" y="3845859"/>
            <a:ext cx="1440980" cy="122538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60725-B01F-0144-AE56-AF038CCF988B}"/>
              </a:ext>
            </a:extLst>
          </p:cNvPr>
          <p:cNvCxnSpPr>
            <a:cxnSpLocks/>
          </p:cNvCxnSpPr>
          <p:nvPr/>
        </p:nvCxnSpPr>
        <p:spPr>
          <a:xfrm>
            <a:off x="4433678" y="2864989"/>
            <a:ext cx="0" cy="828898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5744A-BD59-AD4B-9BF6-A79A8BB41523}"/>
              </a:ext>
            </a:extLst>
          </p:cNvPr>
          <p:cNvCxnSpPr>
            <a:cxnSpLocks/>
          </p:cNvCxnSpPr>
          <p:nvPr/>
        </p:nvCxnSpPr>
        <p:spPr>
          <a:xfrm>
            <a:off x="4433678" y="2505694"/>
            <a:ext cx="2515313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B4BA98B-2136-F145-822C-A936013BA1C8}"/>
              </a:ext>
            </a:extLst>
          </p:cNvPr>
          <p:cNvSpPr txBox="1">
            <a:spLocks/>
          </p:cNvSpPr>
          <p:nvPr/>
        </p:nvSpPr>
        <p:spPr>
          <a:xfrm>
            <a:off x="4107767" y="3157093"/>
            <a:ext cx="573714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C7EE6CB-925E-7A43-9DC7-134CB862172E}"/>
              </a:ext>
            </a:extLst>
          </p:cNvPr>
          <p:cNvSpPr txBox="1">
            <a:spLocks/>
          </p:cNvSpPr>
          <p:nvPr/>
        </p:nvSpPr>
        <p:spPr>
          <a:xfrm>
            <a:off x="5032608" y="2203018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InputSize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AACEE9-2056-8B45-84CA-18C7710D47F0}"/>
              </a:ext>
            </a:extLst>
          </p:cNvPr>
          <p:cNvGraphicFramePr>
            <a:graphicFrameLocks noGrp="1"/>
          </p:cNvGraphicFramePr>
          <p:nvPr/>
        </p:nvGraphicFramePr>
        <p:xfrm>
          <a:off x="6203501" y="395449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E6C1C1B-A90A-3948-BF26-C1F5D0647922}"/>
              </a:ext>
            </a:extLst>
          </p:cNvPr>
          <p:cNvSpPr txBox="1">
            <a:spLocks/>
          </p:cNvSpPr>
          <p:nvPr/>
        </p:nvSpPr>
        <p:spPr>
          <a:xfrm>
            <a:off x="3786974" y="4177916"/>
            <a:ext cx="1243104" cy="10331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M-Tx samples</a:t>
            </a:r>
          </a:p>
          <a:p>
            <a:r>
              <a:rPr lang="en-US" dirty="0"/>
              <a:t>Each batch, is a subset of these samples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46DBB-9A9E-E848-8867-93FC74AF5BC4}"/>
              </a:ext>
            </a:extLst>
          </p:cNvPr>
          <p:cNvSpPr/>
          <p:nvPr/>
        </p:nvSpPr>
        <p:spPr>
          <a:xfrm>
            <a:off x="4572000" y="675865"/>
            <a:ext cx="4415315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Instantiate model</a:t>
            </a:r>
          </a:p>
          <a:p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nn.RNN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input_size,hidden_size,num_layers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8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called during runtime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input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seq_len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input size)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hidden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*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num_directions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hidden_size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output, hidden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(input, hidden)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155F7-4F18-7948-ABB4-7722468F9829}"/>
              </a:ext>
            </a:extLst>
          </p:cNvPr>
          <p:cNvSpPr/>
          <p:nvPr/>
        </p:nvSpPr>
        <p:spPr>
          <a:xfrm>
            <a:off x="2715065" y="2181816"/>
            <a:ext cx="295869" cy="251267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74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D42-F0E9-004F-851F-C0BA0ED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RNN details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CE4DB-F9EA-4741-9EB2-75ED74A9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F8414-D9FC-0744-9835-E1954BF7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FA2C53-4DD5-6E4B-9E22-45D1416B6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/ RNN - Data Preparation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46DBB-9A9E-E848-8867-93FC74AF5BC4}"/>
              </a:ext>
            </a:extLst>
          </p:cNvPr>
          <p:cNvSpPr/>
          <p:nvPr/>
        </p:nvSpPr>
        <p:spPr>
          <a:xfrm>
            <a:off x="310393" y="784922"/>
            <a:ext cx="4983060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Instantiate model</a:t>
            </a:r>
          </a:p>
          <a:p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nn.RNN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input_size,hidden_size,num_layers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8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called during runtime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input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seq_len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input size)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hidden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*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num_directions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hidden_size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output, hidden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(input, hidden)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FABEC1-B8A9-244C-8F80-8C2582F08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92" r="11049" b="17270"/>
          <a:stretch/>
        </p:blipFill>
        <p:spPr>
          <a:xfrm>
            <a:off x="2735326" y="2417991"/>
            <a:ext cx="4443242" cy="20698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1C2D47-3A66-804C-8D3E-F069CEA7DDF1}"/>
              </a:ext>
            </a:extLst>
          </p:cNvPr>
          <p:cNvSpPr txBox="1"/>
          <p:nvPr/>
        </p:nvSpPr>
        <p:spPr>
          <a:xfrm>
            <a:off x="3194632" y="4772781"/>
            <a:ext cx="3110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dim ~ (Tx, batch, </a:t>
            </a:r>
            <a:r>
              <a:rPr lang="en-US" dirty="0" err="1"/>
              <a:t>num_features</a:t>
            </a:r>
            <a:r>
              <a:rPr lang="en-US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421EC-5110-B646-AF65-8CA6F1411E37}"/>
              </a:ext>
            </a:extLst>
          </p:cNvPr>
          <p:cNvSpPr/>
          <p:nvPr/>
        </p:nvSpPr>
        <p:spPr>
          <a:xfrm>
            <a:off x="2933740" y="3940678"/>
            <a:ext cx="4123421" cy="4613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8C4F3-7FD7-AC49-805A-50FC8495CF66}"/>
              </a:ext>
            </a:extLst>
          </p:cNvPr>
          <p:cNvSpPr txBox="1"/>
          <p:nvPr/>
        </p:nvSpPr>
        <p:spPr>
          <a:xfrm>
            <a:off x="4749706" y="4490596"/>
            <a:ext cx="3722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E62237-7A42-7F4F-89B2-BA2E2FD2EC34}"/>
              </a:ext>
            </a:extLst>
          </p:cNvPr>
          <p:cNvSpPr/>
          <p:nvPr/>
        </p:nvSpPr>
        <p:spPr>
          <a:xfrm>
            <a:off x="6591338" y="2485801"/>
            <a:ext cx="402673" cy="4613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5A81D8-1795-014A-987C-49592CFBBCAD}"/>
              </a:ext>
            </a:extLst>
          </p:cNvPr>
          <p:cNvSpPr txBox="1"/>
          <p:nvPr/>
        </p:nvSpPr>
        <p:spPr>
          <a:xfrm>
            <a:off x="3534322" y="2285238"/>
            <a:ext cx="29145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output(</a:t>
            </a:r>
            <a:r>
              <a:rPr lang="en-US" dirty="0" err="1"/>
              <a:t>Tx,batch_num,hidden_size</a:t>
            </a:r>
            <a:r>
              <a:rPr lang="en-US" dirty="0"/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72283B-A662-3D4C-BD48-010E03EB1AA5}"/>
              </a:ext>
            </a:extLst>
          </p:cNvPr>
          <p:cNvCxnSpPr>
            <a:cxnSpLocks/>
          </p:cNvCxnSpPr>
          <p:nvPr/>
        </p:nvCxnSpPr>
        <p:spPr>
          <a:xfrm>
            <a:off x="7131266" y="3462506"/>
            <a:ext cx="243979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33DCF7-B846-8349-B660-5EC4305FBDBF}"/>
              </a:ext>
            </a:extLst>
          </p:cNvPr>
          <p:cNvSpPr txBox="1"/>
          <p:nvPr/>
        </p:nvSpPr>
        <p:spPr>
          <a:xfrm>
            <a:off x="7375245" y="3267057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hidden</a:t>
            </a:r>
          </a:p>
          <a:p>
            <a:r>
              <a:rPr lang="en-US" sz="800" b="1" dirty="0"/>
              <a:t>(1, </a:t>
            </a:r>
            <a:r>
              <a:rPr lang="en-US" sz="800" b="1" dirty="0" err="1"/>
              <a:t>batch_num,hidden_size</a:t>
            </a:r>
            <a:r>
              <a:rPr lang="en-US" sz="800" b="1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5D8EE0-75E3-FD40-A287-7445BE54E227}"/>
              </a:ext>
            </a:extLst>
          </p:cNvPr>
          <p:cNvSpPr txBox="1"/>
          <p:nvPr/>
        </p:nvSpPr>
        <p:spPr>
          <a:xfrm>
            <a:off x="7619224" y="70637"/>
            <a:ext cx="15247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 pitchFamily="2" charset="0"/>
              </a:rPr>
              <a:t>example dimensions</a:t>
            </a:r>
          </a:p>
          <a:p>
            <a:r>
              <a:rPr lang="en-US" sz="800" dirty="0" err="1">
                <a:latin typeface="Courier" pitchFamily="2" charset="0"/>
              </a:rPr>
              <a:t>hidden_size</a:t>
            </a:r>
            <a:r>
              <a:rPr lang="en-US" sz="800" dirty="0">
                <a:latin typeface="Courier" pitchFamily="2" charset="0"/>
              </a:rPr>
              <a:t> = 5</a:t>
            </a:r>
          </a:p>
          <a:p>
            <a:r>
              <a:rPr lang="en-US" sz="800" dirty="0">
                <a:latin typeface="Courier" pitchFamily="2" charset="0"/>
              </a:rPr>
              <a:t>batch = 1</a:t>
            </a:r>
          </a:p>
          <a:p>
            <a:r>
              <a:rPr lang="en-US" sz="800" dirty="0">
                <a:latin typeface="Courier" pitchFamily="2" charset="0"/>
              </a:rPr>
              <a:t>Tx = 10</a:t>
            </a:r>
          </a:p>
          <a:p>
            <a:r>
              <a:rPr lang="en-US" sz="800" dirty="0" err="1">
                <a:latin typeface="Courier" pitchFamily="2" charset="0"/>
              </a:rPr>
              <a:t>num_features</a:t>
            </a:r>
            <a:r>
              <a:rPr lang="en-US" sz="800" dirty="0">
                <a:latin typeface="Courier" pitchFamily="2" charset="0"/>
              </a:rPr>
              <a:t> = 2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input – 10 x 1 x 2</a:t>
            </a:r>
          </a:p>
          <a:p>
            <a:r>
              <a:rPr lang="en-US" sz="800" dirty="0" err="1">
                <a:latin typeface="Courier" pitchFamily="2" charset="0"/>
              </a:rPr>
              <a:t>nn.RNN</a:t>
            </a:r>
            <a:r>
              <a:rPr lang="en-US" sz="800" dirty="0">
                <a:latin typeface="Courier" pitchFamily="2" charset="0"/>
              </a:rPr>
              <a:t>(2,5,1)</a:t>
            </a:r>
          </a:p>
          <a:p>
            <a:r>
              <a:rPr lang="en-US" sz="800" dirty="0">
                <a:latin typeface="Courier" pitchFamily="2" charset="0"/>
              </a:rPr>
              <a:t>output – 10 x 1 x 5</a:t>
            </a:r>
          </a:p>
          <a:p>
            <a:r>
              <a:rPr lang="en-US" sz="800" dirty="0" err="1">
                <a:latin typeface="Courier" pitchFamily="2" charset="0"/>
              </a:rPr>
              <a:t>hidden_out</a:t>
            </a:r>
            <a:r>
              <a:rPr lang="en-US" sz="800" dirty="0">
                <a:latin typeface="Courier" pitchFamily="2" charset="0"/>
              </a:rPr>
              <a:t> – 1 x 1 x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CC8FE-A1D8-1E42-912E-147A2F48B412}"/>
              </a:ext>
            </a:extLst>
          </p:cNvPr>
          <p:cNvSpPr/>
          <p:nvPr/>
        </p:nvSpPr>
        <p:spPr>
          <a:xfrm>
            <a:off x="6574560" y="2047111"/>
            <a:ext cx="456168" cy="2097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fc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01728-919D-F442-ADF6-5D15E4157D16}"/>
              </a:ext>
            </a:extLst>
          </p:cNvPr>
          <p:cNvSpPr txBox="1"/>
          <p:nvPr/>
        </p:nvSpPr>
        <p:spPr>
          <a:xfrm>
            <a:off x="6459620" y="1831667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yhat</a:t>
            </a:r>
            <a:r>
              <a:rPr lang="en-US" sz="800" b="1" dirty="0"/>
              <a:t> vs </a:t>
            </a:r>
            <a:r>
              <a:rPr lang="en-US" sz="800" b="1" dirty="0" err="1"/>
              <a:t>tgt</a:t>
            </a:r>
            <a:endParaRPr lang="en-US" sz="800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570E234-8D12-E54B-B508-BDFD0886B30F}"/>
              </a:ext>
            </a:extLst>
          </p:cNvPr>
          <p:cNvSpPr/>
          <p:nvPr/>
        </p:nvSpPr>
        <p:spPr>
          <a:xfrm>
            <a:off x="3058150" y="3940677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B4D3D-407E-1E47-A6B7-5FDA3854CC21}"/>
              </a:ext>
            </a:extLst>
          </p:cNvPr>
          <p:cNvSpPr/>
          <p:nvPr/>
        </p:nvSpPr>
        <p:spPr>
          <a:xfrm>
            <a:off x="2874105" y="2545937"/>
            <a:ext cx="4123421" cy="4613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582D6-0448-5F42-BE3A-A5D3E4200EC9}"/>
              </a:ext>
            </a:extLst>
          </p:cNvPr>
          <p:cNvSpPr txBox="1"/>
          <p:nvPr/>
        </p:nvSpPr>
        <p:spPr>
          <a:xfrm>
            <a:off x="3338533" y="3073829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dim=1,bn,hidden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B33BF-D499-8447-897D-3D53642DDB35}"/>
              </a:ext>
            </a:extLst>
          </p:cNvPr>
          <p:cNvSpPr txBox="1"/>
          <p:nvPr/>
        </p:nvSpPr>
        <p:spPr>
          <a:xfrm>
            <a:off x="6448902" y="2265164"/>
            <a:ext cx="32143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last_output</a:t>
            </a:r>
            <a:r>
              <a:rPr lang="en-US" dirty="0"/>
              <a:t>(1,batch_num,hidden_size)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8C325-B99D-9441-8633-864A1BB77FB0}"/>
              </a:ext>
            </a:extLst>
          </p:cNvPr>
          <p:cNvSpPr txBox="1"/>
          <p:nvPr/>
        </p:nvSpPr>
        <p:spPr>
          <a:xfrm>
            <a:off x="926748" y="3320558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hidden_init</a:t>
            </a:r>
            <a:endParaRPr lang="en-US" sz="800" b="1" dirty="0"/>
          </a:p>
          <a:p>
            <a:r>
              <a:rPr lang="en-US" sz="800" b="1" dirty="0"/>
              <a:t>(1, </a:t>
            </a:r>
            <a:r>
              <a:rPr lang="en-US" sz="800" b="1" dirty="0" err="1"/>
              <a:t>batch_num,hidden_size</a:t>
            </a:r>
            <a:r>
              <a:rPr lang="en-US" sz="800" b="1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4FA736-B16E-5845-B35A-5B08E9539D3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457936" y="3489835"/>
            <a:ext cx="416169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08681970-2F58-A444-B5F3-DC10F5AA641A}"/>
              </a:ext>
            </a:extLst>
          </p:cNvPr>
          <p:cNvSpPr/>
          <p:nvPr/>
        </p:nvSpPr>
        <p:spPr>
          <a:xfrm>
            <a:off x="3976528" y="3940677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4AC9CA16-B294-3C4C-8333-F004691C78B3}"/>
              </a:ext>
            </a:extLst>
          </p:cNvPr>
          <p:cNvSpPr/>
          <p:nvPr/>
        </p:nvSpPr>
        <p:spPr>
          <a:xfrm>
            <a:off x="4991612" y="3940677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1B883B4B-374C-894C-B020-FB35BAC6D0D8}"/>
              </a:ext>
            </a:extLst>
          </p:cNvPr>
          <p:cNvSpPr/>
          <p:nvPr/>
        </p:nvSpPr>
        <p:spPr>
          <a:xfrm>
            <a:off x="6621793" y="3985746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70A2B-8B6B-D64D-9E08-6BAFC4E9D2D3}"/>
              </a:ext>
            </a:extLst>
          </p:cNvPr>
          <p:cNvSpPr/>
          <p:nvPr/>
        </p:nvSpPr>
        <p:spPr>
          <a:xfrm>
            <a:off x="1921461" y="3909016"/>
            <a:ext cx="13227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num_features</a:t>
            </a:r>
            <a:endParaRPr lang="en-US" b="1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F2F03032-C19D-314D-8D35-E52B104B3585}"/>
              </a:ext>
            </a:extLst>
          </p:cNvPr>
          <p:cNvSpPr/>
          <p:nvPr/>
        </p:nvSpPr>
        <p:spPr>
          <a:xfrm rot="16200000">
            <a:off x="4946251" y="2429128"/>
            <a:ext cx="114210" cy="4123423"/>
          </a:xfrm>
          <a:prstGeom prst="leftBracket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9602B-21BE-0E45-A5F7-EE7D2E5CDD1B}"/>
              </a:ext>
            </a:extLst>
          </p:cNvPr>
          <p:cNvCxnSpPr>
            <a:cxnSpLocks/>
          </p:cNvCxnSpPr>
          <p:nvPr/>
        </p:nvCxnSpPr>
        <p:spPr>
          <a:xfrm>
            <a:off x="3709851" y="3264282"/>
            <a:ext cx="0" cy="225553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4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RNN - Cell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46DBB-9A9E-E848-8867-93FC74AF5BC4}"/>
              </a:ext>
            </a:extLst>
          </p:cNvPr>
          <p:cNvSpPr/>
          <p:nvPr/>
        </p:nvSpPr>
        <p:spPr>
          <a:xfrm>
            <a:off x="196101" y="638638"/>
            <a:ext cx="4983060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Instantiate model</a:t>
            </a:r>
          </a:p>
          <a:p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nn.RNN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input_size,hidden_size,num_layers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8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called during runtime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input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seq_len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input size)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hidden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*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num_directions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hidden_size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output, hidden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(input, hidden)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C2D47-3A66-804C-8D3E-F069CEA7DDF1}"/>
              </a:ext>
            </a:extLst>
          </p:cNvPr>
          <p:cNvSpPr txBox="1"/>
          <p:nvPr/>
        </p:nvSpPr>
        <p:spPr>
          <a:xfrm>
            <a:off x="2548223" y="4883536"/>
            <a:ext cx="25907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input(Tx, batch, </a:t>
            </a:r>
            <a:r>
              <a:rPr lang="en-US" dirty="0" err="1"/>
              <a:t>num_features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8C4F3-7FD7-AC49-805A-50FC8495CF66}"/>
              </a:ext>
            </a:extLst>
          </p:cNvPr>
          <p:cNvSpPr txBox="1"/>
          <p:nvPr/>
        </p:nvSpPr>
        <p:spPr>
          <a:xfrm>
            <a:off x="4430877" y="3902025"/>
            <a:ext cx="1760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dims~ [</a:t>
            </a:r>
            <a:r>
              <a:rPr lang="en-US" sz="800" dirty="0" err="1"/>
              <a:t>hs</a:t>
            </a:r>
            <a:r>
              <a:rPr lang="en-US" sz="800" dirty="0"/>
              <a:t> x </a:t>
            </a:r>
            <a:r>
              <a:rPr lang="en-US" sz="800" dirty="0" err="1"/>
              <a:t>nf</a:t>
            </a:r>
            <a:r>
              <a:rPr lang="en-US" sz="800" dirty="0"/>
              <a:t>] x [</a:t>
            </a:r>
            <a:r>
              <a:rPr lang="en-US" sz="800" dirty="0" err="1"/>
              <a:t>nf</a:t>
            </a:r>
            <a:r>
              <a:rPr lang="en-US" sz="800" dirty="0"/>
              <a:t> x bn] = </a:t>
            </a:r>
            <a:r>
              <a:rPr lang="en-US" sz="800" dirty="0" err="1"/>
              <a:t>hs</a:t>
            </a:r>
            <a:r>
              <a:rPr lang="en-US" sz="800" dirty="0"/>
              <a:t> x bn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FDCCF4-5257-064B-AB31-B9EF97058DD5}"/>
              </a:ext>
            </a:extLst>
          </p:cNvPr>
          <p:cNvGrpSpPr/>
          <p:nvPr/>
        </p:nvGrpSpPr>
        <p:grpSpPr>
          <a:xfrm>
            <a:off x="2975581" y="4420939"/>
            <a:ext cx="1062044" cy="371257"/>
            <a:chOff x="2034612" y="3887357"/>
            <a:chExt cx="1062044" cy="371257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AC2FA4EA-3CE6-D944-B71E-5C04F528DD78}"/>
                </a:ext>
              </a:extLst>
            </p:cNvPr>
            <p:cNvSpPr/>
            <p:nvPr/>
          </p:nvSpPr>
          <p:spPr>
            <a:xfrm>
              <a:off x="2724438" y="3887357"/>
              <a:ext cx="372218" cy="371257"/>
            </a:xfrm>
            <a:prstGeom prst="cube">
              <a:avLst>
                <a:gd name="adj" fmla="val 73621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6A4AE1-224D-0846-A70D-1DEE4BA17321}"/>
                </a:ext>
              </a:extLst>
            </p:cNvPr>
            <p:cNvSpPr/>
            <p:nvPr/>
          </p:nvSpPr>
          <p:spPr>
            <a:xfrm>
              <a:off x="2034612" y="3925576"/>
              <a:ext cx="82747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err="1"/>
                <a:t>num_features</a:t>
              </a:r>
              <a:endParaRPr lang="en-US" sz="8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84AD3A-65F6-AA4D-860B-B26FC34E73A9}"/>
              </a:ext>
            </a:extLst>
          </p:cNvPr>
          <p:cNvSpPr txBox="1"/>
          <p:nvPr/>
        </p:nvSpPr>
        <p:spPr>
          <a:xfrm>
            <a:off x="3967583" y="4502774"/>
            <a:ext cx="3305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CDE64635-0ED5-F24E-965F-FF4E836D50FA}"/>
              </a:ext>
            </a:extLst>
          </p:cNvPr>
          <p:cNvSpPr/>
          <p:nvPr/>
        </p:nvSpPr>
        <p:spPr>
          <a:xfrm>
            <a:off x="734671" y="2710231"/>
            <a:ext cx="107934" cy="507831"/>
          </a:xfrm>
          <a:prstGeom prst="cube">
            <a:avLst>
              <a:gd name="adj" fmla="val 288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14A20-A693-2941-819A-B149E99F66DD}"/>
              </a:ext>
            </a:extLst>
          </p:cNvPr>
          <p:cNvSpPr/>
          <p:nvPr/>
        </p:nvSpPr>
        <p:spPr>
          <a:xfrm>
            <a:off x="35974" y="2842947"/>
            <a:ext cx="7377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hidden_size</a:t>
            </a:r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F8201-9198-0B43-9B28-449B247186D1}"/>
              </a:ext>
            </a:extLst>
          </p:cNvPr>
          <p:cNvSpPr txBox="1"/>
          <p:nvPr/>
        </p:nvSpPr>
        <p:spPr>
          <a:xfrm>
            <a:off x="3016861" y="2348799"/>
            <a:ext cx="1779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dims  [</a:t>
            </a:r>
            <a:r>
              <a:rPr lang="en-US" sz="800" dirty="0" err="1"/>
              <a:t>hs</a:t>
            </a:r>
            <a:r>
              <a:rPr lang="en-US" sz="800" dirty="0"/>
              <a:t> x </a:t>
            </a:r>
            <a:r>
              <a:rPr lang="en-US" sz="800" dirty="0" err="1"/>
              <a:t>hs</a:t>
            </a:r>
            <a:r>
              <a:rPr lang="en-US" sz="800" dirty="0"/>
              <a:t>]x [</a:t>
            </a:r>
            <a:r>
              <a:rPr lang="en-US" sz="800" dirty="0" err="1"/>
              <a:t>hs</a:t>
            </a:r>
            <a:r>
              <a:rPr lang="en-US" sz="800" dirty="0"/>
              <a:t> x bn] = </a:t>
            </a:r>
            <a:r>
              <a:rPr lang="en-US" sz="800" dirty="0" err="1"/>
              <a:t>hs</a:t>
            </a:r>
            <a:r>
              <a:rPr lang="en-US" sz="800" dirty="0"/>
              <a:t> x bn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0A178-7938-BB4C-AFC0-3724DF2FE8A2}"/>
              </a:ext>
            </a:extLst>
          </p:cNvPr>
          <p:cNvSpPr txBox="1"/>
          <p:nvPr/>
        </p:nvSpPr>
        <p:spPr>
          <a:xfrm>
            <a:off x="32235" y="300261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hidden</a:t>
            </a:r>
            <a:r>
              <a:rPr lang="en-US" sz="800" baseline="-25000" dirty="0" err="1"/>
              <a:t>in</a:t>
            </a:r>
            <a:endParaRPr lang="en-US" sz="800" baseline="-25000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64A9466-5A31-6C41-9FDD-C415C0400A4B}"/>
              </a:ext>
            </a:extLst>
          </p:cNvPr>
          <p:cNvSpPr/>
          <p:nvPr/>
        </p:nvSpPr>
        <p:spPr>
          <a:xfrm>
            <a:off x="2283849" y="2102078"/>
            <a:ext cx="585302" cy="507831"/>
          </a:xfrm>
          <a:prstGeom prst="cube">
            <a:avLst>
              <a:gd name="adj" fmla="val 998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>
                <a:latin typeface="Arial"/>
                <a:cs typeface="Arial"/>
              </a:rPr>
              <a:t>Wih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55AA479-57D4-6543-BA1D-2724A2869A27}"/>
              </a:ext>
            </a:extLst>
          </p:cNvPr>
          <p:cNvSpPr/>
          <p:nvPr/>
        </p:nvSpPr>
        <p:spPr>
          <a:xfrm>
            <a:off x="1646309" y="3464221"/>
            <a:ext cx="1578900" cy="507831"/>
          </a:xfrm>
          <a:prstGeom prst="cube">
            <a:avLst>
              <a:gd name="adj" fmla="val 998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>
                <a:latin typeface="Arial"/>
                <a:cs typeface="Arial"/>
              </a:rPr>
              <a:t>Wix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2139CD-2570-F848-BB06-7137CD5D4BDE}"/>
              </a:ext>
            </a:extLst>
          </p:cNvPr>
          <p:cNvCxnSpPr>
            <a:cxnSpLocks/>
          </p:cNvCxnSpPr>
          <p:nvPr/>
        </p:nvCxnSpPr>
        <p:spPr>
          <a:xfrm>
            <a:off x="2995749" y="3110340"/>
            <a:ext cx="1227908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6B6E5A-66D5-E547-A398-94292AB1F233}"/>
              </a:ext>
            </a:extLst>
          </p:cNvPr>
          <p:cNvCxnSpPr>
            <a:cxnSpLocks/>
          </p:cNvCxnSpPr>
          <p:nvPr/>
        </p:nvCxnSpPr>
        <p:spPr>
          <a:xfrm flipV="1">
            <a:off x="3764451" y="3144174"/>
            <a:ext cx="0" cy="320047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543B2F-9BFF-254A-ACA6-8F088AA5142F}"/>
              </a:ext>
            </a:extLst>
          </p:cNvPr>
          <p:cNvSpPr txBox="1"/>
          <p:nvPr/>
        </p:nvSpPr>
        <p:spPr>
          <a:xfrm>
            <a:off x="3506803" y="284901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F6447B-8EE5-9049-8D51-D57A952C9C34}"/>
              </a:ext>
            </a:extLst>
          </p:cNvPr>
          <p:cNvSpPr/>
          <p:nvPr/>
        </p:nvSpPr>
        <p:spPr>
          <a:xfrm>
            <a:off x="4264866" y="2887266"/>
            <a:ext cx="1227901" cy="431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nonlinearity</a:t>
            </a:r>
          </a:p>
          <a:p>
            <a:pPr algn="ctr"/>
            <a:r>
              <a:rPr lang="en-US" sz="800" dirty="0">
                <a:latin typeface="Arial"/>
                <a:cs typeface="Arial"/>
              </a:rPr>
              <a:t>g(</a:t>
            </a:r>
            <a:r>
              <a:rPr lang="en-US" sz="800" dirty="0" err="1">
                <a:latin typeface="Arial"/>
                <a:cs typeface="Arial"/>
              </a:rPr>
              <a:t>Wih</a:t>
            </a:r>
            <a:r>
              <a:rPr lang="en-US" sz="800" dirty="0">
                <a:latin typeface="Arial"/>
                <a:cs typeface="Arial"/>
              </a:rPr>
              <a:t>*h + </a:t>
            </a:r>
            <a:r>
              <a:rPr lang="en-US" sz="800" dirty="0" err="1">
                <a:latin typeface="Arial"/>
                <a:cs typeface="Arial"/>
              </a:rPr>
              <a:t>Wix</a:t>
            </a:r>
            <a:r>
              <a:rPr lang="en-US" sz="800" dirty="0">
                <a:latin typeface="Arial"/>
                <a:cs typeface="Arial"/>
              </a:rPr>
              <a:t> *X0 + b)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547BB-8B7B-E24E-BB36-5CD9A99BA53F}"/>
              </a:ext>
            </a:extLst>
          </p:cNvPr>
          <p:cNvCxnSpPr>
            <a:cxnSpLocks/>
          </p:cNvCxnSpPr>
          <p:nvPr/>
        </p:nvCxnSpPr>
        <p:spPr>
          <a:xfrm flipV="1">
            <a:off x="5492767" y="3102931"/>
            <a:ext cx="1157415" cy="7409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5D425E-83B6-5647-B3E2-6F7ADBF3BC70}"/>
              </a:ext>
            </a:extLst>
          </p:cNvPr>
          <p:cNvCxnSpPr>
            <a:cxnSpLocks/>
          </p:cNvCxnSpPr>
          <p:nvPr/>
        </p:nvCxnSpPr>
        <p:spPr>
          <a:xfrm>
            <a:off x="931324" y="3110340"/>
            <a:ext cx="1191063" cy="1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70E39FB-C925-504C-8AA3-2E818106CCF4}"/>
              </a:ext>
            </a:extLst>
          </p:cNvPr>
          <p:cNvSpPr/>
          <p:nvPr/>
        </p:nvSpPr>
        <p:spPr>
          <a:xfrm>
            <a:off x="2198625" y="2928509"/>
            <a:ext cx="755751" cy="431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MM</a:t>
            </a:r>
          </a:p>
          <a:p>
            <a:pPr algn="ctr"/>
            <a:r>
              <a:rPr lang="en-US" sz="800" dirty="0" err="1">
                <a:latin typeface="Arial"/>
                <a:cs typeface="Arial"/>
              </a:rPr>
              <a:t>Wih</a:t>
            </a:r>
            <a:r>
              <a:rPr lang="en-US" sz="800" dirty="0">
                <a:latin typeface="Arial"/>
                <a:cs typeface="Arial"/>
              </a:rPr>
              <a:t>*</a:t>
            </a:r>
            <a:r>
              <a:rPr lang="en-US" sz="800" dirty="0" err="1">
                <a:latin typeface="Arial"/>
                <a:cs typeface="Arial"/>
              </a:rPr>
              <a:t>hidden</a:t>
            </a:r>
            <a:r>
              <a:rPr lang="en-US" sz="800" baseline="-25000" dirty="0" err="1">
                <a:latin typeface="Arial"/>
                <a:cs typeface="Arial"/>
              </a:rPr>
              <a:t>in</a:t>
            </a:r>
            <a:endParaRPr lang="en-US" sz="800" baseline="-25000" dirty="0">
              <a:latin typeface="Arial"/>
              <a:cs typeface="Arial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137197-CB3A-D94F-908C-A981E6D41DD2}"/>
              </a:ext>
            </a:extLst>
          </p:cNvPr>
          <p:cNvCxnSpPr>
            <a:cxnSpLocks/>
          </p:cNvCxnSpPr>
          <p:nvPr/>
        </p:nvCxnSpPr>
        <p:spPr>
          <a:xfrm flipH="1">
            <a:off x="2576499" y="2644186"/>
            <a:ext cx="1" cy="250046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4910BB4-1028-A744-92E8-5D6B4C206FD4}"/>
              </a:ext>
            </a:extLst>
          </p:cNvPr>
          <p:cNvSpPr/>
          <p:nvPr/>
        </p:nvSpPr>
        <p:spPr>
          <a:xfrm>
            <a:off x="3387478" y="3470695"/>
            <a:ext cx="755751" cy="431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MM</a:t>
            </a:r>
          </a:p>
          <a:p>
            <a:pPr algn="ctr"/>
            <a:r>
              <a:rPr lang="en-US" sz="800" dirty="0" err="1">
                <a:latin typeface="Arial"/>
                <a:cs typeface="Arial"/>
              </a:rPr>
              <a:t>Wix</a:t>
            </a:r>
            <a:r>
              <a:rPr lang="en-US" sz="800" dirty="0">
                <a:latin typeface="Arial"/>
                <a:cs typeface="Arial"/>
              </a:rPr>
              <a:t>* </a:t>
            </a:r>
            <a:r>
              <a:rPr lang="en-US" sz="800" dirty="0" err="1">
                <a:latin typeface="Arial"/>
                <a:cs typeface="Arial"/>
              </a:rPr>
              <a:t>X</a:t>
            </a:r>
            <a:r>
              <a:rPr lang="en-US" sz="800" baseline="-25000" dirty="0" err="1">
                <a:latin typeface="Arial"/>
                <a:cs typeface="Arial"/>
              </a:rPr>
              <a:t>t</a:t>
            </a:r>
            <a:endParaRPr lang="en-US" sz="800" baseline="-25000" dirty="0">
              <a:latin typeface="Arial"/>
              <a:cs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BE2380-F84D-844C-A178-E9743EC06F0D}"/>
              </a:ext>
            </a:extLst>
          </p:cNvPr>
          <p:cNvCxnSpPr>
            <a:cxnSpLocks/>
          </p:cNvCxnSpPr>
          <p:nvPr/>
        </p:nvCxnSpPr>
        <p:spPr>
          <a:xfrm flipV="1">
            <a:off x="3764451" y="3902025"/>
            <a:ext cx="0" cy="56259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698B46-582D-5749-B8A9-FDECF477EF2B}"/>
              </a:ext>
            </a:extLst>
          </p:cNvPr>
          <p:cNvCxnSpPr>
            <a:cxnSpLocks/>
          </p:cNvCxnSpPr>
          <p:nvPr/>
        </p:nvCxnSpPr>
        <p:spPr>
          <a:xfrm>
            <a:off x="3218216" y="3718136"/>
            <a:ext cx="21956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35935F9-5A09-7642-8346-3113CBBEDBB0}"/>
              </a:ext>
            </a:extLst>
          </p:cNvPr>
          <p:cNvSpPr/>
          <p:nvPr/>
        </p:nvSpPr>
        <p:spPr>
          <a:xfrm>
            <a:off x="1352080" y="2031416"/>
            <a:ext cx="4983060" cy="228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C85C26-FB6D-9947-8DE7-2633DAAB5F70}"/>
              </a:ext>
            </a:extLst>
          </p:cNvPr>
          <p:cNvCxnSpPr>
            <a:cxnSpLocks/>
          </p:cNvCxnSpPr>
          <p:nvPr/>
        </p:nvCxnSpPr>
        <p:spPr>
          <a:xfrm flipH="1">
            <a:off x="2995586" y="2498056"/>
            <a:ext cx="459204" cy="430453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2B5D1F-22E5-7F4F-ABF0-3A6CE88DA578}"/>
              </a:ext>
            </a:extLst>
          </p:cNvPr>
          <p:cNvCxnSpPr>
            <a:cxnSpLocks/>
          </p:cNvCxnSpPr>
          <p:nvPr/>
        </p:nvCxnSpPr>
        <p:spPr>
          <a:xfrm flipH="1" flipV="1">
            <a:off x="4152330" y="3790292"/>
            <a:ext cx="291587" cy="18176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D57681-E03B-AA41-830A-A7C49E6FFEB1}"/>
              </a:ext>
            </a:extLst>
          </p:cNvPr>
          <p:cNvSpPr/>
          <p:nvPr/>
        </p:nvSpPr>
        <p:spPr>
          <a:xfrm>
            <a:off x="6589671" y="3057175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hidden</a:t>
            </a:r>
            <a:r>
              <a:rPr lang="en-US" sz="1400" baseline="-25000" dirty="0" err="1">
                <a:latin typeface="Arial"/>
                <a:cs typeface="Arial"/>
              </a:rPr>
              <a:t>out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C07421-4FEB-D048-A115-B1FA82AB5C75}"/>
              </a:ext>
            </a:extLst>
          </p:cNvPr>
          <p:cNvCxnSpPr>
            <a:cxnSpLocks/>
          </p:cNvCxnSpPr>
          <p:nvPr/>
        </p:nvCxnSpPr>
        <p:spPr>
          <a:xfrm flipV="1">
            <a:off x="5810305" y="1828800"/>
            <a:ext cx="0" cy="1281541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A98D741-F61C-D74C-877B-B50031F7D1E9}"/>
              </a:ext>
            </a:extLst>
          </p:cNvPr>
          <p:cNvSpPr/>
          <p:nvPr/>
        </p:nvSpPr>
        <p:spPr>
          <a:xfrm>
            <a:off x="5424331" y="1528718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out</a:t>
            </a:r>
            <a:r>
              <a:rPr lang="en-US" sz="1400" baseline="-25000" dirty="0" err="1">
                <a:latin typeface="Arial"/>
                <a:cs typeface="Arial"/>
              </a:rPr>
              <a:t>t</a:t>
            </a:r>
            <a:endParaRPr lang="en-US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8DE1D8-A6C4-F341-9518-15D0A0E58372}"/>
              </a:ext>
            </a:extLst>
          </p:cNvPr>
          <p:cNvSpPr txBox="1"/>
          <p:nvPr/>
        </p:nvSpPr>
        <p:spPr>
          <a:xfrm>
            <a:off x="5492097" y="3102930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dims~ =  </a:t>
            </a:r>
            <a:r>
              <a:rPr lang="en-US" sz="800" dirty="0" err="1"/>
              <a:t>hs</a:t>
            </a:r>
            <a:r>
              <a:rPr lang="en-US" sz="800" dirty="0"/>
              <a:t> x bn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E1E391-AF57-EE4B-A701-11B50862EDC0}"/>
              </a:ext>
            </a:extLst>
          </p:cNvPr>
          <p:cNvSpPr txBox="1"/>
          <p:nvPr/>
        </p:nvSpPr>
        <p:spPr>
          <a:xfrm>
            <a:off x="6918360" y="4403730"/>
            <a:ext cx="21058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dimensions need to be reordered to be compliant with </a:t>
            </a:r>
            <a:r>
              <a:rPr lang="en-US" dirty="0" err="1"/>
              <a:t>pytorch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473A1BB-6CAE-2A4B-8434-398235A5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58" y="201168"/>
            <a:ext cx="647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D42-F0E9-004F-851F-C0BA0ED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CE4DB-F9EA-4741-9EB2-75ED74A9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F8414-D9FC-0744-9835-E1954BF7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A4519-F84F-C14A-91DF-C5A393A539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FA2C53-4DD5-6E4B-9E22-45D1416B6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9389-E1AA-1240-802A-0E380972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" y="127736"/>
            <a:ext cx="4114800" cy="855726"/>
          </a:xfrm>
        </p:spPr>
        <p:txBody>
          <a:bodyPr/>
          <a:lstStyle/>
          <a:p>
            <a:r>
              <a:rPr lang="en-US" dirty="0"/>
              <a:t>LSTM Quick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AA9A9-2BFB-6A4A-A91F-1691B1A41B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FD936-DE6E-8B48-986D-2B2418FED4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599" y="4038654"/>
            <a:ext cx="5365865" cy="973878"/>
          </a:xfrm>
        </p:spPr>
        <p:txBody>
          <a:bodyPr/>
          <a:lstStyle/>
          <a:p>
            <a:r>
              <a:rPr lang="en-US" dirty="0"/>
              <a:t>LSTM is an architecture in the RNN Deep Learning Family</a:t>
            </a:r>
          </a:p>
          <a:p>
            <a:r>
              <a:rPr lang="en-US" dirty="0"/>
              <a:t>Its used for time series analysis, what sets it apart from RNN it has that has a forget / input / output gate that help it remember long term patterns and overcome vanishing gradient problems in traditional RNN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E0B3A-9B8F-7845-85E1-D5271A5F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3" y="482166"/>
            <a:ext cx="3819269" cy="33895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A9FE95-1F2F-564A-A13A-92AF732ADDE7}"/>
              </a:ext>
            </a:extLst>
          </p:cNvPr>
          <p:cNvSpPr/>
          <p:nvPr/>
        </p:nvSpPr>
        <p:spPr>
          <a:xfrm>
            <a:off x="922713" y="1271847"/>
            <a:ext cx="482138" cy="6899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77CE3-5598-4541-8664-368769F3516C}"/>
              </a:ext>
            </a:extLst>
          </p:cNvPr>
          <p:cNvCxnSpPr>
            <a:cxnSpLocks/>
          </p:cNvCxnSpPr>
          <p:nvPr/>
        </p:nvCxnSpPr>
        <p:spPr>
          <a:xfrm flipH="1">
            <a:off x="1404853" y="629031"/>
            <a:ext cx="3641223" cy="642816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E19F84-7042-AF48-B34B-5A6109DC627B}"/>
              </a:ext>
            </a:extLst>
          </p:cNvPr>
          <p:cNvSpPr txBox="1"/>
          <p:nvPr/>
        </p:nvSpPr>
        <p:spPr>
          <a:xfrm>
            <a:off x="5046076" y="518204"/>
            <a:ext cx="3742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Forget Gate </a:t>
            </a:r>
            <a:r>
              <a:rPr lang="en-US" dirty="0"/>
              <a:t>–used to decide what values in cell state to forget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79418-A7FF-F242-ACC1-9636AAC2AB3A}"/>
              </a:ext>
            </a:extLst>
          </p:cNvPr>
          <p:cNvSpPr/>
          <p:nvPr/>
        </p:nvSpPr>
        <p:spPr>
          <a:xfrm>
            <a:off x="1629422" y="1288637"/>
            <a:ext cx="482138" cy="6899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B597C2-D8D5-B448-8EB4-9BB8E670D963}"/>
              </a:ext>
            </a:extLst>
          </p:cNvPr>
          <p:cNvCxnSpPr>
            <a:cxnSpLocks/>
          </p:cNvCxnSpPr>
          <p:nvPr/>
        </p:nvCxnSpPr>
        <p:spPr>
          <a:xfrm flipH="1">
            <a:off x="2111560" y="1073684"/>
            <a:ext cx="3446401" cy="411073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7F2C95-4375-9847-9994-9474A84EDDF6}"/>
              </a:ext>
            </a:extLst>
          </p:cNvPr>
          <p:cNvSpPr txBox="1"/>
          <p:nvPr/>
        </p:nvSpPr>
        <p:spPr>
          <a:xfrm>
            <a:off x="5594464" y="921059"/>
            <a:ext cx="3303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Gate </a:t>
            </a:r>
            <a:r>
              <a:rPr lang="en-US" dirty="0"/>
              <a:t>– used to decide what values in cell state to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2BB51-EEE9-0240-AE21-3FC81470E6C8}"/>
              </a:ext>
            </a:extLst>
          </p:cNvPr>
          <p:cNvSpPr/>
          <p:nvPr/>
        </p:nvSpPr>
        <p:spPr>
          <a:xfrm>
            <a:off x="2642326" y="1288637"/>
            <a:ext cx="482138" cy="6899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799274-6A55-034A-A0A2-4121D526A7A7}"/>
              </a:ext>
            </a:extLst>
          </p:cNvPr>
          <p:cNvCxnSpPr>
            <a:cxnSpLocks/>
          </p:cNvCxnSpPr>
          <p:nvPr/>
        </p:nvCxnSpPr>
        <p:spPr>
          <a:xfrm flipH="1">
            <a:off x="3115511" y="1546971"/>
            <a:ext cx="3005681" cy="177178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498E59-E9DA-2640-BBD4-BBAEC058C8A9}"/>
              </a:ext>
            </a:extLst>
          </p:cNvPr>
          <p:cNvSpPr txBox="1"/>
          <p:nvPr/>
        </p:nvSpPr>
        <p:spPr>
          <a:xfrm>
            <a:off x="6121192" y="1344169"/>
            <a:ext cx="29424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Gate </a:t>
            </a:r>
            <a:r>
              <a:rPr lang="en-US" dirty="0"/>
              <a:t>– used for output to next stage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4235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- Data Preparation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LSTM/RNN  implementations in </a:t>
            </a:r>
            <a:r>
              <a:rPr lang="en-US" dirty="0" err="1"/>
              <a:t>Keras</a:t>
            </a:r>
            <a:r>
              <a:rPr lang="en-US" dirty="0"/>
              <a:t> always require Rank3 tensors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68644-3A06-3943-8488-4616FC5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9947"/>
              </p:ext>
            </p:extLst>
          </p:nvPr>
        </p:nvGraphicFramePr>
        <p:xfrm>
          <a:off x="563702" y="2181816"/>
          <a:ext cx="2447232" cy="251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04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8725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7567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5037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4088"/>
                  </a:ext>
                </a:extLst>
              </a:tr>
            </a:tbl>
          </a:graphicData>
        </a:graphic>
      </p:graphicFrame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82C93A-E92F-D647-B667-FB4D5A54C0E0}"/>
              </a:ext>
            </a:extLst>
          </p:cNvPr>
          <p:cNvSpPr txBox="1">
            <a:spLocks/>
          </p:cNvSpPr>
          <p:nvPr/>
        </p:nvSpPr>
        <p:spPr>
          <a:xfrm>
            <a:off x="1526631" y="1913391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NumFeatures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B3100B43-8E24-1A4E-80B5-EB2C3B26BF3E}"/>
              </a:ext>
            </a:extLst>
          </p:cNvPr>
          <p:cNvSpPr txBox="1">
            <a:spLocks/>
          </p:cNvSpPr>
          <p:nvPr/>
        </p:nvSpPr>
        <p:spPr>
          <a:xfrm>
            <a:off x="145134" y="2793070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</a:t>
            </a:r>
          </a:p>
          <a:p>
            <a:r>
              <a:rPr lang="en-US" dirty="0"/>
              <a:t>Series</a:t>
            </a:r>
          </a:p>
          <a:p>
            <a:r>
              <a:rPr lang="en-US" dirty="0"/>
              <a:t>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924341-914B-9844-A912-D17F417E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5044"/>
              </p:ext>
            </p:extLst>
          </p:nvPr>
        </p:nvGraphicFramePr>
        <p:xfrm>
          <a:off x="4884681" y="27291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71EF46-5DDE-4D47-95E2-231A0C635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36106"/>
              </p:ext>
            </p:extLst>
          </p:nvPr>
        </p:nvGraphicFramePr>
        <p:xfrm>
          <a:off x="5087881" y="29323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C07490-C2A6-3D49-939F-4BD923004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67175"/>
              </p:ext>
            </p:extLst>
          </p:nvPr>
        </p:nvGraphicFramePr>
        <p:xfrm>
          <a:off x="5338582" y="31355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7750E4B2-FEE1-824D-93BA-A12CCE97DB7C}"/>
              </a:ext>
            </a:extLst>
          </p:cNvPr>
          <p:cNvSpPr/>
          <p:nvPr/>
        </p:nvSpPr>
        <p:spPr>
          <a:xfrm>
            <a:off x="3239740" y="3362167"/>
            <a:ext cx="344385" cy="151972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0C93EB-17B4-5642-A37C-D151DA27AD02}"/>
              </a:ext>
            </a:extLst>
          </p:cNvPr>
          <p:cNvCxnSpPr>
            <a:cxnSpLocks/>
          </p:cNvCxnSpPr>
          <p:nvPr/>
        </p:nvCxnSpPr>
        <p:spPr>
          <a:xfrm>
            <a:off x="4603560" y="3845859"/>
            <a:ext cx="1440980" cy="122538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60725-B01F-0144-AE56-AF038CCF988B}"/>
              </a:ext>
            </a:extLst>
          </p:cNvPr>
          <p:cNvCxnSpPr>
            <a:cxnSpLocks/>
          </p:cNvCxnSpPr>
          <p:nvPr/>
        </p:nvCxnSpPr>
        <p:spPr>
          <a:xfrm>
            <a:off x="4433678" y="2864989"/>
            <a:ext cx="0" cy="828898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5744A-BD59-AD4B-9BF6-A79A8BB41523}"/>
              </a:ext>
            </a:extLst>
          </p:cNvPr>
          <p:cNvCxnSpPr>
            <a:cxnSpLocks/>
          </p:cNvCxnSpPr>
          <p:nvPr/>
        </p:nvCxnSpPr>
        <p:spPr>
          <a:xfrm>
            <a:off x="4433678" y="2505694"/>
            <a:ext cx="2515313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B4BA98B-2136-F145-822C-A936013BA1C8}"/>
              </a:ext>
            </a:extLst>
          </p:cNvPr>
          <p:cNvSpPr txBox="1">
            <a:spLocks/>
          </p:cNvSpPr>
          <p:nvPr/>
        </p:nvSpPr>
        <p:spPr>
          <a:xfrm>
            <a:off x="4107767" y="3157093"/>
            <a:ext cx="573714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C7EE6CB-925E-7A43-9DC7-134CB862172E}"/>
              </a:ext>
            </a:extLst>
          </p:cNvPr>
          <p:cNvSpPr txBox="1">
            <a:spLocks/>
          </p:cNvSpPr>
          <p:nvPr/>
        </p:nvSpPr>
        <p:spPr>
          <a:xfrm>
            <a:off x="5032608" y="2203018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NumFeatures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AACEE9-2056-8B45-84CA-18C7710D4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41521"/>
              </p:ext>
            </p:extLst>
          </p:nvPr>
        </p:nvGraphicFramePr>
        <p:xfrm>
          <a:off x="6203501" y="395449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E6C1C1B-A90A-3948-BF26-C1F5D0647922}"/>
              </a:ext>
            </a:extLst>
          </p:cNvPr>
          <p:cNvSpPr txBox="1">
            <a:spLocks/>
          </p:cNvSpPr>
          <p:nvPr/>
        </p:nvSpPr>
        <p:spPr>
          <a:xfrm>
            <a:off x="3786974" y="4177916"/>
            <a:ext cx="1243104" cy="10331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M-Tx samples</a:t>
            </a:r>
          </a:p>
          <a:p>
            <a:r>
              <a:rPr lang="en-US" dirty="0"/>
              <a:t>Each batch, is a subset of these samples</a:t>
            </a:r>
          </a:p>
        </p:txBody>
      </p:sp>
    </p:spTree>
    <p:extLst>
      <p:ext uri="{BB962C8B-B14F-4D97-AF65-F5344CB8AC3E}">
        <p14:creationId xmlns:p14="http://schemas.microsoft.com/office/powerpoint/2010/main" val="377598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This is my current diagram for LSTM classifier ….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70C827-5AB3-A34B-96D8-F1D11DD55507}"/>
              </a:ext>
            </a:extLst>
          </p:cNvPr>
          <p:cNvSpPr/>
          <p:nvPr/>
        </p:nvSpPr>
        <p:spPr>
          <a:xfrm>
            <a:off x="570767" y="1600753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A76646-6BA7-B34A-B782-6B36A26FDB0C}"/>
              </a:ext>
            </a:extLst>
          </p:cNvPr>
          <p:cNvSpPr/>
          <p:nvPr/>
        </p:nvSpPr>
        <p:spPr>
          <a:xfrm>
            <a:off x="618891" y="2220199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95F6257-3A70-D44D-B69F-CABC9FCE51ED}"/>
              </a:ext>
            </a:extLst>
          </p:cNvPr>
          <p:cNvSpPr/>
          <p:nvPr/>
        </p:nvSpPr>
        <p:spPr>
          <a:xfrm>
            <a:off x="571162" y="2755141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X0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FE9361-AA3A-ED4F-9247-6C6ABD3C24BA}"/>
              </a:ext>
            </a:extLst>
          </p:cNvPr>
          <p:cNvSpPr/>
          <p:nvPr/>
        </p:nvSpPr>
        <p:spPr>
          <a:xfrm>
            <a:off x="618891" y="1787941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21B0B5-27D5-AD4D-A003-A531CBA07D1F}"/>
              </a:ext>
            </a:extLst>
          </p:cNvPr>
          <p:cNvSpPr/>
          <p:nvPr/>
        </p:nvSpPr>
        <p:spPr>
          <a:xfrm>
            <a:off x="618891" y="2013252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6DAFD-7C3F-524A-A808-010B7AF658A8}"/>
              </a:ext>
            </a:extLst>
          </p:cNvPr>
          <p:cNvSpPr/>
          <p:nvPr/>
        </p:nvSpPr>
        <p:spPr>
          <a:xfrm>
            <a:off x="763857" y="178077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A0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BCF54-9FD0-7C4C-A496-44141A8A12E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1981" y="2074680"/>
            <a:ext cx="35615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57CAF3-A410-C149-99A1-2222E0B426C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691374" y="2548607"/>
            <a:ext cx="395" cy="20653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67D8357-5E09-F949-99D8-AC6EDA05C4BF}"/>
              </a:ext>
            </a:extLst>
          </p:cNvPr>
          <p:cNvSpPr/>
          <p:nvPr/>
        </p:nvSpPr>
        <p:spPr>
          <a:xfrm>
            <a:off x="1167740" y="1600753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BE3659-EF56-B640-A0B2-19599F0C5DB9}"/>
              </a:ext>
            </a:extLst>
          </p:cNvPr>
          <p:cNvSpPr/>
          <p:nvPr/>
        </p:nvSpPr>
        <p:spPr>
          <a:xfrm>
            <a:off x="1215864" y="2220199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EB8A2D5-DA1A-7541-ACBF-CD7BBDCF72EF}"/>
              </a:ext>
            </a:extLst>
          </p:cNvPr>
          <p:cNvSpPr/>
          <p:nvPr/>
        </p:nvSpPr>
        <p:spPr>
          <a:xfrm>
            <a:off x="1168135" y="2755141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C9F0E8-B57F-D842-B9B7-38267B9AC01D}"/>
              </a:ext>
            </a:extLst>
          </p:cNvPr>
          <p:cNvSpPr/>
          <p:nvPr/>
        </p:nvSpPr>
        <p:spPr>
          <a:xfrm>
            <a:off x="1215864" y="1787941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593F55-DA86-804B-B02E-DBC815DFDC61}"/>
              </a:ext>
            </a:extLst>
          </p:cNvPr>
          <p:cNvSpPr/>
          <p:nvPr/>
        </p:nvSpPr>
        <p:spPr>
          <a:xfrm>
            <a:off x="1215864" y="2013252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D3A523-5282-FD4E-95C9-2BECB80431B0}"/>
              </a:ext>
            </a:extLst>
          </p:cNvPr>
          <p:cNvSpPr/>
          <p:nvPr/>
        </p:nvSpPr>
        <p:spPr>
          <a:xfrm>
            <a:off x="1360830" y="178077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A1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3C5682-B840-6942-9B92-9E304C4FDAE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08954" y="2074680"/>
            <a:ext cx="35615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36122D-2B44-6043-BD55-C52E7E9641DB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1288347" y="2548607"/>
            <a:ext cx="395" cy="20653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CBD55ED-ECA3-6245-93E6-D943681D033A}"/>
              </a:ext>
            </a:extLst>
          </p:cNvPr>
          <p:cNvSpPr/>
          <p:nvPr/>
        </p:nvSpPr>
        <p:spPr>
          <a:xfrm>
            <a:off x="3636655" y="1600753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CFD0D5-5A47-9042-863C-62B6A5A63B9B}"/>
              </a:ext>
            </a:extLst>
          </p:cNvPr>
          <p:cNvSpPr/>
          <p:nvPr/>
        </p:nvSpPr>
        <p:spPr>
          <a:xfrm>
            <a:off x="3684779" y="2220199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12273C9-6341-2840-9D00-78854E060344}"/>
              </a:ext>
            </a:extLst>
          </p:cNvPr>
          <p:cNvSpPr/>
          <p:nvPr/>
        </p:nvSpPr>
        <p:spPr>
          <a:xfrm>
            <a:off x="3637050" y="2755141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X</a:t>
            </a:r>
          </a:p>
          <a:p>
            <a:pPr algn="ctr"/>
            <a:r>
              <a:rPr lang="en-US" sz="800" dirty="0">
                <a:latin typeface="Arial"/>
                <a:cs typeface="Arial"/>
              </a:rPr>
              <a:t>(Tx)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0D3A45-0C21-7F42-8B20-BC6D2F05A055}"/>
              </a:ext>
            </a:extLst>
          </p:cNvPr>
          <p:cNvSpPr/>
          <p:nvPr/>
        </p:nvSpPr>
        <p:spPr>
          <a:xfrm>
            <a:off x="3684779" y="1787941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41C6B1-2795-184B-A482-00441E0B2709}"/>
              </a:ext>
            </a:extLst>
          </p:cNvPr>
          <p:cNvSpPr/>
          <p:nvPr/>
        </p:nvSpPr>
        <p:spPr>
          <a:xfrm>
            <a:off x="3684779" y="2013252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AFD62-D641-8045-9B2D-8508A1532C32}"/>
              </a:ext>
            </a:extLst>
          </p:cNvPr>
          <p:cNvSpPr/>
          <p:nvPr/>
        </p:nvSpPr>
        <p:spPr>
          <a:xfrm>
            <a:off x="3873508" y="1766903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A(Tx)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0409C8-79D7-D849-9526-689BB4DC7C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877869" y="2074680"/>
            <a:ext cx="35615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D8E8E0-DF2D-654C-8A10-01CBCA387909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3757262" y="2548607"/>
            <a:ext cx="395" cy="20653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A3502C-AF51-2541-A669-347066B713D5}"/>
              </a:ext>
            </a:extLst>
          </p:cNvPr>
          <p:cNvSpPr/>
          <p:nvPr/>
        </p:nvSpPr>
        <p:spPr>
          <a:xfrm>
            <a:off x="3636656" y="1137239"/>
            <a:ext cx="236852" cy="2569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828466-AEF6-5D46-A73F-51AB8CF42F87}"/>
              </a:ext>
            </a:extLst>
          </p:cNvPr>
          <p:cNvSpPr/>
          <p:nvPr/>
        </p:nvSpPr>
        <p:spPr>
          <a:xfrm>
            <a:off x="5043902" y="903005"/>
            <a:ext cx="1261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latin typeface="Arial"/>
                <a:cs typeface="Arial"/>
              </a:rPr>
              <a:t>Anom</a:t>
            </a:r>
            <a:r>
              <a:rPr lang="en-US" sz="1400" dirty="0">
                <a:latin typeface="Arial"/>
                <a:cs typeface="Arial"/>
              </a:rPr>
              <a:t> / RT&gt;X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7541E0F-0339-5448-8E94-F0861E9FDAEE}"/>
              </a:ext>
            </a:extLst>
          </p:cNvPr>
          <p:cNvSpPr/>
          <p:nvPr/>
        </p:nvSpPr>
        <p:spPr>
          <a:xfrm>
            <a:off x="5437957" y="1143000"/>
            <a:ext cx="236852" cy="2569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6694D-8D7B-AD47-B0E9-9C90C219986C}"/>
              </a:ext>
            </a:extLst>
          </p:cNvPr>
          <p:cNvCxnSpPr>
            <a:cxnSpLocks/>
          </p:cNvCxnSpPr>
          <p:nvPr/>
        </p:nvCxnSpPr>
        <p:spPr>
          <a:xfrm flipH="1" flipV="1">
            <a:off x="3873509" y="1265730"/>
            <a:ext cx="1520685" cy="576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5D6F3BE-7BB8-B941-BE54-F8E101601541}"/>
              </a:ext>
            </a:extLst>
          </p:cNvPr>
          <p:cNvSpPr/>
          <p:nvPr/>
        </p:nvSpPr>
        <p:spPr>
          <a:xfrm>
            <a:off x="4090907" y="1250717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Lagged N mins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1665B925-466D-8448-BC95-5AB446B3BEB1}"/>
              </a:ext>
            </a:extLst>
          </p:cNvPr>
          <p:cNvSpPr txBox="1">
            <a:spLocks/>
          </p:cNvSpPr>
          <p:nvPr/>
        </p:nvSpPr>
        <p:spPr>
          <a:xfrm>
            <a:off x="453306" y="3799448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is a vector of M features (PCA / Time of day /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is hidden State</a:t>
            </a:r>
          </a:p>
          <a:p>
            <a:r>
              <a:rPr lang="en-US" dirty="0"/>
              <a:t>Tx is number of samples in time</a:t>
            </a:r>
          </a:p>
          <a:p>
            <a:r>
              <a:rPr lang="en-US" dirty="0"/>
              <a:t>Y will be a lagged anomaly or large response time.  </a:t>
            </a:r>
          </a:p>
          <a:p>
            <a:r>
              <a:rPr lang="en-US" dirty="0"/>
              <a:t>Goal is to see if there is any trend in this data that can be modelled.</a:t>
            </a:r>
          </a:p>
          <a:p>
            <a:r>
              <a:rPr lang="en-US" dirty="0" err="1"/>
              <a:t>Keras</a:t>
            </a:r>
            <a:r>
              <a:rPr lang="en-US" dirty="0"/>
              <a:t> will be used as initial framework</a:t>
            </a:r>
          </a:p>
        </p:txBody>
      </p:sp>
    </p:spTree>
    <p:extLst>
      <p:ext uri="{BB962C8B-B14F-4D97-AF65-F5344CB8AC3E}">
        <p14:creationId xmlns:p14="http://schemas.microsoft.com/office/powerpoint/2010/main" val="1989076715"/>
      </p:ext>
    </p:extLst>
  </p:cSld>
  <p:clrMapOvr>
    <a:masterClrMapping/>
  </p:clrMapOvr>
</p:sld>
</file>

<file path=ppt/theme/theme1.xml><?xml version="1.0" encoding="utf-8"?>
<a:theme xmlns:a="http://schemas.openxmlformats.org/drawingml/2006/main" name="gry_background_2017">
  <a:themeElements>
    <a:clrScheme name="Custom 84">
      <a:dk1>
        <a:srgbClr val="000000"/>
      </a:dk1>
      <a:lt1>
        <a:srgbClr val="FFFFFF"/>
      </a:lt1>
      <a:dk2>
        <a:srgbClr val="001689"/>
      </a:dk2>
      <a:lt2>
        <a:srgbClr val="EDF0F2"/>
      </a:lt2>
      <a:accent1>
        <a:srgbClr val="C7C7C7"/>
      </a:accent1>
      <a:accent2>
        <a:srgbClr val="5A5A5A"/>
      </a:accent2>
      <a:accent3>
        <a:srgbClr val="4178BE"/>
      </a:accent3>
      <a:accent4>
        <a:srgbClr val="00B4A0"/>
      </a:accent4>
      <a:accent5>
        <a:srgbClr val="A6266E"/>
      </a:accent5>
      <a:accent6>
        <a:srgbClr val="AF6EE8"/>
      </a:accent6>
      <a:hlink>
        <a:srgbClr val="0016C1"/>
      </a:hlink>
      <a:folHlink>
        <a:srgbClr val="A62672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2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67948</TotalTime>
  <Words>1412</Words>
  <Application>Microsoft Macintosh PowerPoint</Application>
  <PresentationFormat>On-screen Show (16:9)</PresentationFormat>
  <Paragraphs>284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</vt:lpstr>
      <vt:lpstr>IBM Plex Sans</vt:lpstr>
      <vt:lpstr>gry_background_2017</vt:lpstr>
      <vt:lpstr>1_gry_background_2017</vt:lpstr>
      <vt:lpstr>Business Problem</vt:lpstr>
      <vt:lpstr>LSTM / RNN - Data Preparation Details</vt:lpstr>
      <vt:lpstr>PYTORCH RNN details </vt:lpstr>
      <vt:lpstr>LSTM / RNN - Data Preparation Details</vt:lpstr>
      <vt:lpstr>RNN - Cell Details</vt:lpstr>
      <vt:lpstr>PowerPoint Presentation</vt:lpstr>
      <vt:lpstr>LSTM Quick Reference</vt:lpstr>
      <vt:lpstr>LSTM - Data Preparation Details</vt:lpstr>
      <vt:lpstr>LSTM Formulation</vt:lpstr>
      <vt:lpstr>LSTM - Data Preparation Details</vt:lpstr>
      <vt:lpstr>LSTM – The code</vt:lpstr>
      <vt:lpstr>Overlay of anomaly on ‘Read response time’ time series </vt:lpstr>
      <vt:lpstr>Next steps 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Matthew Calkins</dc:creator>
  <cp:lastModifiedBy>Jack Van Stee</cp:lastModifiedBy>
  <cp:revision>191</cp:revision>
  <dcterms:created xsi:type="dcterms:W3CDTF">2017-11-21T16:03:58Z</dcterms:created>
  <dcterms:modified xsi:type="dcterms:W3CDTF">2020-04-01T13:50:01Z</dcterms:modified>
</cp:coreProperties>
</file>