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3" d="100"/>
          <a:sy n="193" d="100"/>
        </p:scale>
        <p:origin x="61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4767C-5E91-624C-929C-3093AD44ECBF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0A4A-CA0E-C44D-9014-94D283F6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0A4A-CA0E-C44D-9014-94D283F69D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0A4A-CA0E-C44D-9014-94D283F69D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0A4A-CA0E-C44D-9014-94D283F69D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3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AD0F-9496-0741-B6C7-BA43B61C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6932F-68F3-8F48-991D-9A8BCDAC5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002F7-56DC-D341-ADBD-9FFA4DB2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585E-F9FF-694C-B465-E2A953C8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6C0B-E963-624B-B2F1-026E2AF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7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9BF5-40A4-2B45-ACD3-3D72459B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21925-5361-714C-AA48-C26BB1F60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F0BD-2BE9-E64C-8D62-264C652F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6380D-8D50-4242-AD43-9CCD2364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B6BBB-CFE7-A243-98FF-F52719FC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3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BD713-3BF6-4B41-8D71-13A323775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79C98-88E0-0E48-A582-BA023B5F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1969-568C-7047-B5AD-E70D06DC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48A86-951D-AD4A-96C8-CF832DA8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24FE-E6DE-3E49-898D-FB38A5A1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A7EF-F582-6B43-B01F-54EDE74C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06B0-4446-944F-88D9-17C58FAF9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0089-BA71-BE43-A09F-B7FDDE35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C0A8-1DF5-0A47-B46B-ED22277D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D82D2-8B24-DA4F-B0F8-A24028E2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7B21-0B7F-0D49-B1BA-7B53823C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CF7B7-F81D-A040-940C-6D841045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E390-A1FF-B842-910E-2CE87869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95F0-4755-394F-99C2-93675247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F0219-6FBF-AE46-B0C3-60268BE2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0B82-9D07-D34E-A498-B31324CC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F8D6-9167-7B48-AA1D-DBF445CA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57A5D-6D07-CE4F-A58D-88AFBCA5F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106B2-BF8E-4D41-BB79-5CFFBC18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3DDA-83B9-004C-B62D-42342D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703D8-023A-8F4C-A67F-06BCA1D4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47B6-D611-714A-B85F-A48ED2B7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FDDA-2BB4-CE4C-AC5A-6E32312C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80FCE-5EDC-FE42-B640-5DD18110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A6342-5810-9145-A380-9440C854C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8C165-E3CE-4348-9707-C6B07CB1C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A298C-1677-A243-B16D-B7D5C4EA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87485-5B95-D843-8630-E48DE303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0E115-AA50-D545-8F4C-4BE5F208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19C6-9BEC-BC4A-95F7-FC8CA08E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BFF7B-5B49-4744-8EA1-828457D7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5C918-3D2E-444D-AF97-C45E917D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37C31-1AF0-F942-A7AA-D560EC64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F9F39-C1B6-7641-8B0C-CE1ED1D4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291E7-3C81-8441-805E-B93ED34C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41116-4765-5449-A58D-47A9FE76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5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B7E6-E452-534B-881E-DBD94418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E0A0-8010-3143-994C-FED788EA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F771F-10B7-1648-BC14-9CDA9F7AE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1518C-CE7E-7E4F-85E5-90CCB032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B81E-EC85-C147-B749-15464091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76C4C-B44A-1B4E-B2DA-14A26416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81B7-D2E7-7A42-BCF4-CFC49350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D4A1F-994D-E74E-B109-A32B74459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752E7-26E4-E440-8046-4DE7CB10E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D6A6-F9C2-2C4E-9A52-32B7B1B1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7D9A8-CE13-6647-8014-134EBCF8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E2C27-CDCE-7E42-B929-2CFD98F0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7383A-A384-8E4B-81EE-2CF76538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BA42-2419-DA4B-B2F4-8558F0AC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E582-C414-B24C-92DB-F19600562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B394-87F0-A64C-85BC-631B0E4B6806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40D6-039D-F541-B4B2-5A59433AE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0FF5-0C43-F642-BEC7-0E8B3392B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8089-9297-0E43-BFBD-A418DCBA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ea4kZq0oF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DE22-5ECE-904A-86CE-F9D554CC9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thelas" panose="02000503000000020003" pitchFamily="2" charset="77"/>
              </a:rPr>
              <a:t>Generative Adversarial Networks</a:t>
            </a:r>
          </a:p>
        </p:txBody>
      </p:sp>
    </p:spTree>
    <p:extLst>
      <p:ext uri="{BB962C8B-B14F-4D97-AF65-F5344CB8AC3E}">
        <p14:creationId xmlns:p14="http://schemas.microsoft.com/office/powerpoint/2010/main" val="36118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1D6D-4B07-794F-8EFE-5F2AB255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GAN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A853-DEC7-6746-9955-55315B34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latin typeface="Athelas" panose="02000503000000020003" pitchFamily="2" charset="77"/>
              </a:rPr>
              <a:t>Leaky </a:t>
            </a:r>
            <a:r>
              <a:rPr lang="en-US" dirty="0" err="1">
                <a:latin typeface="Athelas" panose="02000503000000020003" pitchFamily="2" charset="77"/>
              </a:rPr>
              <a:t>ReLU</a:t>
            </a:r>
            <a:r>
              <a:rPr lang="en-US" dirty="0">
                <a:latin typeface="Athelas" panose="02000503000000020003" pitchFamily="2" charset="77"/>
              </a:rPr>
              <a:t> for activation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Athelas" panose="02000503000000020003" pitchFamily="2" charset="77"/>
              </a:rPr>
              <a:t>tanh for fake image values 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Athelas" panose="02000503000000020003" pitchFamily="2" charset="77"/>
              </a:rPr>
              <a:t>Batch normalization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Athelas" panose="02000503000000020003" pitchFamily="2" charset="77"/>
              </a:rPr>
              <a:t>Label smoothing  (e.g., use 0.9 instead of 1 for ground truth)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Athelas" panose="02000503000000020003" pitchFamily="2" charset="77"/>
              </a:rPr>
              <a:t>Normalize inputs to (-1, 1)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Athelas" panose="02000503000000020003" pitchFamily="2" charset="77"/>
              </a:rPr>
              <a:t>No pooling layers if CNN is used</a:t>
            </a:r>
          </a:p>
        </p:txBody>
      </p:sp>
    </p:spTree>
    <p:extLst>
      <p:ext uri="{BB962C8B-B14F-4D97-AF65-F5344CB8AC3E}">
        <p14:creationId xmlns:p14="http://schemas.microsoft.com/office/powerpoint/2010/main" val="418517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F3E6-66C5-654C-90A8-B1962B09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MNIST Data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08DB3-229C-DA44-B0D7-64BF3068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289282"/>
            <a:ext cx="8845550" cy="3482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8EF1D-9273-0D4D-92C5-CE615544F63B}"/>
              </a:ext>
            </a:extLst>
          </p:cNvPr>
          <p:cNvSpPr txBox="1"/>
          <p:nvPr/>
        </p:nvSpPr>
        <p:spPr>
          <a:xfrm>
            <a:off x="7696200" y="5970484"/>
            <a:ext cx="312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thelas" panose="02000503000000020003" pitchFamily="2" charset="77"/>
              </a:rPr>
              <a:t>feed-forward networks only</a:t>
            </a:r>
          </a:p>
        </p:txBody>
      </p:sp>
    </p:spTree>
    <p:extLst>
      <p:ext uri="{BB962C8B-B14F-4D97-AF65-F5344CB8AC3E}">
        <p14:creationId xmlns:p14="http://schemas.microsoft.com/office/powerpoint/2010/main" val="269717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F3E6-66C5-654C-90A8-B1962B09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MNIST Data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DEBF7-2A26-BF43-893D-7031C729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05" y="1506278"/>
            <a:ext cx="3077145" cy="499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5501-94B2-0043-85D6-D11A91D5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DCGAN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6231E-1583-8247-A529-0868EF3A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5700"/>
            <a:ext cx="4965700" cy="2770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B063A-AE7F-D44D-9361-052490D5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535700"/>
            <a:ext cx="5086350" cy="27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0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5501-94B2-0043-85D6-D11A91D5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DCGAN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E27E-92E2-734F-AFA4-FB326BFB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2052522"/>
            <a:ext cx="3562350" cy="3570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40FA4-3D75-7F41-9115-D667A2050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8712"/>
            <a:ext cx="3486150" cy="33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3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EAA-8B73-2041-B1B1-41D693F0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1B62-E64D-094D-B1BD-B957C475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StackGAN</a:t>
            </a:r>
            <a:endParaRPr lang="en-US" dirty="0"/>
          </a:p>
          <a:p>
            <a:pPr lvl="1"/>
            <a:r>
              <a:rPr lang="en-US" dirty="0"/>
              <a:t>Generate high quality images from text descriptions</a:t>
            </a:r>
          </a:p>
          <a:p>
            <a:r>
              <a:rPr lang="en-US" dirty="0"/>
              <a:t>SRGAN  </a:t>
            </a:r>
          </a:p>
          <a:p>
            <a:pPr lvl="1"/>
            <a:r>
              <a:rPr lang="en-US" dirty="0"/>
              <a:t>Increase resolution of an image</a:t>
            </a:r>
          </a:p>
          <a:p>
            <a:r>
              <a:rPr lang="en-US" dirty="0" err="1"/>
              <a:t>CycleGAN</a:t>
            </a:r>
            <a:endParaRPr lang="en-US" dirty="0"/>
          </a:p>
          <a:p>
            <a:pPr lvl="1"/>
            <a:r>
              <a:rPr lang="en-US" dirty="0"/>
              <a:t>Image-to-image translation</a:t>
            </a:r>
          </a:p>
          <a:p>
            <a:pPr lvl="1"/>
            <a:r>
              <a:rPr lang="en-US" dirty="0">
                <a:hlinkClick r:id="rId2"/>
              </a:rPr>
              <a:t>https://www.youtube.com/watch?v=Fea4kZq0oFQ</a:t>
            </a:r>
            <a:endParaRPr lang="en-US" dirty="0"/>
          </a:p>
          <a:p>
            <a:r>
              <a:rPr lang="en-US" dirty="0" err="1"/>
              <a:t>DiscoGAN</a:t>
            </a:r>
            <a:endParaRPr lang="en-US" dirty="0"/>
          </a:p>
          <a:p>
            <a:pPr lvl="1"/>
            <a:r>
              <a:rPr lang="en-US" dirty="0"/>
              <a:t>Discover cross-domain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3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AB23-BEAC-E44E-A795-5E43FE4E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C802-532C-774D-8D52-3E06C144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thelas" panose="02000503000000020003" pitchFamily="2" charset="77"/>
              </a:rPr>
              <a:t>Use deep learning to generate data similar to targets</a:t>
            </a:r>
          </a:p>
          <a:p>
            <a:pPr lvl="1"/>
            <a:r>
              <a:rPr lang="en-US" dirty="0">
                <a:latin typeface="Athelas" panose="02000503000000020003" pitchFamily="2" charset="77"/>
              </a:rPr>
              <a:t>Ideally can’t distinguish generated data from real data</a:t>
            </a:r>
          </a:p>
          <a:p>
            <a:r>
              <a:rPr lang="en-US" dirty="0">
                <a:latin typeface="Athelas" panose="02000503000000020003" pitchFamily="2" charset="77"/>
              </a:rPr>
              <a:t>Training data augmentation</a:t>
            </a:r>
          </a:p>
          <a:p>
            <a:r>
              <a:rPr lang="en-US" dirty="0">
                <a:latin typeface="Athelas" panose="02000503000000020003" pitchFamily="2" charset="77"/>
              </a:rPr>
              <a:t>Primarily focused on images</a:t>
            </a:r>
          </a:p>
          <a:p>
            <a:r>
              <a:rPr lang="en-US" dirty="0">
                <a:latin typeface="Athelas" panose="02000503000000020003" pitchFamily="2" charset="77"/>
              </a:rPr>
              <a:t>Many other use cases developed</a:t>
            </a:r>
          </a:p>
        </p:txBody>
      </p:sp>
    </p:spTree>
    <p:extLst>
      <p:ext uri="{BB962C8B-B14F-4D97-AF65-F5344CB8AC3E}">
        <p14:creationId xmlns:p14="http://schemas.microsoft.com/office/powerpoint/2010/main" val="203945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E2AC-4827-A646-BB38-C25719E3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Perfecting Counterfeit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D2FFB-6EEC-1A4C-A6D0-96BE5408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92" y="2703640"/>
            <a:ext cx="9171053" cy="30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0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72B9-EA64-B84F-8D85-028BB675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GAN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4F4D8-226F-D44F-BC9B-7EC3C101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99" y="1858729"/>
            <a:ext cx="8241638" cy="4647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9572E4-B701-CB4F-A825-0397FC85A527}"/>
              </a:ext>
            </a:extLst>
          </p:cNvPr>
          <p:cNvSpPr txBox="1"/>
          <p:nvPr/>
        </p:nvSpPr>
        <p:spPr>
          <a:xfrm>
            <a:off x="8197135" y="1082211"/>
            <a:ext cx="249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Generator is blind</a:t>
            </a:r>
          </a:p>
        </p:txBody>
      </p:sp>
    </p:spTree>
    <p:extLst>
      <p:ext uri="{BB962C8B-B14F-4D97-AF65-F5344CB8AC3E}">
        <p14:creationId xmlns:p14="http://schemas.microsoft.com/office/powerpoint/2010/main" val="26569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3E7F-8A89-184E-BD89-757D66ED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Generator Training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415F6D-39B8-5D47-A713-ABDDE64E5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7115" y="2027417"/>
            <a:ext cx="951826" cy="93613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FCEE37-573C-174F-BB3A-C620789C6716}"/>
              </a:ext>
            </a:extLst>
          </p:cNvPr>
          <p:cNvSpPr/>
          <p:nvPr/>
        </p:nvSpPr>
        <p:spPr>
          <a:xfrm>
            <a:off x="2837627" y="1839932"/>
            <a:ext cx="1412179" cy="1325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F85B3-E4D9-3D49-A3C4-BCEA13FD4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968" y="1976888"/>
            <a:ext cx="1007659" cy="10246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1E9D3-6C45-3045-A2A8-66E8E912FA7F}"/>
              </a:ext>
            </a:extLst>
          </p:cNvPr>
          <p:cNvSpPr/>
          <p:nvPr/>
        </p:nvSpPr>
        <p:spPr>
          <a:xfrm>
            <a:off x="7201923" y="1772552"/>
            <a:ext cx="1412179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BBCC5-367C-C947-9303-9D3460E3300A}"/>
              </a:ext>
            </a:extLst>
          </p:cNvPr>
          <p:cNvSpPr txBox="1"/>
          <p:nvPr/>
        </p:nvSpPr>
        <p:spPr>
          <a:xfrm>
            <a:off x="10025171" y="1713260"/>
            <a:ext cx="86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helas" panose="02000503000000020003" pitchFamily="2" charset="77"/>
              </a:rPr>
              <a:t>Real 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907E-3487-014C-A75A-6925A933EC28}"/>
              </a:ext>
            </a:extLst>
          </p:cNvPr>
          <p:cNvSpPr txBox="1"/>
          <p:nvPr/>
        </p:nvSpPr>
        <p:spPr>
          <a:xfrm>
            <a:off x="10036311" y="2650971"/>
            <a:ext cx="93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helas" panose="02000503000000020003" pitchFamily="2" charset="77"/>
              </a:rPr>
              <a:t>Fake (0)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A24448-2D0C-8F49-985D-41145ECAAFDD}"/>
              </a:ext>
            </a:extLst>
          </p:cNvPr>
          <p:cNvGrpSpPr/>
          <p:nvPr/>
        </p:nvGrpSpPr>
        <p:grpSpPr>
          <a:xfrm>
            <a:off x="8714581" y="1897926"/>
            <a:ext cx="1168725" cy="965576"/>
            <a:chOff x="8341258" y="2519691"/>
            <a:chExt cx="1168725" cy="96557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39DF0A-59E1-3947-9D9B-4B9A16E89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1258" y="3061892"/>
              <a:ext cx="60505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3F32B5-A215-5246-ADC5-B430CB86B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6313" y="2519691"/>
              <a:ext cx="0" cy="535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4E62D6-85B0-CD47-BF17-88B7BE3C3244}"/>
                </a:ext>
              </a:extLst>
            </p:cNvPr>
            <p:cNvCxnSpPr/>
            <p:nvPr/>
          </p:nvCxnSpPr>
          <p:spPr>
            <a:xfrm>
              <a:off x="8946313" y="3068645"/>
              <a:ext cx="0" cy="416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4A5CE7-5202-434B-946F-AB39276F542C}"/>
                </a:ext>
              </a:extLst>
            </p:cNvPr>
            <p:cNvCxnSpPr>
              <a:cxnSpLocks/>
            </p:cNvCxnSpPr>
            <p:nvPr/>
          </p:nvCxnSpPr>
          <p:spPr>
            <a:xfrm>
              <a:off x="8946312" y="2519691"/>
              <a:ext cx="563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F737E9-5F17-BA49-AF5B-5A85AD9D43C5}"/>
                </a:ext>
              </a:extLst>
            </p:cNvPr>
            <p:cNvCxnSpPr/>
            <p:nvPr/>
          </p:nvCxnSpPr>
          <p:spPr>
            <a:xfrm>
              <a:off x="8946312" y="3471762"/>
              <a:ext cx="563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D747CB-7123-744C-B001-5E53612CA023}"/>
              </a:ext>
            </a:extLst>
          </p:cNvPr>
          <p:cNvCxnSpPr/>
          <p:nvPr/>
        </p:nvCxnSpPr>
        <p:spPr>
          <a:xfrm>
            <a:off x="2108465" y="2489209"/>
            <a:ext cx="65978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5F7109-C361-5F4A-AB72-8F7DEF85C57E}"/>
              </a:ext>
            </a:extLst>
          </p:cNvPr>
          <p:cNvCxnSpPr/>
          <p:nvPr/>
        </p:nvCxnSpPr>
        <p:spPr>
          <a:xfrm>
            <a:off x="4359058" y="2489209"/>
            <a:ext cx="48851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55EE6B-65F0-B44B-B003-FBA915B683D1}"/>
              </a:ext>
            </a:extLst>
          </p:cNvPr>
          <p:cNvCxnSpPr/>
          <p:nvPr/>
        </p:nvCxnSpPr>
        <p:spPr>
          <a:xfrm flipV="1">
            <a:off x="6206647" y="2489209"/>
            <a:ext cx="770350" cy="135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FFFF61-096F-9244-83BC-25C55DABE9AA}"/>
              </a:ext>
            </a:extLst>
          </p:cNvPr>
          <p:cNvSpPr txBox="1"/>
          <p:nvPr/>
        </p:nvSpPr>
        <p:spPr>
          <a:xfrm>
            <a:off x="2940422" y="2285859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helas" panose="02000503000000020003" pitchFamily="2" charset="77"/>
              </a:rPr>
              <a:t>Generator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FAFE79-BA25-0041-A3FA-541FE13FF1A4}"/>
              </a:ext>
            </a:extLst>
          </p:cNvPr>
          <p:cNvSpPr txBox="1"/>
          <p:nvPr/>
        </p:nvSpPr>
        <p:spPr>
          <a:xfrm>
            <a:off x="7161399" y="2262214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helas" panose="02000503000000020003" pitchFamily="2" charset="77"/>
              </a:rPr>
              <a:t>Discriminator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8C2F3B-BA4D-3242-846A-EE80E8EDEC08}"/>
              </a:ext>
            </a:extLst>
          </p:cNvPr>
          <p:cNvSpPr txBox="1"/>
          <p:nvPr/>
        </p:nvSpPr>
        <p:spPr>
          <a:xfrm>
            <a:off x="1346201" y="3762272"/>
            <a:ext cx="9774821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Input to generator is a tensor of random values  (e.g., an array of values between -1 and 1)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Output of generator is a tensor holding an image   (e.g., an array of 784 values for an MNIST image)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No loss function for the generator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Last layer of discriminator is a sigmoid function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Label for discriminator is 0   (it should identify input as fake image)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Loss = difference between label and sigmoid output  (cross entropy loss)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Compute gradients to back-prop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thelas" panose="02000503000000020003" pitchFamily="2" charset="77"/>
              </a:rPr>
              <a:t>Update generator parameters only </a:t>
            </a:r>
          </a:p>
        </p:txBody>
      </p:sp>
    </p:spTree>
    <p:extLst>
      <p:ext uri="{BB962C8B-B14F-4D97-AF65-F5344CB8AC3E}">
        <p14:creationId xmlns:p14="http://schemas.microsoft.com/office/powerpoint/2010/main" val="410527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2BD4-C0C2-1B44-BC66-9864C389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Pseudo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B41A4-71B4-D048-9C42-B997F210BE6C}"/>
              </a:ext>
            </a:extLst>
          </p:cNvPr>
          <p:cNvSpPr txBox="1"/>
          <p:nvPr/>
        </p:nvSpPr>
        <p:spPr>
          <a:xfrm>
            <a:off x="901700" y="2430224"/>
            <a:ext cx="338329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sz="2000" dirty="0">
                <a:latin typeface="Athelas" panose="02000503000000020003" pitchFamily="2" charset="77"/>
              </a:rPr>
              <a:t>optimizer (</a:t>
            </a:r>
            <a:r>
              <a:rPr lang="en-US" sz="2000" dirty="0" err="1">
                <a:latin typeface="Athelas" panose="02000503000000020003" pitchFamily="2" charset="77"/>
              </a:rPr>
              <a:t>g.parameters</a:t>
            </a:r>
            <a:r>
              <a:rPr lang="en-US" sz="2000" dirty="0">
                <a:latin typeface="Athelas" panose="02000503000000020003" pitchFamily="2" charset="77"/>
              </a:rPr>
              <a:t>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sz="2000" dirty="0">
                <a:latin typeface="Athelas" panose="02000503000000020003" pitchFamily="2" charset="77"/>
              </a:rPr>
              <a:t>input = random(seed)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sz="2000" dirty="0" err="1">
                <a:latin typeface="Athelas" panose="02000503000000020003" pitchFamily="2" charset="77"/>
              </a:rPr>
              <a:t>fake_image</a:t>
            </a:r>
            <a:r>
              <a:rPr lang="en-US" sz="2000" dirty="0">
                <a:latin typeface="Athelas" panose="02000503000000020003" pitchFamily="2" charset="77"/>
              </a:rPr>
              <a:t> = G(input)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sz="2000" dirty="0">
                <a:latin typeface="Athelas" panose="02000503000000020003" pitchFamily="2" charset="77"/>
              </a:rPr>
              <a:t>output = D(</a:t>
            </a:r>
            <a:r>
              <a:rPr lang="en-US" sz="2000" dirty="0" err="1">
                <a:latin typeface="Athelas" panose="02000503000000020003" pitchFamily="2" charset="77"/>
              </a:rPr>
              <a:t>fake_image</a:t>
            </a:r>
            <a:r>
              <a:rPr lang="en-US" sz="2000" dirty="0">
                <a:latin typeface="Athelas" panose="02000503000000020003" pitchFamily="2" charset="77"/>
              </a:rPr>
              <a:t>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sz="2000" dirty="0">
                <a:latin typeface="Athelas" panose="02000503000000020003" pitchFamily="2" charset="77"/>
              </a:rPr>
              <a:t>loss = </a:t>
            </a:r>
            <a:r>
              <a:rPr lang="en-US" sz="2000" dirty="0" err="1">
                <a:latin typeface="Athelas" panose="02000503000000020003" pitchFamily="2" charset="77"/>
              </a:rPr>
              <a:t>cross_entropy</a:t>
            </a:r>
            <a:r>
              <a:rPr lang="en-US" sz="2000" dirty="0">
                <a:latin typeface="Athelas" panose="02000503000000020003" pitchFamily="2" charset="77"/>
              </a:rPr>
              <a:t>(output, 0)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sz="2000" dirty="0" err="1">
                <a:latin typeface="Athelas" panose="02000503000000020003" pitchFamily="2" charset="77"/>
              </a:rPr>
              <a:t>loss.backward</a:t>
            </a:r>
            <a:r>
              <a:rPr lang="en-US" sz="2000" dirty="0">
                <a:latin typeface="Athelas" panose="02000503000000020003" pitchFamily="2" charset="77"/>
              </a:rPr>
              <a:t>()</a:t>
            </a:r>
          </a:p>
          <a:p>
            <a:endParaRPr lang="en-US" dirty="0">
              <a:latin typeface="Athelas" panose="02000503000000020003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7AFFA-A6B4-E448-A03B-CE458A895C75}"/>
              </a:ext>
            </a:extLst>
          </p:cNvPr>
          <p:cNvSpPr/>
          <p:nvPr/>
        </p:nvSpPr>
        <p:spPr>
          <a:xfrm>
            <a:off x="901700" y="1771134"/>
            <a:ext cx="3362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thelas" panose="02000503000000020003" pitchFamily="2" charset="77"/>
              </a:rPr>
              <a:t>G = generator, D = discriminator</a:t>
            </a:r>
          </a:p>
        </p:txBody>
      </p:sp>
    </p:spTree>
    <p:extLst>
      <p:ext uri="{BB962C8B-B14F-4D97-AF65-F5344CB8AC3E}">
        <p14:creationId xmlns:p14="http://schemas.microsoft.com/office/powerpoint/2010/main" val="325897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3E7F-8A89-184E-BD89-757D66ED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Discriminator Training Part 1 (Real Images)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1E9D3-6C45-3045-A2A8-66E8E912FA7F}"/>
              </a:ext>
            </a:extLst>
          </p:cNvPr>
          <p:cNvSpPr/>
          <p:nvPr/>
        </p:nvSpPr>
        <p:spPr>
          <a:xfrm>
            <a:off x="7201923" y="1772552"/>
            <a:ext cx="1412179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BBCC5-367C-C947-9303-9D3460E3300A}"/>
              </a:ext>
            </a:extLst>
          </p:cNvPr>
          <p:cNvSpPr txBox="1"/>
          <p:nvPr/>
        </p:nvSpPr>
        <p:spPr>
          <a:xfrm>
            <a:off x="10025171" y="1713260"/>
            <a:ext cx="86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helas" panose="02000503000000020003" pitchFamily="2" charset="77"/>
              </a:rPr>
              <a:t>Real 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907E-3487-014C-A75A-6925A933EC28}"/>
              </a:ext>
            </a:extLst>
          </p:cNvPr>
          <p:cNvSpPr txBox="1"/>
          <p:nvPr/>
        </p:nvSpPr>
        <p:spPr>
          <a:xfrm>
            <a:off x="10036311" y="2650971"/>
            <a:ext cx="93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helas" panose="02000503000000020003" pitchFamily="2" charset="77"/>
              </a:rPr>
              <a:t>Fake (0)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A24448-2D0C-8F49-985D-41145ECAAFDD}"/>
              </a:ext>
            </a:extLst>
          </p:cNvPr>
          <p:cNvGrpSpPr/>
          <p:nvPr/>
        </p:nvGrpSpPr>
        <p:grpSpPr>
          <a:xfrm>
            <a:off x="8714581" y="1897926"/>
            <a:ext cx="1168725" cy="965576"/>
            <a:chOff x="8341258" y="2519691"/>
            <a:chExt cx="1168725" cy="96557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39DF0A-59E1-3947-9D9B-4B9A16E89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1258" y="3061892"/>
              <a:ext cx="60505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3F32B5-A215-5246-ADC5-B430CB86B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6313" y="2519691"/>
              <a:ext cx="0" cy="535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4E62D6-85B0-CD47-BF17-88B7BE3C3244}"/>
                </a:ext>
              </a:extLst>
            </p:cNvPr>
            <p:cNvCxnSpPr/>
            <p:nvPr/>
          </p:nvCxnSpPr>
          <p:spPr>
            <a:xfrm>
              <a:off x="8946313" y="3068645"/>
              <a:ext cx="0" cy="416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4A5CE7-5202-434B-946F-AB39276F542C}"/>
                </a:ext>
              </a:extLst>
            </p:cNvPr>
            <p:cNvCxnSpPr>
              <a:cxnSpLocks/>
            </p:cNvCxnSpPr>
            <p:nvPr/>
          </p:nvCxnSpPr>
          <p:spPr>
            <a:xfrm>
              <a:off x="8946312" y="2519691"/>
              <a:ext cx="563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F737E9-5F17-BA49-AF5B-5A85AD9D43C5}"/>
                </a:ext>
              </a:extLst>
            </p:cNvPr>
            <p:cNvCxnSpPr/>
            <p:nvPr/>
          </p:nvCxnSpPr>
          <p:spPr>
            <a:xfrm>
              <a:off x="8946312" y="3471762"/>
              <a:ext cx="563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55EE6B-65F0-B44B-B003-FBA915B683D1}"/>
              </a:ext>
            </a:extLst>
          </p:cNvPr>
          <p:cNvCxnSpPr/>
          <p:nvPr/>
        </p:nvCxnSpPr>
        <p:spPr>
          <a:xfrm flipV="1">
            <a:off x="6206647" y="2489209"/>
            <a:ext cx="770350" cy="135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FAFE79-BA25-0041-A3FA-541FE13FF1A4}"/>
              </a:ext>
            </a:extLst>
          </p:cNvPr>
          <p:cNvSpPr txBox="1"/>
          <p:nvPr/>
        </p:nvSpPr>
        <p:spPr>
          <a:xfrm>
            <a:off x="7161399" y="2262214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helas" panose="02000503000000020003" pitchFamily="2" charset="77"/>
              </a:rPr>
              <a:t>Discriminator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8C2F3B-BA4D-3242-846A-EE80E8EDEC08}"/>
              </a:ext>
            </a:extLst>
          </p:cNvPr>
          <p:cNvSpPr txBox="1"/>
          <p:nvPr/>
        </p:nvSpPr>
        <p:spPr>
          <a:xfrm>
            <a:off x="1319236" y="4209415"/>
            <a:ext cx="977482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Input to discriminator is a real image   (e.g., an array of 784 values for an MNIST image)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Last layer of discriminator is a sigmoid function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Label for discriminator is 1   (it should identify input as real image)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Loss_1 = difference between label and sigmoid output  (cross entropy loss)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ED7020-91C6-E943-BCD2-3A2FE9E0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924" y="1992984"/>
            <a:ext cx="1015386" cy="10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7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3E7F-8A89-184E-BD89-757D66ED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Discriminator Training Part 2 (Fake Images)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415F6D-39B8-5D47-A713-ABDDE64E5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7115" y="2027417"/>
            <a:ext cx="951826" cy="93613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FCEE37-573C-174F-BB3A-C620789C6716}"/>
              </a:ext>
            </a:extLst>
          </p:cNvPr>
          <p:cNvSpPr/>
          <p:nvPr/>
        </p:nvSpPr>
        <p:spPr>
          <a:xfrm>
            <a:off x="2837627" y="1839932"/>
            <a:ext cx="1412179" cy="1325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F85B3-E4D9-3D49-A3C4-BCEA13FD4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968" y="1976888"/>
            <a:ext cx="1007659" cy="10246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1E9D3-6C45-3045-A2A8-66E8E912FA7F}"/>
              </a:ext>
            </a:extLst>
          </p:cNvPr>
          <p:cNvSpPr/>
          <p:nvPr/>
        </p:nvSpPr>
        <p:spPr>
          <a:xfrm>
            <a:off x="7201923" y="1772552"/>
            <a:ext cx="1412179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BBCC5-367C-C947-9303-9D3460E3300A}"/>
              </a:ext>
            </a:extLst>
          </p:cNvPr>
          <p:cNvSpPr txBox="1"/>
          <p:nvPr/>
        </p:nvSpPr>
        <p:spPr>
          <a:xfrm>
            <a:off x="10025171" y="1713260"/>
            <a:ext cx="86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helas" panose="02000503000000020003" pitchFamily="2" charset="77"/>
              </a:rPr>
              <a:t>Real 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907E-3487-014C-A75A-6925A933EC28}"/>
              </a:ext>
            </a:extLst>
          </p:cNvPr>
          <p:cNvSpPr txBox="1"/>
          <p:nvPr/>
        </p:nvSpPr>
        <p:spPr>
          <a:xfrm>
            <a:off x="10036311" y="2650971"/>
            <a:ext cx="93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helas" panose="02000503000000020003" pitchFamily="2" charset="77"/>
              </a:rPr>
              <a:t>Fake (0)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A24448-2D0C-8F49-985D-41145ECAAFDD}"/>
              </a:ext>
            </a:extLst>
          </p:cNvPr>
          <p:cNvGrpSpPr/>
          <p:nvPr/>
        </p:nvGrpSpPr>
        <p:grpSpPr>
          <a:xfrm>
            <a:off x="8714581" y="1897926"/>
            <a:ext cx="1168725" cy="965576"/>
            <a:chOff x="8341258" y="2519691"/>
            <a:chExt cx="1168725" cy="96557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39DF0A-59E1-3947-9D9B-4B9A16E89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1258" y="3061892"/>
              <a:ext cx="60505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3F32B5-A215-5246-ADC5-B430CB86B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6313" y="2519691"/>
              <a:ext cx="0" cy="535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4E62D6-85B0-CD47-BF17-88B7BE3C3244}"/>
                </a:ext>
              </a:extLst>
            </p:cNvPr>
            <p:cNvCxnSpPr/>
            <p:nvPr/>
          </p:nvCxnSpPr>
          <p:spPr>
            <a:xfrm>
              <a:off x="8946313" y="3068645"/>
              <a:ext cx="0" cy="416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4A5CE7-5202-434B-946F-AB39276F542C}"/>
                </a:ext>
              </a:extLst>
            </p:cNvPr>
            <p:cNvCxnSpPr>
              <a:cxnSpLocks/>
            </p:cNvCxnSpPr>
            <p:nvPr/>
          </p:nvCxnSpPr>
          <p:spPr>
            <a:xfrm>
              <a:off x="8946312" y="2519691"/>
              <a:ext cx="563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F737E9-5F17-BA49-AF5B-5A85AD9D43C5}"/>
                </a:ext>
              </a:extLst>
            </p:cNvPr>
            <p:cNvCxnSpPr/>
            <p:nvPr/>
          </p:nvCxnSpPr>
          <p:spPr>
            <a:xfrm>
              <a:off x="8946312" y="3471762"/>
              <a:ext cx="563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D747CB-7123-744C-B001-5E53612CA023}"/>
              </a:ext>
            </a:extLst>
          </p:cNvPr>
          <p:cNvCxnSpPr/>
          <p:nvPr/>
        </p:nvCxnSpPr>
        <p:spPr>
          <a:xfrm>
            <a:off x="2108465" y="2489209"/>
            <a:ext cx="65978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5F7109-C361-5F4A-AB72-8F7DEF85C57E}"/>
              </a:ext>
            </a:extLst>
          </p:cNvPr>
          <p:cNvCxnSpPr/>
          <p:nvPr/>
        </p:nvCxnSpPr>
        <p:spPr>
          <a:xfrm>
            <a:off x="4359058" y="2489209"/>
            <a:ext cx="48851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55EE6B-65F0-B44B-B003-FBA915B683D1}"/>
              </a:ext>
            </a:extLst>
          </p:cNvPr>
          <p:cNvCxnSpPr/>
          <p:nvPr/>
        </p:nvCxnSpPr>
        <p:spPr>
          <a:xfrm flipV="1">
            <a:off x="6206647" y="2489209"/>
            <a:ext cx="770350" cy="135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FFFF61-096F-9244-83BC-25C55DABE9AA}"/>
              </a:ext>
            </a:extLst>
          </p:cNvPr>
          <p:cNvSpPr txBox="1"/>
          <p:nvPr/>
        </p:nvSpPr>
        <p:spPr>
          <a:xfrm>
            <a:off x="2940422" y="2285859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helas" panose="02000503000000020003" pitchFamily="2" charset="77"/>
              </a:rPr>
              <a:t>Generator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FAFE79-BA25-0041-A3FA-541FE13FF1A4}"/>
              </a:ext>
            </a:extLst>
          </p:cNvPr>
          <p:cNvSpPr txBox="1"/>
          <p:nvPr/>
        </p:nvSpPr>
        <p:spPr>
          <a:xfrm>
            <a:off x="7161399" y="2262214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helas" panose="02000503000000020003" pitchFamily="2" charset="77"/>
              </a:rPr>
              <a:t>Discriminator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8C2F3B-BA4D-3242-846A-EE80E8EDEC08}"/>
              </a:ext>
            </a:extLst>
          </p:cNvPr>
          <p:cNvSpPr txBox="1"/>
          <p:nvPr/>
        </p:nvSpPr>
        <p:spPr>
          <a:xfrm>
            <a:off x="1346201" y="3762272"/>
            <a:ext cx="9774821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Input to generator is a tensor of random values  (e.g., an array of values between -1 and 1)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Output of generator is a tensor holding an image   (e.g., an array of 784 values for an MNIST image)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No loss function for the generator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Last layer of discriminator is a sigmoid function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Label for discriminator is 1   (it should identify input as fake image)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thelas" panose="02000503000000020003" pitchFamily="2" charset="77"/>
              </a:rPr>
              <a:t>Loss_2 = difference between label and sigmoid output  (cross entropy loss)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thelas" panose="02000503000000020003" pitchFamily="2" charset="77"/>
              </a:rPr>
              <a:t>Update discriminator parameters only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thelas" panose="02000503000000020003" pitchFamily="2" charset="77"/>
              </a:rPr>
              <a:t>Use generator as an inference engine</a:t>
            </a:r>
          </a:p>
        </p:txBody>
      </p:sp>
    </p:spTree>
    <p:extLst>
      <p:ext uri="{BB962C8B-B14F-4D97-AF65-F5344CB8AC3E}">
        <p14:creationId xmlns:p14="http://schemas.microsoft.com/office/powerpoint/2010/main" val="39552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2BD4-C0C2-1B44-BC66-9864C389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thelas" panose="02000503000000020003" pitchFamily="2" charset="77"/>
              </a:rPr>
              <a:t>Pseudo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B41A4-71B4-D048-9C42-B997F210BE6C}"/>
              </a:ext>
            </a:extLst>
          </p:cNvPr>
          <p:cNvSpPr txBox="1"/>
          <p:nvPr/>
        </p:nvSpPr>
        <p:spPr>
          <a:xfrm>
            <a:off x="920750" y="2489200"/>
            <a:ext cx="35432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thelas" panose="02000503000000020003" pitchFamily="2" charset="77"/>
              </a:rPr>
              <a:t>input = real image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sz="2000" dirty="0">
                <a:latin typeface="Athelas" panose="02000503000000020003" pitchFamily="2" charset="77"/>
              </a:rPr>
              <a:t>output = D(input)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sz="2000" dirty="0">
                <a:latin typeface="Athelas" panose="02000503000000020003" pitchFamily="2" charset="77"/>
              </a:rPr>
              <a:t>loss_1 = </a:t>
            </a:r>
            <a:r>
              <a:rPr lang="en-US" sz="2000" dirty="0" err="1">
                <a:latin typeface="Athelas" panose="02000503000000020003" pitchFamily="2" charset="77"/>
              </a:rPr>
              <a:t>cross_entropy</a:t>
            </a:r>
            <a:r>
              <a:rPr lang="en-US" sz="2000" dirty="0">
                <a:latin typeface="Athelas" panose="02000503000000020003" pitchFamily="2" charset="77"/>
              </a:rPr>
              <a:t>(output, 1)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endParaRPr lang="en-US" dirty="0">
              <a:latin typeface="Athelas" panose="02000503000000020003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D95B3-18BB-4D4B-BDF2-8369F8AEAB6E}"/>
              </a:ext>
            </a:extLst>
          </p:cNvPr>
          <p:cNvSpPr/>
          <p:nvPr/>
        </p:nvSpPr>
        <p:spPr>
          <a:xfrm>
            <a:off x="920750" y="1587262"/>
            <a:ext cx="3362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thelas" panose="02000503000000020003" pitchFamily="2" charset="77"/>
              </a:rPr>
              <a:t>G = generator, D = discriminator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4200B-149E-184B-93A2-9464F4CA384E}"/>
              </a:ext>
            </a:extLst>
          </p:cNvPr>
          <p:cNvSpPr txBox="1"/>
          <p:nvPr/>
        </p:nvSpPr>
        <p:spPr>
          <a:xfrm>
            <a:off x="4489450" y="2419350"/>
            <a:ext cx="36258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thelas" panose="02000503000000020003" pitchFamily="2" charset="77"/>
              </a:rPr>
              <a:t>input = random(seed)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sz="2000" dirty="0" err="1">
                <a:latin typeface="Athelas" panose="02000503000000020003" pitchFamily="2" charset="77"/>
              </a:rPr>
              <a:t>fake_image</a:t>
            </a:r>
            <a:r>
              <a:rPr lang="en-US" sz="2000" dirty="0">
                <a:latin typeface="Athelas" panose="02000503000000020003" pitchFamily="2" charset="77"/>
              </a:rPr>
              <a:t> = G(input)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sz="2000" dirty="0">
                <a:latin typeface="Athelas" panose="02000503000000020003" pitchFamily="2" charset="77"/>
              </a:rPr>
              <a:t>output = D(</a:t>
            </a:r>
            <a:r>
              <a:rPr lang="en-US" sz="2000" dirty="0" err="1">
                <a:latin typeface="Athelas" panose="02000503000000020003" pitchFamily="2" charset="77"/>
              </a:rPr>
              <a:t>fake_image</a:t>
            </a:r>
            <a:r>
              <a:rPr lang="en-US" sz="2000" dirty="0">
                <a:latin typeface="Athelas" panose="02000503000000020003" pitchFamily="2" charset="77"/>
              </a:rPr>
              <a:t>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sz="2000" dirty="0">
                <a:latin typeface="Athelas" panose="02000503000000020003" pitchFamily="2" charset="77"/>
              </a:rPr>
              <a:t>loss_2 = </a:t>
            </a:r>
            <a:r>
              <a:rPr lang="en-US" sz="2000" dirty="0" err="1">
                <a:latin typeface="Athelas" panose="02000503000000020003" pitchFamily="2" charset="77"/>
              </a:rPr>
              <a:t>cross_entropy</a:t>
            </a:r>
            <a:r>
              <a:rPr lang="en-US" sz="2000" dirty="0">
                <a:latin typeface="Athelas" panose="02000503000000020003" pitchFamily="2" charset="77"/>
              </a:rPr>
              <a:t>(output, 0)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endParaRPr lang="en-US" dirty="0">
              <a:latin typeface="Athelas" panose="02000503000000020003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AB671-3FE5-7C4C-B1EF-D92E8A2DFD6E}"/>
              </a:ext>
            </a:extLst>
          </p:cNvPr>
          <p:cNvSpPr txBox="1"/>
          <p:nvPr/>
        </p:nvSpPr>
        <p:spPr>
          <a:xfrm>
            <a:off x="8280400" y="2324100"/>
            <a:ext cx="36258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thelas" panose="02000503000000020003" pitchFamily="2" charset="77"/>
              </a:rPr>
              <a:t>optimizer (</a:t>
            </a:r>
            <a:r>
              <a:rPr lang="en-US" sz="2000" dirty="0" err="1">
                <a:latin typeface="Athelas" panose="02000503000000020003" pitchFamily="2" charset="77"/>
              </a:rPr>
              <a:t>d.parameters</a:t>
            </a:r>
            <a:r>
              <a:rPr lang="en-US" sz="2000" dirty="0">
                <a:latin typeface="Athelas" panose="02000503000000020003" pitchFamily="2" charset="77"/>
              </a:rPr>
              <a:t>)</a:t>
            </a:r>
          </a:p>
          <a:p>
            <a:endParaRPr lang="en-US" sz="2000" dirty="0">
              <a:latin typeface="Athelas" panose="02000503000000020003" pitchFamily="2" charset="77"/>
            </a:endParaRPr>
          </a:p>
          <a:p>
            <a:r>
              <a:rPr lang="en-US" dirty="0">
                <a:latin typeface="Athelas" panose="02000503000000020003" pitchFamily="2" charset="77"/>
              </a:rPr>
              <a:t>loss = loss_1 + loss_2</a:t>
            </a:r>
          </a:p>
          <a:p>
            <a:endParaRPr lang="en-US" dirty="0">
              <a:latin typeface="Athelas" panose="02000503000000020003" pitchFamily="2" charset="77"/>
            </a:endParaRPr>
          </a:p>
          <a:p>
            <a:r>
              <a:rPr lang="en-US" dirty="0" err="1">
                <a:latin typeface="Athelas" panose="02000503000000020003" pitchFamily="2" charset="77"/>
              </a:rPr>
              <a:t>loss.backward</a:t>
            </a:r>
            <a:r>
              <a:rPr lang="en-US" dirty="0">
                <a:latin typeface="Athelas" panose="02000503000000020003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920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575</Words>
  <Application>Microsoft Macintosh PowerPoint</Application>
  <PresentationFormat>Widescreen</PresentationFormat>
  <Paragraphs>102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Athelas</vt:lpstr>
      <vt:lpstr>Calibri</vt:lpstr>
      <vt:lpstr>Cambria</vt:lpstr>
      <vt:lpstr>Office Theme</vt:lpstr>
      <vt:lpstr>Generative Adversarial Networks</vt:lpstr>
      <vt:lpstr>Motivation</vt:lpstr>
      <vt:lpstr>Perfecting Counterfeit</vt:lpstr>
      <vt:lpstr>GAN Architecture</vt:lpstr>
      <vt:lpstr>Generator Training </vt:lpstr>
      <vt:lpstr>Pseudo Code</vt:lpstr>
      <vt:lpstr>Discriminator Training Part 1 (Real Images) </vt:lpstr>
      <vt:lpstr>Discriminator Training Part 2 (Fake Images) </vt:lpstr>
      <vt:lpstr>Pseudo Code</vt:lpstr>
      <vt:lpstr>GAN Techniques</vt:lpstr>
      <vt:lpstr>MNIST Data Generation</vt:lpstr>
      <vt:lpstr>MNIST Data Generation</vt:lpstr>
      <vt:lpstr>DCGAN Architecture</vt:lpstr>
      <vt:lpstr>DCGAN Output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</dc:title>
  <dc:creator>Microsoft Office User</dc:creator>
  <cp:lastModifiedBy>Microsoft Office User</cp:lastModifiedBy>
  <cp:revision>19</cp:revision>
  <dcterms:created xsi:type="dcterms:W3CDTF">2019-06-04T13:10:10Z</dcterms:created>
  <dcterms:modified xsi:type="dcterms:W3CDTF">2019-06-05T13:41:30Z</dcterms:modified>
</cp:coreProperties>
</file>