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4" r:id="rId1"/>
    <p:sldMasterId id="2147483924" r:id="rId2"/>
    <p:sldMasterId id="2147483960" r:id="rId3"/>
  </p:sldMasterIdLst>
  <p:notesMasterIdLst>
    <p:notesMasterId r:id="rId5"/>
  </p:notesMasterIdLst>
  <p:handoutMasterIdLst>
    <p:handoutMasterId r:id="rId6"/>
  </p:handoutMasterIdLst>
  <p:sldIdLst>
    <p:sldId id="141168697" r:id="rId4"/>
  </p:sldIdLst>
  <p:sldSz cx="9144000" cy="5143500" type="screen16x9"/>
  <p:notesSz cx="7315200" cy="96012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2C"/>
    <a:srgbClr val="27E2DD"/>
    <a:srgbClr val="1D3547"/>
    <a:srgbClr val="22A7AA"/>
    <a:srgbClr val="17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0"/>
    <p:restoredTop sz="87849" autoAdjust="0"/>
  </p:normalViewPr>
  <p:slideViewPr>
    <p:cSldViewPr snapToGrid="0" snapToObjects="1">
      <p:cViewPr varScale="1">
        <p:scale>
          <a:sx n="168" d="100"/>
          <a:sy n="168" d="100"/>
        </p:scale>
        <p:origin x="536" y="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332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34087" y="9140342"/>
            <a:ext cx="360883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</a:lstStyle>
          <a:p>
            <a:pPr algn="l"/>
            <a:fld id="{614B4878-71CB-8F40-B9DD-F26F1F6CA014}" type="slidenum">
              <a:rPr lang="en-US" sz="60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72998" y="9140342"/>
            <a:ext cx="3901440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087" y="239713"/>
            <a:ext cx="6847027" cy="38518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4087" y="4336056"/>
            <a:ext cx="6847027" cy="505287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49142" marR="0" lvl="4" indent="-181240" algn="l" defTabSz="966612" rtl="0" eaLnBrk="1" fontAlgn="base" latinLnBrk="0" hangingPunct="1">
              <a:lnSpc>
                <a:spcPct val="100000"/>
              </a:lnSpc>
              <a:spcBef>
                <a:spcPts val="634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lnSpc>
        <a:spcPct val="100000"/>
      </a:lnSpc>
      <a:spcBef>
        <a:spcPts val="0"/>
      </a:spcBef>
      <a:spcAft>
        <a:spcPts val="0"/>
      </a:spcAft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74625" indent="-169863" algn="l" defTabSz="914400" rtl="0" eaLnBrk="1" latinLnBrk="0" hangingPunct="1">
      <a:lnSpc>
        <a:spcPct val="100000"/>
      </a:lnSpc>
      <a:spcBef>
        <a:spcPts val="0"/>
      </a:spcBef>
      <a:spcAft>
        <a:spcPts val="0"/>
      </a:spcAft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lnSpc>
        <a:spcPct val="100000"/>
      </a:lnSpc>
      <a:spcBef>
        <a:spcPts val="0"/>
      </a:spcBef>
      <a:spcAft>
        <a:spcPts val="0"/>
      </a:spcAft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lnSpc>
        <a:spcPct val="100000"/>
      </a:lnSpc>
      <a:spcBef>
        <a:spcPts val="0"/>
      </a:spcBef>
      <a:spcAft>
        <a:spcPts val="0"/>
      </a:spcAft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4"/>
            <a:ext cx="1297608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9379-E26F-F046-BC3E-C35DE682C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392A-8F05-3745-B839-7B6ACFDBC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5BF6-AB35-2F44-A031-96E8FC28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832-9A62-294F-B3C0-285E5173650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11ED-58B8-B749-8A64-B785E2FA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034F-E5EF-104A-99FF-CCCDC287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201D-A947-FD44-BED4-639E31EA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021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58218"/>
            <a:ext cx="4114800" cy="381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258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  <p:sldLayoutId id="2147483962" r:id="rId33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685783"/>
            <a:fld id="{D0BE6F14-FF48-0F4F-A8AA-2E3F25371E4A}" type="slidenum">
              <a:rPr lang="en-US" smtClean="0">
                <a:solidFill>
                  <a:srgbClr val="000000"/>
                </a:solidFill>
              </a:rPr>
              <a:pPr defTabSz="68578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defTabSz="685783"/>
            <a:r>
              <a:rPr lang="de-DE">
                <a:solidFill>
                  <a:srgbClr val="000000"/>
                </a:solidFill>
              </a:rPr>
              <a:t>Group Name / DOC ID / Month XX, 2017 / © 2017 IBM Corporation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69645-31E7-4765-B3C7-DADCE9E65E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" y="-1821"/>
            <a:ext cx="9144000" cy="740648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AFF0199C-FF9B-49EC-8A78-CC43EEB881F5}"/>
              </a:ext>
            </a:extLst>
          </p:cNvPr>
          <p:cNvSpPr txBox="1"/>
          <p:nvPr userDrawn="1"/>
        </p:nvSpPr>
        <p:spPr>
          <a:xfrm>
            <a:off x="1894439" y="135838"/>
            <a:ext cx="5406474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1275" b="1" kern="1200" dirty="0">
                <a:solidFill>
                  <a:srgbClr val="00B0F0"/>
                </a:solidFill>
                <a:latin typeface="Calibri"/>
                <a:ea typeface="ＭＳ Ｐゴシック" charset="-128"/>
              </a:rPr>
              <a:t>IDUG Db2 Tech Conference</a:t>
            </a:r>
            <a:br>
              <a:rPr lang="en-US" sz="1275" b="1" kern="1200" dirty="0">
                <a:solidFill>
                  <a:srgbClr val="00B0F0"/>
                </a:solidFill>
                <a:latin typeface="Calibri"/>
                <a:ea typeface="ＭＳ Ｐゴシック" charset="-128"/>
              </a:rPr>
            </a:br>
            <a:r>
              <a:rPr lang="en-US" sz="1275" b="1" kern="1200" dirty="0">
                <a:solidFill>
                  <a:srgbClr val="00B0F0"/>
                </a:solidFill>
                <a:latin typeface="Calibri"/>
                <a:ea typeface="ＭＳ Ｐゴシック" charset="-128"/>
              </a:rPr>
              <a:t>Melbourne &amp; Canberra, Australia</a:t>
            </a:r>
            <a:r>
              <a:rPr lang="en-US" sz="1275" b="1" kern="1200" spc="17" dirty="0">
                <a:solidFill>
                  <a:srgbClr val="00B0F0"/>
                </a:solidFill>
                <a:latin typeface="Calibri"/>
                <a:ea typeface="ＭＳ Ｐゴシック" charset="-128"/>
              </a:rPr>
              <a:t> | Sept 12-13, 2019 &amp; Sept 17-18, 2019</a:t>
            </a:r>
          </a:p>
        </p:txBody>
      </p:sp>
    </p:spTree>
    <p:extLst>
      <p:ext uri="{BB962C8B-B14F-4D97-AF65-F5344CB8AC3E}">
        <p14:creationId xmlns:p14="http://schemas.microsoft.com/office/powerpoint/2010/main" val="326975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4" orient="horz" pos="813">
          <p15:clr>
            <a:srgbClr val="F26B43"/>
          </p15:clr>
        </p15:guide>
        <p15:guide id="5" orient="horz" pos="2022">
          <p15:clr>
            <a:srgbClr val="F26B43"/>
          </p15:clr>
        </p15:guide>
        <p15:guide id="6" orient="horz" pos="2426">
          <p15:clr>
            <a:srgbClr val="F26B43"/>
          </p15:clr>
        </p15:guide>
        <p15:guide id="7" orient="horz" pos="2829">
          <p15:clr>
            <a:srgbClr val="F26B43"/>
          </p15:clr>
        </p15:guide>
        <p15:guide id="8" pos="2880">
          <p15:clr>
            <a:srgbClr val="F26B43"/>
          </p15:clr>
        </p15:guide>
        <p15:guide id="9" pos="2736">
          <p15:clr>
            <a:srgbClr val="F26B43"/>
          </p15:clr>
        </p15:guide>
        <p15:guide id="10" pos="1584">
          <p15:clr>
            <a:srgbClr val="F26B43"/>
          </p15:clr>
        </p15:guide>
        <p15:guide id="11" pos="1440">
          <p15:clr>
            <a:srgbClr val="F26B43"/>
          </p15:clr>
        </p15:guide>
        <p15:guide id="12" pos="3024">
          <p15:clr>
            <a:srgbClr val="F26B43"/>
          </p15:clr>
        </p15:guide>
        <p15:guide id="13" pos="4320">
          <p15:clr>
            <a:srgbClr val="F26B43"/>
          </p15:clr>
        </p15:guide>
        <p15:guide id="14" pos="144">
          <p15:clr>
            <a:srgbClr val="F26B43"/>
          </p15:clr>
        </p15:guide>
        <p15:guide id="15" pos="5616">
          <p15:clr>
            <a:srgbClr val="F26B43"/>
          </p15:clr>
        </p15:guide>
        <p15:guide id="16" orient="horz" pos="142">
          <p15:clr>
            <a:srgbClr val="F26B43"/>
          </p15:clr>
        </p15:guide>
        <p15:guide id="17" pos="4176">
          <p15:clr>
            <a:srgbClr val="F26B43"/>
          </p15:clr>
        </p15:guide>
        <p15:guide id="18" pos="4464">
          <p15:clr>
            <a:srgbClr val="F26B43"/>
          </p15:clr>
        </p15:guide>
        <p15:guide id="19" orient="horz" pos="3098">
          <p15:clr>
            <a:srgbClr val="F26B43"/>
          </p15:clr>
        </p15:guide>
        <p15:guide id="20" orient="horz" pos="420">
          <p15:clr>
            <a:srgbClr val="F26B43"/>
          </p15:clr>
        </p15:guide>
        <p15:guide id="21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EB773-15F6-6A48-9ED8-D1FEDCDD54D4}"/>
              </a:ext>
            </a:extLst>
          </p:cNvPr>
          <p:cNvSpPr txBox="1"/>
          <p:nvPr/>
        </p:nvSpPr>
        <p:spPr>
          <a:xfrm>
            <a:off x="4943047" y="4457309"/>
            <a:ext cx="4114801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Explanation of Steps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013" dirty="0"/>
              <a:t>a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013" dirty="0"/>
              <a:t>b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013" dirty="0"/>
              <a:t>c</a:t>
            </a:r>
          </a:p>
          <a:p>
            <a:endParaRPr lang="en-US" sz="1013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D260CA-3891-0145-9A8D-91509D3B7EF0}"/>
              </a:ext>
            </a:extLst>
          </p:cNvPr>
          <p:cNvSpPr/>
          <p:nvPr/>
        </p:nvSpPr>
        <p:spPr>
          <a:xfrm>
            <a:off x="5160355" y="1161634"/>
            <a:ext cx="530489" cy="4575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978D1-24B7-224B-9B77-B4B04F9F9736}"/>
              </a:ext>
            </a:extLst>
          </p:cNvPr>
          <p:cNvSpPr txBox="1"/>
          <p:nvPr/>
        </p:nvSpPr>
        <p:spPr>
          <a:xfrm>
            <a:off x="1103348" y="1473216"/>
            <a:ext cx="96532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Evaluate</a:t>
            </a:r>
          </a:p>
          <a:p>
            <a:r>
              <a:rPr lang="en-US" sz="1013" dirty="0"/>
              <a:t>(gird/random)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333809-1FC4-9F4F-AEA4-E1FA5BD4BCE8}"/>
              </a:ext>
            </a:extLst>
          </p:cNvPr>
          <p:cNvCxnSpPr>
            <a:cxnSpLocks/>
          </p:cNvCxnSpPr>
          <p:nvPr/>
        </p:nvCxnSpPr>
        <p:spPr>
          <a:xfrm flipV="1">
            <a:off x="2846137" y="1383750"/>
            <a:ext cx="481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C8CA3D-92A8-694F-BCD8-2696A690CEAA}"/>
              </a:ext>
            </a:extLst>
          </p:cNvPr>
          <p:cNvSpPr txBox="1"/>
          <p:nvPr/>
        </p:nvSpPr>
        <p:spPr>
          <a:xfrm>
            <a:off x="10485120" y="931025"/>
            <a:ext cx="184731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l"/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AB5CE8-C493-3C4B-8E83-A03F790E3086}"/>
              </a:ext>
            </a:extLst>
          </p:cNvPr>
          <p:cNvCxnSpPr>
            <a:cxnSpLocks/>
          </p:cNvCxnSpPr>
          <p:nvPr/>
        </p:nvCxnSpPr>
        <p:spPr>
          <a:xfrm flipV="1">
            <a:off x="1690489" y="1357503"/>
            <a:ext cx="481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B4C2141-5E62-724C-A06D-9558C1BF84F7}"/>
              </a:ext>
            </a:extLst>
          </p:cNvPr>
          <p:cNvGrpSpPr/>
          <p:nvPr/>
        </p:nvGrpSpPr>
        <p:grpSpPr>
          <a:xfrm>
            <a:off x="1260216" y="866413"/>
            <a:ext cx="410095" cy="316014"/>
            <a:chOff x="1808349" y="387445"/>
            <a:chExt cx="410095" cy="3160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04B393-5C0F-FF42-95C9-F442E113163B}"/>
                </a:ext>
              </a:extLst>
            </p:cNvPr>
            <p:cNvSpPr txBox="1"/>
            <p:nvPr/>
          </p:nvSpPr>
          <p:spPr>
            <a:xfrm>
              <a:off x="1871371" y="3956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B50B9D-7304-A04E-B686-6C980AD63664}"/>
                </a:ext>
              </a:extLst>
            </p:cNvPr>
            <p:cNvSpPr/>
            <p:nvPr/>
          </p:nvSpPr>
          <p:spPr bwMode="auto">
            <a:xfrm>
              <a:off x="1808349" y="387445"/>
              <a:ext cx="410095" cy="31601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A511A71B-B0C5-564C-B9AC-C5241484E343}"/>
              </a:ext>
            </a:extLst>
          </p:cNvPr>
          <p:cNvSpPr/>
          <p:nvPr/>
        </p:nvSpPr>
        <p:spPr bwMode="auto">
          <a:xfrm>
            <a:off x="5291252" y="1255427"/>
            <a:ext cx="257792" cy="242733"/>
          </a:xfrm>
          <a:prstGeom prst="star5">
            <a:avLst>
              <a:gd name="adj" fmla="val 27358"/>
              <a:gd name="hf" fmla="val 105146"/>
              <a:gd name="vf" fmla="val 110557"/>
            </a:avLst>
          </a:prstGeom>
          <a:solidFill>
            <a:srgbClr val="FFC000"/>
          </a:solidFill>
          <a:ln w="190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CF74E3-C2F5-C94F-8A76-4AE8AD8C8487}"/>
              </a:ext>
            </a:extLst>
          </p:cNvPr>
          <p:cNvSpPr/>
          <p:nvPr/>
        </p:nvSpPr>
        <p:spPr>
          <a:xfrm rot="16200000">
            <a:off x="3587570" y="1032462"/>
            <a:ext cx="283265" cy="691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D7F12-AAFC-3945-96B1-7625E38BCD50}"/>
              </a:ext>
            </a:extLst>
          </p:cNvPr>
          <p:cNvSpPr txBox="1"/>
          <p:nvPr/>
        </p:nvSpPr>
        <p:spPr>
          <a:xfrm>
            <a:off x="3390855" y="1255427"/>
            <a:ext cx="69121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Training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5B904F-317B-4545-9C79-06ADFAF473B4}"/>
              </a:ext>
            </a:extLst>
          </p:cNvPr>
          <p:cNvSpPr txBox="1"/>
          <p:nvPr/>
        </p:nvSpPr>
        <p:spPr>
          <a:xfrm>
            <a:off x="2762045" y="97328"/>
            <a:ext cx="3977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Universal Function Approximation Process Flow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347137C6-6F82-3444-A80C-0E61E367EA14}"/>
              </a:ext>
            </a:extLst>
          </p:cNvPr>
          <p:cNvSpPr/>
          <p:nvPr/>
        </p:nvSpPr>
        <p:spPr bwMode="auto">
          <a:xfrm>
            <a:off x="2316177" y="1141681"/>
            <a:ext cx="327114" cy="484139"/>
          </a:xfrm>
          <a:prstGeom prst="can">
            <a:avLst/>
          </a:prstGeom>
          <a:solidFill>
            <a:schemeClr val="bg2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48A82C-F2FB-5544-944B-31C990A3ADFB}"/>
                  </a:ext>
                </a:extLst>
              </p:cNvPr>
              <p:cNvSpPr txBox="1"/>
              <p:nvPr/>
            </p:nvSpPr>
            <p:spPr>
              <a:xfrm>
                <a:off x="1227974" y="1243728"/>
                <a:ext cx="4034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48A82C-F2FB-5544-944B-31C990A3A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974" y="1243728"/>
                <a:ext cx="403444" cy="215444"/>
              </a:xfrm>
              <a:prstGeom prst="rect">
                <a:avLst/>
              </a:prstGeom>
              <a:blipFill>
                <a:blip r:embed="rId2"/>
                <a:stretch>
                  <a:fillRect l="-12500" r="-12500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8A346C-1DEF-AF43-9F52-582766330178}"/>
              </a:ext>
            </a:extLst>
          </p:cNvPr>
          <p:cNvSpPr txBox="1"/>
          <p:nvPr/>
        </p:nvSpPr>
        <p:spPr>
          <a:xfrm>
            <a:off x="2134126" y="1595828"/>
            <a:ext cx="132440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Labelled</a:t>
            </a:r>
          </a:p>
          <a:p>
            <a:r>
              <a:rPr lang="en-US" sz="1013" dirty="0"/>
              <a:t>Dataset (</a:t>
            </a:r>
            <a:r>
              <a:rPr lang="en-US" sz="1013" dirty="0" err="1"/>
              <a:t>Xi,yi</a:t>
            </a:r>
            <a:r>
              <a:rPr lang="en-US" sz="1013" dirty="0"/>
              <a:t>) pairs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B5A2BB-7FC7-BF42-B235-3C6D654E9364}"/>
              </a:ext>
            </a:extLst>
          </p:cNvPr>
          <p:cNvCxnSpPr>
            <a:cxnSpLocks/>
          </p:cNvCxnSpPr>
          <p:nvPr/>
        </p:nvCxnSpPr>
        <p:spPr>
          <a:xfrm flipV="1">
            <a:off x="4166193" y="1374074"/>
            <a:ext cx="481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DD95C5-AF6B-9342-9736-425D94BC8B9F}"/>
                  </a:ext>
                </a:extLst>
              </p:cNvPr>
              <p:cNvSpPr txBox="1"/>
              <p:nvPr/>
            </p:nvSpPr>
            <p:spPr>
              <a:xfrm>
                <a:off x="4710911" y="1269071"/>
                <a:ext cx="4446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′(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BM Plex Sans" charset="0"/>
                          <a:cs typeface="IBM Plex Sans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DD95C5-AF6B-9342-9736-425D94BC8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11" y="1269071"/>
                <a:ext cx="444673" cy="215444"/>
              </a:xfrm>
              <a:prstGeom prst="rect">
                <a:avLst/>
              </a:prstGeom>
              <a:blipFill>
                <a:blip r:embed="rId3"/>
                <a:stretch>
                  <a:fillRect l="-17143" r="-1142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46B0AFD-990E-5446-8229-E9260EC4773B}"/>
              </a:ext>
            </a:extLst>
          </p:cNvPr>
          <p:cNvGrpSpPr/>
          <p:nvPr/>
        </p:nvGrpSpPr>
        <p:grpSpPr>
          <a:xfrm>
            <a:off x="3491727" y="848396"/>
            <a:ext cx="410095" cy="316014"/>
            <a:chOff x="1808349" y="387445"/>
            <a:chExt cx="410095" cy="3160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C83695-6260-9841-A589-F76305DD4634}"/>
                </a:ext>
              </a:extLst>
            </p:cNvPr>
            <p:cNvSpPr txBox="1"/>
            <p:nvPr/>
          </p:nvSpPr>
          <p:spPr>
            <a:xfrm>
              <a:off x="1871371" y="3956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ea typeface="IBM Plex Sans" charset="0"/>
                  <a:cs typeface="IBM Plex Sans" charset="0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C996C9-26FC-D447-81B7-03320C6EFB50}"/>
                </a:ext>
              </a:extLst>
            </p:cNvPr>
            <p:cNvSpPr/>
            <p:nvPr/>
          </p:nvSpPr>
          <p:spPr bwMode="auto">
            <a:xfrm>
              <a:off x="1808349" y="387445"/>
              <a:ext cx="410095" cy="31601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BB027AF-A006-4448-BCAE-B9F4656E9211}"/>
              </a:ext>
            </a:extLst>
          </p:cNvPr>
          <p:cNvSpPr/>
          <p:nvPr/>
        </p:nvSpPr>
        <p:spPr>
          <a:xfrm rot="16200000">
            <a:off x="6660584" y="1055458"/>
            <a:ext cx="283265" cy="691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F1F731-3A2B-CC42-90C0-B8F7CACD74DB}"/>
              </a:ext>
            </a:extLst>
          </p:cNvPr>
          <p:cNvSpPr txBox="1"/>
          <p:nvPr/>
        </p:nvSpPr>
        <p:spPr>
          <a:xfrm>
            <a:off x="6463869" y="1278423"/>
            <a:ext cx="58381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export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9FCC95-CE6C-E644-94B8-9D2156EEF780}"/>
              </a:ext>
            </a:extLst>
          </p:cNvPr>
          <p:cNvGrpSpPr/>
          <p:nvPr/>
        </p:nvGrpSpPr>
        <p:grpSpPr>
          <a:xfrm>
            <a:off x="6564741" y="871392"/>
            <a:ext cx="410095" cy="316014"/>
            <a:chOff x="1808349" y="387445"/>
            <a:chExt cx="410095" cy="31601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4E954B-4678-9A4C-B318-1956BBC6E254}"/>
                </a:ext>
              </a:extLst>
            </p:cNvPr>
            <p:cNvSpPr txBox="1"/>
            <p:nvPr/>
          </p:nvSpPr>
          <p:spPr>
            <a:xfrm>
              <a:off x="1871371" y="3956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3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F98BE82-6892-844D-A3A3-36E610600732}"/>
                </a:ext>
              </a:extLst>
            </p:cNvPr>
            <p:cNvSpPr/>
            <p:nvPr/>
          </p:nvSpPr>
          <p:spPr bwMode="auto">
            <a:xfrm>
              <a:off x="1808349" y="387445"/>
              <a:ext cx="410095" cy="31601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BE260B-F6C8-894A-BCAE-B009B672C100}"/>
              </a:ext>
            </a:extLst>
          </p:cNvPr>
          <p:cNvCxnSpPr>
            <a:cxnSpLocks/>
          </p:cNvCxnSpPr>
          <p:nvPr/>
        </p:nvCxnSpPr>
        <p:spPr>
          <a:xfrm flipV="1">
            <a:off x="5831424" y="1390142"/>
            <a:ext cx="481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>
            <a:extLst>
              <a:ext uri="{FF2B5EF4-FFF2-40B4-BE49-F238E27FC236}">
                <a16:creationId xmlns:a16="http://schemas.microsoft.com/office/drawing/2014/main" id="{BD8EE48F-D052-4A45-8C04-533B4D91F1AE}"/>
              </a:ext>
            </a:extLst>
          </p:cNvPr>
          <p:cNvSpPr/>
          <p:nvPr/>
        </p:nvSpPr>
        <p:spPr bwMode="auto">
          <a:xfrm>
            <a:off x="7726429" y="1164695"/>
            <a:ext cx="454018" cy="484139"/>
          </a:xfrm>
          <a:prstGeom prst="can">
            <a:avLst/>
          </a:prstGeom>
          <a:noFill/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7DC41D-00F8-1442-B0CF-46F0635FA95D}"/>
              </a:ext>
            </a:extLst>
          </p:cNvPr>
          <p:cNvGrpSpPr/>
          <p:nvPr/>
        </p:nvGrpSpPr>
        <p:grpSpPr>
          <a:xfrm>
            <a:off x="7818503" y="1309810"/>
            <a:ext cx="283872" cy="244855"/>
            <a:chOff x="7025828" y="1236111"/>
            <a:chExt cx="530489" cy="45757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DFE91E4-3ACB-2A46-9E1C-F55222367604}"/>
                </a:ext>
              </a:extLst>
            </p:cNvPr>
            <p:cNvSpPr/>
            <p:nvPr/>
          </p:nvSpPr>
          <p:spPr>
            <a:xfrm>
              <a:off x="7025828" y="1236111"/>
              <a:ext cx="530489" cy="45757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7" name="5-Point Star 56">
              <a:extLst>
                <a:ext uri="{FF2B5EF4-FFF2-40B4-BE49-F238E27FC236}">
                  <a16:creationId xmlns:a16="http://schemas.microsoft.com/office/drawing/2014/main" id="{E51B81EF-D6BB-E14A-AE91-0B32605386BF}"/>
                </a:ext>
              </a:extLst>
            </p:cNvPr>
            <p:cNvSpPr/>
            <p:nvPr/>
          </p:nvSpPr>
          <p:spPr bwMode="auto">
            <a:xfrm>
              <a:off x="7156725" y="1329904"/>
              <a:ext cx="257792" cy="242733"/>
            </a:xfrm>
            <a:prstGeom prst="star5">
              <a:avLst>
                <a:gd name="adj" fmla="val 27358"/>
                <a:gd name="hf" fmla="val 105146"/>
                <a:gd name="vf" fmla="val 110557"/>
              </a:avLst>
            </a:prstGeom>
            <a:solidFill>
              <a:srgbClr val="FFC000"/>
            </a:solidFill>
            <a:ln w="19050"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C7CF34C-3ADD-C542-8830-D651256A91C7}"/>
              </a:ext>
            </a:extLst>
          </p:cNvPr>
          <p:cNvCxnSpPr>
            <a:cxnSpLocks/>
          </p:cNvCxnSpPr>
          <p:nvPr/>
        </p:nvCxnSpPr>
        <p:spPr>
          <a:xfrm flipV="1">
            <a:off x="7179544" y="1383655"/>
            <a:ext cx="481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Vertical Scroll 16">
            <a:extLst>
              <a:ext uri="{FF2B5EF4-FFF2-40B4-BE49-F238E27FC236}">
                <a16:creationId xmlns:a16="http://schemas.microsoft.com/office/drawing/2014/main" id="{C4544805-B27A-E14C-A28C-AD0B6C9B6E5C}"/>
              </a:ext>
            </a:extLst>
          </p:cNvPr>
          <p:cNvSpPr/>
          <p:nvPr/>
        </p:nvSpPr>
        <p:spPr bwMode="auto">
          <a:xfrm>
            <a:off x="278359" y="2843827"/>
            <a:ext cx="1547395" cy="1587428"/>
          </a:xfrm>
          <a:prstGeom prst="verticalScroll">
            <a:avLst/>
          </a:prstGeom>
          <a:noFill/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C++ Code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713D2B6-41CC-9546-A216-381821252334}"/>
              </a:ext>
            </a:extLst>
          </p:cNvPr>
          <p:cNvSpPr/>
          <p:nvPr/>
        </p:nvSpPr>
        <p:spPr>
          <a:xfrm rot="16200000">
            <a:off x="4419431" y="3265168"/>
            <a:ext cx="283265" cy="691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8EFA76-8A81-464C-97EB-F2445332B8F8}"/>
              </a:ext>
            </a:extLst>
          </p:cNvPr>
          <p:cNvSpPr txBox="1"/>
          <p:nvPr/>
        </p:nvSpPr>
        <p:spPr>
          <a:xfrm>
            <a:off x="4161756" y="3488133"/>
            <a:ext cx="82817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load model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3BDA33F-470D-B541-A7BB-D2F29C71B6C1}"/>
              </a:ext>
            </a:extLst>
          </p:cNvPr>
          <p:cNvGrpSpPr/>
          <p:nvPr/>
        </p:nvGrpSpPr>
        <p:grpSpPr>
          <a:xfrm>
            <a:off x="3760781" y="3401523"/>
            <a:ext cx="410095" cy="316014"/>
            <a:chOff x="1808349" y="387445"/>
            <a:chExt cx="410095" cy="31601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7C0416-F402-2745-B841-8CDC41D09445}"/>
                </a:ext>
              </a:extLst>
            </p:cNvPr>
            <p:cNvSpPr txBox="1"/>
            <p:nvPr/>
          </p:nvSpPr>
          <p:spPr>
            <a:xfrm>
              <a:off x="1871371" y="3956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ea typeface="IBM Plex Sans" charset="0"/>
                  <a:cs typeface="IBM Plex Sans" charset="0"/>
                </a:rPr>
                <a:t>4</a:t>
              </a:r>
              <a:endPara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825EA3E-D4C8-4C42-8CB5-08579D91F05B}"/>
                </a:ext>
              </a:extLst>
            </p:cNvPr>
            <p:cNvSpPr/>
            <p:nvPr/>
          </p:nvSpPr>
          <p:spPr bwMode="auto">
            <a:xfrm>
              <a:off x="1808349" y="387445"/>
              <a:ext cx="410095" cy="31601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1EF57C-9325-D94E-ACCB-C5BD4A5B240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960023" y="3610747"/>
            <a:ext cx="919168" cy="2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DEFAB83-649E-F44B-A183-72B5AE585520}"/>
              </a:ext>
            </a:extLst>
          </p:cNvPr>
          <p:cNvSpPr/>
          <p:nvPr/>
        </p:nvSpPr>
        <p:spPr>
          <a:xfrm rot="16200000">
            <a:off x="6091292" y="3473077"/>
            <a:ext cx="283265" cy="691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292E99-16D2-8A4D-9895-F8C45761E422}"/>
              </a:ext>
            </a:extLst>
          </p:cNvPr>
          <p:cNvSpPr txBox="1"/>
          <p:nvPr/>
        </p:nvSpPr>
        <p:spPr>
          <a:xfrm>
            <a:off x="5879191" y="3694581"/>
            <a:ext cx="82817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inference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286CA78-84BD-0146-8DA5-57FD3681BF33}"/>
              </a:ext>
            </a:extLst>
          </p:cNvPr>
          <p:cNvGrpSpPr/>
          <p:nvPr/>
        </p:nvGrpSpPr>
        <p:grpSpPr>
          <a:xfrm>
            <a:off x="6074145" y="3297528"/>
            <a:ext cx="410095" cy="316014"/>
            <a:chOff x="1808349" y="387445"/>
            <a:chExt cx="410095" cy="31601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FD37C0-4E75-E347-89BB-FA00D0E6624F}"/>
                </a:ext>
              </a:extLst>
            </p:cNvPr>
            <p:cNvSpPr txBox="1"/>
            <p:nvPr/>
          </p:nvSpPr>
          <p:spPr>
            <a:xfrm>
              <a:off x="1871371" y="3956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ea typeface="IBM Plex Sans" charset="0"/>
                  <a:cs typeface="IBM Plex Sans" charset="0"/>
                </a:rPr>
                <a:t>5</a:t>
              </a:r>
              <a:endPara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5097FF2-ED74-8545-92E7-B6F11AF695BC}"/>
                </a:ext>
              </a:extLst>
            </p:cNvPr>
            <p:cNvSpPr/>
            <p:nvPr/>
          </p:nvSpPr>
          <p:spPr bwMode="auto">
            <a:xfrm>
              <a:off x="1808349" y="387445"/>
              <a:ext cx="410095" cy="31601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7602BA2-33A5-C643-8F7F-11AE4F7B7B8B}"/>
              </a:ext>
            </a:extLst>
          </p:cNvPr>
          <p:cNvSpPr/>
          <p:nvPr/>
        </p:nvSpPr>
        <p:spPr>
          <a:xfrm rot="16200000">
            <a:off x="5197074" y="1066940"/>
            <a:ext cx="1339341" cy="5234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6804A-A99E-104A-8603-A1F14F088FE8}"/>
              </a:ext>
            </a:extLst>
          </p:cNvPr>
          <p:cNvSpPr txBox="1"/>
          <p:nvPr/>
        </p:nvSpPr>
        <p:spPr>
          <a:xfrm>
            <a:off x="3289407" y="2722677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Application :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ufa</a:t>
            </a:r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2A31F3-9161-8246-BEA6-BBF561DBA03C}"/>
              </a:ext>
            </a:extLst>
          </p:cNvPr>
          <p:cNvSpPr txBox="1"/>
          <p:nvPr/>
        </p:nvSpPr>
        <p:spPr>
          <a:xfrm>
            <a:off x="4863675" y="1662832"/>
            <a:ext cx="114646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Surrogate Model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E082F1-A8CC-294D-88A4-5306C126B401}"/>
              </a:ext>
            </a:extLst>
          </p:cNvPr>
          <p:cNvSpPr txBox="1"/>
          <p:nvPr/>
        </p:nvSpPr>
        <p:spPr>
          <a:xfrm>
            <a:off x="7387205" y="1675258"/>
            <a:ext cx="109677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Exported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2D229C-3A96-294A-8FCB-C8E6F774F9BC}"/>
              </a:ext>
            </a:extLst>
          </p:cNvPr>
          <p:cNvCxnSpPr>
            <a:cxnSpLocks/>
          </p:cNvCxnSpPr>
          <p:nvPr/>
        </p:nvCxnSpPr>
        <p:spPr bwMode="auto">
          <a:xfrm flipH="1">
            <a:off x="4647890" y="1891899"/>
            <a:ext cx="3013350" cy="1509624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77C33B4-F3E1-1C41-B78B-731FDE93BE4F}"/>
              </a:ext>
            </a:extLst>
          </p:cNvPr>
          <p:cNvSpPr txBox="1"/>
          <p:nvPr/>
        </p:nvSpPr>
        <p:spPr>
          <a:xfrm>
            <a:off x="4462461" y="3922146"/>
            <a:ext cx="75052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new data </a:t>
            </a:r>
          </a:p>
          <a:p>
            <a:r>
              <a:rPr lang="en-US" sz="1013" dirty="0"/>
              <a:t>examples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9B22538-D969-6A4C-A3AC-FEC2FEC52D2A}"/>
              </a:ext>
            </a:extLst>
          </p:cNvPr>
          <p:cNvCxnSpPr>
            <a:cxnSpLocks/>
          </p:cNvCxnSpPr>
          <p:nvPr/>
        </p:nvCxnSpPr>
        <p:spPr>
          <a:xfrm flipV="1">
            <a:off x="5515475" y="3927584"/>
            <a:ext cx="342451" cy="1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9998FE-B729-4F40-A95F-D9D01A98DD55}"/>
              </a:ext>
            </a:extLst>
          </p:cNvPr>
          <p:cNvGrpSpPr/>
          <p:nvPr/>
        </p:nvGrpSpPr>
        <p:grpSpPr>
          <a:xfrm>
            <a:off x="6586949" y="3702662"/>
            <a:ext cx="283872" cy="244855"/>
            <a:chOff x="7025828" y="1236111"/>
            <a:chExt cx="530489" cy="457576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2C7D0F5-67F4-1E47-8031-08857E052CCB}"/>
                </a:ext>
              </a:extLst>
            </p:cNvPr>
            <p:cNvSpPr/>
            <p:nvPr/>
          </p:nvSpPr>
          <p:spPr>
            <a:xfrm>
              <a:off x="7025828" y="1236111"/>
              <a:ext cx="530489" cy="45757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9" name="5-Point Star 88">
              <a:extLst>
                <a:ext uri="{FF2B5EF4-FFF2-40B4-BE49-F238E27FC236}">
                  <a16:creationId xmlns:a16="http://schemas.microsoft.com/office/drawing/2014/main" id="{34086891-4058-6345-B9D5-C6BA43FCB0F2}"/>
                </a:ext>
              </a:extLst>
            </p:cNvPr>
            <p:cNvSpPr/>
            <p:nvPr/>
          </p:nvSpPr>
          <p:spPr bwMode="auto">
            <a:xfrm>
              <a:off x="7156725" y="1329904"/>
              <a:ext cx="257792" cy="242733"/>
            </a:xfrm>
            <a:prstGeom prst="star5">
              <a:avLst>
                <a:gd name="adj" fmla="val 27358"/>
                <a:gd name="hf" fmla="val 105146"/>
                <a:gd name="vf" fmla="val 110557"/>
              </a:avLst>
            </a:prstGeom>
            <a:solidFill>
              <a:srgbClr val="FFC000"/>
            </a:solidFill>
            <a:ln w="19050"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20CD36B-E716-354D-A0D1-F63D20956429}"/>
              </a:ext>
            </a:extLst>
          </p:cNvPr>
          <p:cNvCxnSpPr>
            <a:cxnSpLocks/>
          </p:cNvCxnSpPr>
          <p:nvPr/>
        </p:nvCxnSpPr>
        <p:spPr>
          <a:xfrm>
            <a:off x="6940866" y="3825089"/>
            <a:ext cx="39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D2D421B-B108-2D43-A434-3ABA1054E787}"/>
              </a:ext>
            </a:extLst>
          </p:cNvPr>
          <p:cNvSpPr txBox="1"/>
          <p:nvPr/>
        </p:nvSpPr>
        <p:spPr>
          <a:xfrm>
            <a:off x="463546" y="3363993"/>
            <a:ext cx="1250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Existin</a:t>
            </a:r>
            <a:r>
              <a:rPr lang="en-US" sz="1400" dirty="0">
                <a:ea typeface="IBM Plex Sans" charset="0"/>
                <a:cs typeface="IBM Plex Sans" charset="0"/>
              </a:rPr>
              <a:t>g code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(UFA</a:t>
            </a:r>
            <a:r>
              <a:rPr lang="en-US" sz="1400" dirty="0">
                <a:ea typeface="IBM Plex Sans" charset="0"/>
                <a:cs typeface="IBM Plex Sans" charset="0"/>
              </a:rPr>
              <a:t> code)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Existing code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9F2ECE0-57A2-7946-82CA-DDF4AEDCB231}"/>
              </a:ext>
            </a:extLst>
          </p:cNvPr>
          <p:cNvCxnSpPr>
            <a:cxnSpLocks/>
          </p:cNvCxnSpPr>
          <p:nvPr/>
        </p:nvCxnSpPr>
        <p:spPr>
          <a:xfrm flipV="1">
            <a:off x="1682383" y="3711076"/>
            <a:ext cx="366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679E625-5A36-0540-8F7F-ACF8686FD99F}"/>
              </a:ext>
            </a:extLst>
          </p:cNvPr>
          <p:cNvSpPr/>
          <p:nvPr/>
        </p:nvSpPr>
        <p:spPr>
          <a:xfrm rot="16200000">
            <a:off x="2277935" y="3395963"/>
            <a:ext cx="283265" cy="691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583BEC-CD97-FC49-BAF3-16B4701D5D0B}"/>
              </a:ext>
            </a:extLst>
          </p:cNvPr>
          <p:cNvSpPr txBox="1"/>
          <p:nvPr/>
        </p:nvSpPr>
        <p:spPr>
          <a:xfrm>
            <a:off x="2020260" y="3618928"/>
            <a:ext cx="82817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compile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38691B-0282-1943-A00E-BE09832E1B39}"/>
              </a:ext>
            </a:extLst>
          </p:cNvPr>
          <p:cNvCxnSpPr>
            <a:cxnSpLocks/>
          </p:cNvCxnSpPr>
          <p:nvPr/>
        </p:nvCxnSpPr>
        <p:spPr>
          <a:xfrm flipV="1">
            <a:off x="2835221" y="3757554"/>
            <a:ext cx="366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2E59207-75A5-9341-A14E-ACD87FBB130F}"/>
              </a:ext>
            </a:extLst>
          </p:cNvPr>
          <p:cNvSpPr txBox="1"/>
          <p:nvPr/>
        </p:nvSpPr>
        <p:spPr>
          <a:xfrm>
            <a:off x="646007" y="444166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ufa.cpp</a:t>
            </a:r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16A8D6-8AC0-1C46-AD5E-EC2A00F780CC}"/>
              </a:ext>
            </a:extLst>
          </p:cNvPr>
          <p:cNvSpPr txBox="1"/>
          <p:nvPr/>
        </p:nvSpPr>
        <p:spPr>
          <a:xfrm>
            <a:off x="3366827" y="1922727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ufa.ipynb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/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ufa.py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via LSF on Summit</a:t>
            </a:r>
          </a:p>
        </p:txBody>
      </p:sp>
      <p:sp>
        <p:nvSpPr>
          <p:cNvPr id="109" name="Can 108">
            <a:extLst>
              <a:ext uri="{FF2B5EF4-FFF2-40B4-BE49-F238E27FC236}">
                <a16:creationId xmlns:a16="http://schemas.microsoft.com/office/drawing/2014/main" id="{6BC90389-5C80-BE40-8FAA-F7CE0875473C}"/>
              </a:ext>
            </a:extLst>
          </p:cNvPr>
          <p:cNvSpPr/>
          <p:nvPr/>
        </p:nvSpPr>
        <p:spPr bwMode="auto">
          <a:xfrm>
            <a:off x="7398477" y="3610747"/>
            <a:ext cx="327114" cy="361708"/>
          </a:xfrm>
          <a:prstGeom prst="can">
            <a:avLst/>
          </a:prstGeom>
          <a:solidFill>
            <a:schemeClr val="bg2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0" name="Can 109">
            <a:extLst>
              <a:ext uri="{FF2B5EF4-FFF2-40B4-BE49-F238E27FC236}">
                <a16:creationId xmlns:a16="http://schemas.microsoft.com/office/drawing/2014/main" id="{BAAE4D19-8354-BC44-8F48-B85335952A4B}"/>
              </a:ext>
            </a:extLst>
          </p:cNvPr>
          <p:cNvSpPr/>
          <p:nvPr/>
        </p:nvSpPr>
        <p:spPr bwMode="auto">
          <a:xfrm>
            <a:off x="5151381" y="3941300"/>
            <a:ext cx="327114" cy="361708"/>
          </a:xfrm>
          <a:prstGeom prst="can">
            <a:avLst/>
          </a:prstGeom>
          <a:solidFill>
            <a:schemeClr val="bg2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E1E07AF-D6D6-3343-935F-192EA88C4BE1}"/>
              </a:ext>
            </a:extLst>
          </p:cNvPr>
          <p:cNvSpPr txBox="1"/>
          <p:nvPr/>
        </p:nvSpPr>
        <p:spPr>
          <a:xfrm>
            <a:off x="7126735" y="3972945"/>
            <a:ext cx="121808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predictions using surrogate model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C1C2DAD-E96B-3F4C-90F9-04DA5DB9E1EC}"/>
              </a:ext>
            </a:extLst>
          </p:cNvPr>
          <p:cNvSpPr txBox="1"/>
          <p:nvPr/>
        </p:nvSpPr>
        <p:spPr>
          <a:xfrm>
            <a:off x="3217981" y="3097398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.. existing workflow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6B3CCA6-37C7-644D-B8E9-177F25B74E50}"/>
              </a:ext>
            </a:extLst>
          </p:cNvPr>
          <p:cNvCxnSpPr/>
          <p:nvPr/>
        </p:nvCxnSpPr>
        <p:spPr bwMode="auto">
          <a:xfrm>
            <a:off x="167640" y="2377440"/>
            <a:ext cx="83163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E966655-543A-7745-A702-00D444D0A41D}"/>
              </a:ext>
            </a:extLst>
          </p:cNvPr>
          <p:cNvSpPr txBox="1"/>
          <p:nvPr/>
        </p:nvSpPr>
        <p:spPr>
          <a:xfrm>
            <a:off x="167640" y="2103029"/>
            <a:ext cx="824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Training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CCA7E23-5A7D-874F-A222-78164DEC34F9}"/>
              </a:ext>
            </a:extLst>
          </p:cNvPr>
          <p:cNvSpPr txBox="1"/>
          <p:nvPr/>
        </p:nvSpPr>
        <p:spPr>
          <a:xfrm>
            <a:off x="167640" y="236134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ea typeface="IBM Plex Sans" charset="0"/>
                <a:cs typeface="IBM Plex Sans" charset="0"/>
              </a:rPr>
              <a:t>Inference</a:t>
            </a:r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15109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449138CC-BE08-C448-8CE4-98E7BCFE6AE4}"/>
    </a:ext>
  </a:extLst>
</a:theme>
</file>

<file path=ppt/theme/theme2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6B146999-A8D2-8744-A671-88AC4979DD6F}"/>
    </a:ext>
  </a:extLst>
</a:theme>
</file>

<file path=ppt/theme/theme3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01_Arial.potx" id="{B7FD6BCB-95E8-4F12-9AB8-20A6BBC14295}" vid="{FF338EA3-0442-4937-9DD8-1BD5FB94574A}"/>
    </a:ext>
  </a:extLst>
</a:theme>
</file>

<file path=ppt/theme/theme4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IBM_Master_Presentation_2019_V01_Arial-2</Template>
  <TotalTime>33161</TotalTime>
  <Words>88</Words>
  <Application>Microsoft Macintosh PowerPoint</Application>
  <PresentationFormat>On-screen Show (16:9)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.AppleSystemUIFont</vt:lpstr>
      <vt:lpstr>Arial</vt:lpstr>
      <vt:lpstr>Calibri</vt:lpstr>
      <vt:lpstr>Cambria Math</vt:lpstr>
      <vt:lpstr>HelvNeue Light for IBM</vt:lpstr>
      <vt:lpstr>IBM Plex Sans</vt:lpstr>
      <vt:lpstr>System Font Regular</vt:lpstr>
      <vt:lpstr>Wingdings</vt:lpstr>
      <vt:lpstr>IBM 2019 Master template (black background)</vt:lpstr>
      <vt:lpstr>IBM 2019 Master template (white background)</vt:lpstr>
      <vt:lpstr>2_wht_background_2017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Presentation Template — IBM Arial variant</dc:title>
  <dc:creator>Kelly Schlamb</dc:creator>
  <cp:lastModifiedBy>Jack Van Stee</cp:lastModifiedBy>
  <cp:revision>190</cp:revision>
  <cp:lastPrinted>2019-07-19T14:47:49Z</cp:lastPrinted>
  <dcterms:created xsi:type="dcterms:W3CDTF">2019-06-18T17:54:06Z</dcterms:created>
  <dcterms:modified xsi:type="dcterms:W3CDTF">2020-10-01T02:14:16Z</dcterms:modified>
</cp:coreProperties>
</file>