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5" r:id="rId1"/>
    <p:sldMasterId id="2147483832" r:id="rId2"/>
    <p:sldMasterId id="2147483909" r:id="rId3"/>
    <p:sldMasterId id="2147483914" r:id="rId4"/>
  </p:sldMasterIdLst>
  <p:notesMasterIdLst>
    <p:notesMasterId r:id="rId9"/>
  </p:notesMasterIdLst>
  <p:handoutMasterIdLst>
    <p:handoutMasterId r:id="rId10"/>
  </p:handoutMasterIdLst>
  <p:sldIdLst>
    <p:sldId id="256" r:id="rId5"/>
    <p:sldId id="1257" r:id="rId6"/>
    <p:sldId id="327" r:id="rId7"/>
    <p:sldId id="289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89252"/>
  </p:normalViewPr>
  <p:slideViewPr>
    <p:cSldViewPr snapToGrid="0" snapToObjects="1" showGuides="1">
      <p:cViewPr varScale="1">
        <p:scale>
          <a:sx n="152" d="100"/>
          <a:sy n="152" d="100"/>
        </p:scale>
        <p:origin x="8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0500" y="274638"/>
            <a:ext cx="7700963" cy="4332287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4213"/>
            <a:ext cx="6097588" cy="34305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ISCEP Link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94CED8-9CD5-472E-B86B-5F0528E64C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898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12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(add commentary on how IBM power can accelerate usage of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02FFD-07D4-5C4F-BD77-9210081773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32342" y="-1"/>
            <a:ext cx="1143000" cy="51435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IBM_logo_good_B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79" y="4619525"/>
            <a:ext cx="878158" cy="344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230" y="231282"/>
            <a:ext cx="1111658" cy="111165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688109" y="1815784"/>
            <a:ext cx="3344233" cy="14253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/>
                </a:solidFill>
              </a:rPr>
              <a:t>2018 IBM Systems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Technical University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3" name="Picture 12" descr="1040_GettyImages-614703824_low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0" r="4224" b="10448"/>
          <a:stretch/>
        </p:blipFill>
        <p:spPr>
          <a:xfrm>
            <a:off x="0" y="2528455"/>
            <a:ext cx="4572000" cy="2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rgbClr val="001689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tx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2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150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08445" y="223915"/>
            <a:ext cx="7988498" cy="623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208445" y="906236"/>
            <a:ext cx="4214286" cy="3804557"/>
          </a:xfrm>
          <a:prstGeom prst="rect">
            <a:avLst/>
          </a:prstGeom>
        </p:spPr>
        <p:txBody>
          <a:bodyPr/>
          <a:lstStyle>
            <a:lvl1pPr>
              <a:buClr>
                <a:srgbClr val="009E92"/>
              </a:buClr>
              <a:defRPr sz="1500">
                <a:solidFill>
                  <a:srgbClr val="464946"/>
                </a:solidFill>
              </a:defRPr>
            </a:lvl1pPr>
            <a:lvl2pPr>
              <a:buClr>
                <a:srgbClr val="009E92"/>
              </a:buClr>
              <a:defRPr sz="1350">
                <a:solidFill>
                  <a:srgbClr val="464946"/>
                </a:solidFill>
              </a:defRPr>
            </a:lvl2pPr>
            <a:lvl3pPr>
              <a:buClr>
                <a:srgbClr val="009E92"/>
              </a:buClr>
              <a:defRPr sz="1200">
                <a:solidFill>
                  <a:srgbClr val="464946"/>
                </a:solidFill>
              </a:defRPr>
            </a:lvl3pPr>
            <a:lvl4pPr>
              <a:buClr>
                <a:srgbClr val="009E92"/>
              </a:buClr>
              <a:defRPr sz="1050">
                <a:solidFill>
                  <a:srgbClr val="464946"/>
                </a:solidFill>
              </a:defRPr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00692" y="26377"/>
            <a:ext cx="1317329" cy="371322"/>
            <a:chOff x="-2825" y="2384383"/>
            <a:chExt cx="9146825" cy="3437682"/>
          </a:xfrm>
        </p:grpSpPr>
        <p:grpSp>
          <p:nvGrpSpPr>
            <p:cNvPr id="21" name="Group 20"/>
            <p:cNvGrpSpPr/>
            <p:nvPr/>
          </p:nvGrpSpPr>
          <p:grpSpPr>
            <a:xfrm>
              <a:off x="590309" y="2610487"/>
              <a:ext cx="7992321" cy="2980085"/>
              <a:chOff x="590309" y="2610487"/>
              <a:chExt cx="7992321" cy="298008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90309" y="3599727"/>
                <a:ext cx="937549" cy="1273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393312" y="2610487"/>
                <a:ext cx="937549" cy="12438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98831" y="4328931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524984" y="3333509"/>
                <a:ext cx="937549" cy="12616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45081" y="4213186"/>
                <a:ext cx="937549" cy="12616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5" y="2384383"/>
              <a:ext cx="9146825" cy="3437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637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6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12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91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509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857794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6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56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698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932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95295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08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44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06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78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0314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12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14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417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47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67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22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0151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9449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38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262309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52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5584638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539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0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1754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47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25925-A4F5-45DE-9761-F256AF4978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15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31"/>
            <a:ext cx="4267200" cy="33599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4E851-563F-436C-A483-B709F0F9B54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769353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E0EA1-8365-4443-AFA1-42EC1FA22A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7632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4C143BE0-19AE-4ECD-BC25-203E5A152E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13" y="5954"/>
            <a:ext cx="1143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D5E6193-48DB-4DC7-8374-9C45A17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Internal Use Only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9C9C1D2-6579-40CB-816A-2597DC77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5EB77-1CFE-4324-A344-F790A322E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D4236-7344-8443-9BA7-A67E7717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14303"/>
            <a:ext cx="7904285" cy="54887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29938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 flipH="1">
            <a:off x="2065105" y="7596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1813" y="586409"/>
            <a:ext cx="4570187" cy="45494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76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12167-2D56-0740-8E86-A35B02F679EB}"/>
              </a:ext>
            </a:extLst>
          </p:cNvPr>
          <p:cNvSpPr/>
          <p:nvPr userDrawn="1"/>
        </p:nvSpPr>
        <p:spPr>
          <a:xfrm>
            <a:off x="1" y="0"/>
            <a:ext cx="7078895" cy="5143501"/>
          </a:xfrm>
          <a:prstGeom prst="rect">
            <a:avLst/>
          </a:prstGeom>
          <a:gradFill flip="none" rotWithShape="1">
            <a:gsLst>
              <a:gs pos="0">
                <a:srgbClr val="001689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76" dirty="0">
                <a:latin typeface="IBM Plex San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F8CD5-5D54-A641-A654-F63149B16196}"/>
              </a:ext>
            </a:extLst>
          </p:cNvPr>
          <p:cNvSpPr/>
          <p:nvPr userDrawn="1"/>
        </p:nvSpPr>
        <p:spPr>
          <a:xfrm>
            <a:off x="0" y="2"/>
            <a:ext cx="9144000" cy="707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276" dirty="0">
              <a:latin typeface="IBM Plex Sans"/>
            </a:endParaRPr>
          </a:p>
        </p:txBody>
      </p:sp>
      <p:pic>
        <p:nvPicPr>
          <p:cNvPr id="12" name="Picture 11" descr="1040_GettyImages-614703824_low.jpg">
            <a:extLst>
              <a:ext uri="{FF2B5EF4-FFF2-40B4-BE49-F238E27FC236}">
                <a16:creationId xmlns:a16="http://schemas.microsoft.com/office/drawing/2014/main" id="{400C96B5-EEE8-864D-9DB4-7CE196DD08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 t="558" r="18927" b="1754"/>
          <a:stretch/>
        </p:blipFill>
        <p:spPr>
          <a:xfrm>
            <a:off x="4573813" y="692150"/>
            <a:ext cx="4570187" cy="4451351"/>
          </a:xfrm>
          <a:prstGeom prst="rect">
            <a:avLst/>
          </a:prstGeom>
        </p:spPr>
      </p:pic>
      <p:pic>
        <p:nvPicPr>
          <p:cNvPr id="14" name="Picture 13" descr="TechU_logotype_rev_RGB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4" t="37578" r="24160" b="38471"/>
          <a:stretch/>
        </p:blipFill>
        <p:spPr>
          <a:xfrm>
            <a:off x="217430" y="198054"/>
            <a:ext cx="1020584" cy="301795"/>
          </a:xfrm>
          <a:prstGeom prst="rect">
            <a:avLst/>
          </a:prstGeom>
        </p:spPr>
      </p:pic>
      <p:pic>
        <p:nvPicPr>
          <p:cNvPr id="19" name="Picture 18" descr="IBM_logo_REV_Reg-Spacing-600p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625" y="1"/>
            <a:ext cx="1052375" cy="7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13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610705"/>
            <a:ext cx="8779552" cy="4303517"/>
          </a:xfrm>
        </p:spPr>
        <p:txBody>
          <a:bodyPr/>
          <a:lstStyle>
            <a:lvl1pPr marL="260747" indent="-260747">
              <a:buClr>
                <a:schemeClr val="tx2"/>
              </a:buClr>
              <a:buFont typeface="Lucida Grande"/>
              <a:buChar char="—"/>
              <a:defRPr/>
            </a:lvl1pPr>
            <a:lvl2pPr marL="432197" indent="-171450">
              <a:buClr>
                <a:schemeClr val="tx2"/>
              </a:buClr>
              <a:buSzPct val="100000"/>
              <a:buFont typeface="Arial"/>
              <a:buChar char="•"/>
              <a:defRPr/>
            </a:lvl2pPr>
            <a:lvl3pPr marL="603647" indent="-171450">
              <a:buClr>
                <a:schemeClr val="tx2"/>
              </a:buClr>
              <a:buFont typeface="Courier New"/>
              <a:buChar char="o"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ACD34-959A-4CCD-B5F6-D1E7B91FE2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451D1-BB17-4408-A8FF-449EFA937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7000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74" y="798312"/>
            <a:ext cx="8779552" cy="4135374"/>
          </a:xfrm>
        </p:spPr>
        <p:txBody>
          <a:bodyPr/>
          <a:lstStyle>
            <a:lvl1pPr marL="226382" indent="-226382">
              <a:buClr>
                <a:schemeClr val="tx2"/>
              </a:buClr>
              <a:buSzPct val="90000"/>
              <a:buFont typeface="+mj-lt"/>
              <a:buAutoNum type="arabicPeriod"/>
              <a:defRPr/>
            </a:lvl1pPr>
            <a:lvl2pPr marL="452764" indent="-226382">
              <a:buClr>
                <a:schemeClr val="tx2"/>
              </a:buClr>
              <a:buSzPct val="90000"/>
              <a:buFont typeface="+mj-lt"/>
              <a:buAutoNum type="alphaLcPeriod"/>
              <a:defRPr/>
            </a:lvl2pPr>
            <a:lvl3pPr marL="380814" indent="0">
              <a:buNone/>
              <a:defRPr/>
            </a:lvl3pPr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F7F4-5691-44AD-B658-ADE6987260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9477-4DF9-4B0D-BA3A-DDA30401FF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2074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1320" y="877824"/>
            <a:ext cx="4257143" cy="4026028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03CBF2-FC22-447A-9A57-804665A31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2FB734-1167-4468-8816-49F9F3C7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0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75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5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268" y="774700"/>
            <a:ext cx="4115872" cy="685800"/>
          </a:xfrm>
        </p:spPr>
        <p:txBody>
          <a:bodyPr anchor="b"/>
          <a:lstStyle>
            <a:lvl1pPr marL="0" indent="0">
              <a:buNone/>
              <a:defRPr sz="1501" b="1"/>
            </a:lvl1pPr>
            <a:lvl2pPr marL="501437" indent="0">
              <a:buNone/>
              <a:defRPr sz="2194" b="1"/>
            </a:lvl2pPr>
            <a:lvl3pPr marL="1002872" indent="0">
              <a:buNone/>
              <a:defRPr sz="1974" b="1"/>
            </a:lvl3pPr>
            <a:lvl4pPr marL="1504308" indent="0">
              <a:buNone/>
              <a:defRPr sz="1755" b="1"/>
            </a:lvl4pPr>
            <a:lvl5pPr marL="2005744" indent="0">
              <a:buNone/>
              <a:defRPr sz="1755" b="1"/>
            </a:lvl5pPr>
            <a:lvl6pPr marL="2507180" indent="0">
              <a:buNone/>
              <a:defRPr sz="1755" b="1"/>
            </a:lvl6pPr>
            <a:lvl7pPr marL="3008615" indent="0">
              <a:buNone/>
              <a:defRPr sz="1755" b="1"/>
            </a:lvl7pPr>
            <a:lvl8pPr marL="3510052" indent="0">
              <a:buNone/>
              <a:defRPr sz="1755" b="1"/>
            </a:lvl8pPr>
            <a:lvl9pPr marL="4011487" indent="0">
              <a:buNone/>
              <a:defRPr sz="175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268" y="1460500"/>
            <a:ext cx="4115872" cy="2743200"/>
          </a:xfrm>
        </p:spPr>
        <p:txBody>
          <a:bodyPr/>
          <a:lstStyle>
            <a:lvl1pPr>
              <a:defRPr sz="1501"/>
            </a:lvl1pPr>
            <a:lvl2pPr marL="483634" indent="-257252">
              <a:buFont typeface="Wingdings" panose="05000000000000000000" pitchFamily="2" charset="2"/>
              <a:buChar char="§"/>
              <a:defRPr sz="1351"/>
            </a:lvl2pPr>
            <a:lvl3pPr>
              <a:defRPr sz="1200"/>
            </a:lvl3pPr>
            <a:lvl4pPr marL="510141" indent="0">
              <a:buNone/>
              <a:defRPr sz="1316"/>
            </a:lvl4pPr>
            <a:lvl5pPr>
              <a:defRPr sz="120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4D111D-315D-416D-B503-B3C0A5657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86FF4-80C3-4D69-807D-9639A5047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880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F338-7056-4790-A2A4-DA3B22FBBE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62F-9E41-4877-87C7-9F1A1380E8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993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0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163830"/>
            <a:ext cx="8849125" cy="342900"/>
          </a:xfrm>
        </p:spPr>
        <p:txBody>
          <a:bodyPr anchor="b"/>
          <a:lstStyle>
            <a:lvl1pPr>
              <a:defRPr sz="1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417" y="660561"/>
            <a:ext cx="4628267" cy="3655279"/>
          </a:xfrm>
        </p:spPr>
        <p:txBody>
          <a:bodyPr/>
          <a:lstStyle>
            <a:lvl1pPr>
              <a:defRPr sz="1501"/>
            </a:lvl1pPr>
            <a:lvl2pPr>
              <a:defRPr sz="1351"/>
            </a:lvl2pPr>
            <a:lvl3pPr>
              <a:defRPr sz="1200"/>
            </a:lvl3pPr>
            <a:lvl4pPr marL="510141" indent="0">
              <a:buNone/>
              <a:defRPr sz="1151"/>
            </a:lvl4pPr>
            <a:lvl5pPr>
              <a:defRPr sz="1151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714" y="1464724"/>
            <a:ext cx="2949832" cy="2858080"/>
          </a:xfrm>
        </p:spPr>
        <p:txBody>
          <a:bodyPr/>
          <a:lstStyle>
            <a:lvl1pPr marL="0" indent="0">
              <a:buNone/>
              <a:defRPr sz="1801"/>
            </a:lvl1pPr>
            <a:lvl2pPr marL="501437" indent="0">
              <a:buNone/>
              <a:defRPr sz="1536"/>
            </a:lvl2pPr>
            <a:lvl3pPr marL="1002872" indent="0">
              <a:buNone/>
              <a:defRPr sz="1316"/>
            </a:lvl3pPr>
            <a:lvl4pPr marL="1504308" indent="0">
              <a:buNone/>
              <a:defRPr sz="1097"/>
            </a:lvl4pPr>
            <a:lvl5pPr marL="2005744" indent="0">
              <a:buNone/>
              <a:defRPr sz="1097"/>
            </a:lvl5pPr>
            <a:lvl6pPr marL="2507180" indent="0">
              <a:buNone/>
              <a:defRPr sz="1097"/>
            </a:lvl6pPr>
            <a:lvl7pPr marL="3008615" indent="0">
              <a:buNone/>
              <a:defRPr sz="1097"/>
            </a:lvl7pPr>
            <a:lvl8pPr marL="3510052" indent="0">
              <a:buNone/>
              <a:defRPr sz="1097"/>
            </a:lvl8pPr>
            <a:lvl9pPr marL="4011487" indent="0">
              <a:buNone/>
              <a:defRPr sz="10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74C016-649E-4C6B-A276-C2F18F1EA3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4EE059-0DAF-49ED-A93D-DCCE0F427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7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DA3A1-2B8C-4CA3-9012-99828EC83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6B41-81DD-44A8-BA3F-434BD3E36C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395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552" y="301681"/>
            <a:ext cx="2186037" cy="4558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0140" y="301681"/>
            <a:ext cx="6328250" cy="4558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6DA8-BE2E-4A37-8BDD-E752BE292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8E2-C290-4769-ACC5-D1B62191C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5998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4" y="669134"/>
            <a:ext cx="8779552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4" y="2719477"/>
            <a:ext cx="8779552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CADA7-6179-435C-9C9A-F61390BA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66D22-9F89-4E17-AAD0-D712F30D9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315A24-AF37-4473-B4B1-8F1A28B6BE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604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75487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0100" y="675487"/>
            <a:ext cx="4271526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850BF8-E896-4FE3-AF7F-9E5CFC34CA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76EFD-0B19-48DA-8B96-05C97EC18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C908EE-4D86-4786-8632-689C4A1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76391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2074" y="630174"/>
            <a:ext cx="8779551" cy="4135374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F1EE16-DB37-4F1F-AE94-AA5075A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549082-391F-4918-9252-3B9610929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BD9364-D9E9-4A68-AF4C-24B4A5007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2076" y="707235"/>
            <a:ext cx="8779550" cy="1886345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76" y="2707885"/>
            <a:ext cx="8779550" cy="2009774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3841-6F9B-4F56-AE8F-4F7D41CC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EC829-A4EF-405F-803E-2716F83358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F70C1-0092-4D2E-AF4E-430DCE21D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036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92075" y="650079"/>
            <a:ext cx="4197286" cy="40103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407" y="650079"/>
            <a:ext cx="4309819" cy="4010363"/>
          </a:xfrm>
        </p:spPr>
        <p:txBody>
          <a:bodyPr/>
          <a:lstStyle>
            <a:lvl4pPr marL="510141" indent="0">
              <a:buNone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5FF6A-74F4-4C6D-93BF-BC475399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6B50-6D08-4525-B03B-99EFE8878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8C6D0-AEA5-402E-918C-BA6D7B82B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8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7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baseline="0">
                <a:solidFill>
                  <a:schemeClr val="tx1"/>
                </a:solidFill>
                <a:latin typeface="+mn-lt"/>
                <a:ea typeface="Arial" charset="0"/>
                <a:cs typeface="Arial"/>
              </a:defRPr>
            </a:lvl1pPr>
          </a:lstStyle>
          <a:p>
            <a:r>
              <a:rPr lang="de-DE"/>
              <a:t>Replace the footer with text from the PPT-Updater. Instructions are included in that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89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00101"/>
            <a:ext cx="8686800" cy="398859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black">
          <a:xfrm>
            <a:off x="7589838" y="4902997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  <a:cs typeface="Arial" charset="0"/>
              </a:rPr>
              <a:t>© 2019 IBM Corporation</a:t>
            </a:r>
            <a:endParaRPr lang="en-US" sz="135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4" y="4902997"/>
            <a:ext cx="36671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E3ED83-C21E-4324-9860-AF2C50F711A3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4902997"/>
            <a:ext cx="59436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IBM Internal Use Only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14303"/>
            <a:ext cx="7904285" cy="54887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8DE0A-CD6A-0044-8FFB-E81F1ACE15D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64362" y="9386"/>
            <a:ext cx="879638" cy="7590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AB3CA8-9E47-A447-8CD2-A3B45B1D23C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601" y="511834"/>
            <a:ext cx="79042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0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0070C0"/>
          </a:solidFill>
          <a:latin typeface="IBM Plex Sans" panose="020B0503050203000203" pitchFamily="34" charset="77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  <a:ea typeface="ＭＳ Ｐゴシック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50">
          <a:solidFill>
            <a:schemeClr val="tx2"/>
          </a:solidFill>
          <a:latin typeface="Arial" charset="0"/>
        </a:defRPr>
      </a:lvl9pPr>
    </p:titleStyle>
    <p:bodyStyle>
      <a:lvl1pPr marL="129779" indent="-129779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82191" indent="-122635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/>
          </a:solidFill>
          <a:latin typeface="+mn-lt"/>
          <a:ea typeface="ＭＳ Ｐゴシック" charset="0"/>
        </a:defRPr>
      </a:lvl2pPr>
      <a:lvl3pPr marL="641747" indent="-129779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  <a:ea typeface="ＭＳ Ｐゴシック" charset="0"/>
        </a:defRPr>
      </a:lvl3pPr>
      <a:lvl4pPr marL="902494" indent="-129779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sz="1200">
          <a:solidFill>
            <a:schemeClr val="bg1"/>
          </a:solidFill>
          <a:latin typeface="+mn-lt"/>
          <a:ea typeface="ＭＳ Ｐゴシック" charset="0"/>
        </a:defRPr>
      </a:lvl4pPr>
      <a:lvl5pPr marL="11549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  <a:ea typeface="ＭＳ Ｐゴシック" charset="0"/>
        </a:defRPr>
      </a:lvl5pPr>
      <a:lvl6pPr marL="14978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6pPr>
      <a:lvl7pPr marL="18407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7pPr>
      <a:lvl8pPr marL="21836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8pPr>
      <a:lvl9pPr marL="2526506" indent="-12263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3955" y="158591"/>
            <a:ext cx="8751263" cy="3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92074" y="660400"/>
            <a:ext cx="8753144" cy="430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144537" y="4989607"/>
            <a:ext cx="82708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 b="0">
                <a:solidFill>
                  <a:srgbClr val="000000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2074" y="4989607"/>
            <a:ext cx="3615100" cy="13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l" eaLnBrk="1" hangingPunct="1">
              <a:buFontTx/>
              <a:buNone/>
              <a:defRPr sz="675">
                <a:solidFill>
                  <a:schemeClr val="tx1"/>
                </a:solidFill>
                <a:latin typeface="IBM Plex Sans"/>
                <a:ea typeface="Verdana" panose="020B0604030504040204" pitchFamily="34" charset="0"/>
                <a:cs typeface="IBM Plex Sans"/>
              </a:defRPr>
            </a:lvl1pPr>
          </a:lstStyle>
          <a:p>
            <a:pPr>
              <a:defRPr/>
            </a:pPr>
            <a:r>
              <a:rPr lang="en-US"/>
              <a:t>IBM Systems Technical University  © Copyright IBM Corporation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</p:sldLayoutIdLst>
  <p:hf hdr="0" dt="0"/>
  <p:txStyles>
    <p:titleStyle>
      <a:lvl1pPr algn="l" defTabSz="6729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801" b="1" i="0" u="none" kern="1200">
          <a:solidFill>
            <a:schemeClr val="tx2"/>
          </a:solidFill>
          <a:latin typeface="IBM Plex Sans"/>
          <a:ea typeface="+mj-ea"/>
          <a:cs typeface="IBM Plex Sans"/>
        </a:defRPr>
      </a:lvl1pPr>
      <a:lvl2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2pPr>
      <a:lvl3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3pPr>
      <a:lvl4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4pPr>
      <a:lvl5pPr algn="l" defTabSz="672905" rtl="0" eaLnBrk="1" fontAlgn="base" hangingPunct="1">
        <a:spcBef>
          <a:spcPct val="0"/>
        </a:spcBef>
        <a:spcAft>
          <a:spcPct val="0"/>
        </a:spcAft>
        <a:defRPr sz="1726" b="1">
          <a:solidFill>
            <a:srgbClr val="008ABF"/>
          </a:solidFill>
          <a:latin typeface="Arial" panose="020B0604020202020204" pitchFamily="34" charset="0"/>
        </a:defRPr>
      </a:lvl5pPr>
      <a:lvl6pPr marL="501437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6pPr>
      <a:lvl7pPr marL="1002872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7pPr>
      <a:lvl8pPr marL="1504308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8pPr>
      <a:lvl9pPr marL="2005744" algn="l" defTabSz="673805" rtl="0" eaLnBrk="1" fontAlgn="base" hangingPunct="1">
        <a:spcBef>
          <a:spcPct val="0"/>
        </a:spcBef>
        <a:spcAft>
          <a:spcPct val="0"/>
        </a:spcAft>
        <a:defRPr sz="1755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60747" indent="-260747" algn="l" defTabSz="672905" rtl="0" eaLnBrk="1" fontAlgn="base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SzPct val="100000"/>
        <a:buFont typeface="Lucida Grande"/>
        <a:buChar char="—"/>
        <a:defRPr sz="1501" kern="1200">
          <a:solidFill>
            <a:schemeClr val="tx1"/>
          </a:solidFill>
          <a:latin typeface="IBM Plex Sans"/>
          <a:ea typeface="+mn-ea"/>
          <a:cs typeface="IBM Plex Sans"/>
        </a:defRPr>
      </a:lvl1pPr>
      <a:lvl2pPr marL="432197" indent="-171450" algn="l" defTabSz="672905" rtl="0" eaLnBrk="1" fontAlgn="base" hangingPunct="1">
        <a:lnSpc>
          <a:spcPct val="100000"/>
        </a:lnSpc>
        <a:spcBef>
          <a:spcPts val="225"/>
        </a:spcBef>
        <a:spcAft>
          <a:spcPts val="0"/>
        </a:spcAft>
        <a:buClr>
          <a:schemeClr val="tx2"/>
        </a:buClr>
        <a:buSzPct val="100000"/>
        <a:buFont typeface="Arial"/>
        <a:buChar char="•"/>
        <a:defRPr sz="1351" b="0" i="0" u="none" kern="1200">
          <a:solidFill>
            <a:schemeClr val="tx1"/>
          </a:solidFill>
          <a:latin typeface="IBM Plex Sans"/>
          <a:ea typeface="+mn-ea"/>
          <a:cs typeface="IBM Plex Sans"/>
        </a:defRPr>
      </a:lvl2pPr>
      <a:lvl3pPr marL="603647" indent="-171450" algn="l" defTabSz="672905" rtl="0" eaLnBrk="1" fontAlgn="base" hangingPunct="1">
        <a:lnSpc>
          <a:spcPct val="100000"/>
        </a:lnSpc>
        <a:spcBef>
          <a:spcPts val="150"/>
        </a:spcBef>
        <a:spcAft>
          <a:spcPts val="0"/>
        </a:spcAft>
        <a:buClr>
          <a:srgbClr val="00649D"/>
        </a:buClr>
        <a:buSzPct val="80000"/>
        <a:buFont typeface="Courier New"/>
        <a:buChar char="o"/>
        <a:defRPr sz="1200" kern="1200">
          <a:solidFill>
            <a:schemeClr val="tx1"/>
          </a:solidFill>
          <a:latin typeface="IBM Plex Sans"/>
          <a:ea typeface="+mn-ea"/>
          <a:cs typeface="IBM Plex Sans"/>
        </a:defRPr>
      </a:lvl3pPr>
      <a:lvl4pPr marL="510931" indent="0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2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42025" indent="-167929" algn="l" defTabSz="672905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7898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259333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760769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5" indent="-250718" algn="l" defTabSz="1002872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1pPr>
      <a:lvl2pPr marL="50143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2pPr>
      <a:lvl3pPr marL="100287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3pPr>
      <a:lvl4pPr marL="1504308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4pPr>
      <a:lvl5pPr marL="2005744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5pPr>
      <a:lvl6pPr marL="2507180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6pPr>
      <a:lvl7pPr marL="3008615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7pPr>
      <a:lvl8pPr marL="3510052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8pPr>
      <a:lvl9pPr marL="4011487" algn="l" defTabSz="1002872" rtl="0" eaLnBrk="1" latinLnBrk="0" hangingPunct="1">
        <a:defRPr sz="19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fast.ai/t/deep-learning-lesson-1-notes/2774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12A1DA5-4495-534E-B501-82F20ECCDDB3}"/>
              </a:ext>
            </a:extLst>
          </p:cNvPr>
          <p:cNvSpPr txBox="1">
            <a:spLocks/>
          </p:cNvSpPr>
          <p:nvPr/>
        </p:nvSpPr>
        <p:spPr>
          <a:xfrm>
            <a:off x="4773529" y="790299"/>
            <a:ext cx="4300622" cy="20451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defTabSz="342900" fontAlgn="base">
              <a:spcAft>
                <a:spcPct val="0"/>
              </a:spcAft>
            </a:pPr>
            <a:r>
              <a:rPr lang="en-US" b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FastAI</a:t>
            </a:r>
            <a:r>
              <a:rPr lang="en-US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101</a:t>
            </a:r>
          </a:p>
          <a:p>
            <a:pPr defTabSz="342900" fontAlgn="base">
              <a:spcAft>
                <a:spcPct val="0"/>
              </a:spcAft>
            </a:pPr>
            <a:endParaRPr lang="en-US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Dustin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VanStee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 Data Scientist</a:t>
            </a:r>
          </a:p>
          <a:p>
            <a:pPr defTabSz="342900" fontAlgn="base">
              <a:spcAft>
                <a:spcPct val="0"/>
              </a:spcAft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Bob </a:t>
            </a:r>
            <a:r>
              <a:rPr lang="en-US" sz="1800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Chesebrough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 -Data Scientist</a:t>
            </a:r>
          </a:p>
          <a:p>
            <a:pPr defTabSz="342900" fontAlgn="base">
              <a:spcAft>
                <a:spcPct val="0"/>
              </a:spcAft>
            </a:pP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AI Center of </a:t>
            </a:r>
            <a:r>
              <a:rPr lang="en-US" sz="1800" i="1" dirty="0" err="1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Compentency</a:t>
            </a:r>
            <a:endParaRPr lang="en-US" sz="1800" i="1" dirty="0">
              <a:solidFill>
                <a:srgbClr val="FFFFFF"/>
              </a:solidFill>
              <a:latin typeface="IBM Plex Sans"/>
              <a:ea typeface="IBM Plex Sans"/>
              <a:cs typeface="IBM Plex Sans"/>
            </a:endParaRPr>
          </a:p>
          <a:p>
            <a:pPr defTabSz="342900" fontAlgn="base">
              <a:spcAft>
                <a:spcPct val="0"/>
              </a:spcAft>
            </a:pPr>
            <a:r>
              <a:rPr lang="en-US" sz="1800" i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</a:rPr>
              <a:t>IBM Worldwide Client Experience Centers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EC04A-5285-A749-8703-365D1BDE15CB}"/>
              </a:ext>
            </a:extLst>
          </p:cNvPr>
          <p:cNvSpPr txBox="1"/>
          <p:nvPr/>
        </p:nvSpPr>
        <p:spPr>
          <a:xfrm>
            <a:off x="4773530" y="3471145"/>
            <a:ext cx="4370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FFFF"/>
                </a:solidFill>
                <a:latin typeface="IBM Plex Sans"/>
                <a:cs typeface="IBM Plex Sans"/>
              </a:rPr>
              <a:t>AI Immersion</a:t>
            </a:r>
            <a:endParaRPr lang="en-US" sz="1800" dirty="0">
              <a:solidFill>
                <a:srgbClr val="FFFFFF"/>
              </a:solidFill>
              <a:latin typeface="IBM Plex Sans"/>
              <a:cs typeface="IBM Plex Sans"/>
            </a:endParaRPr>
          </a:p>
        </p:txBody>
      </p:sp>
      <p:pic>
        <p:nvPicPr>
          <p:cNvPr id="6" name="Picture 5" descr="Pictogram-TechU-512px-Re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2" y="4365782"/>
            <a:ext cx="547437" cy="5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6" name="Rectangle 69"/>
          <p:cNvSpPr>
            <a:spLocks noGrp="1" noChangeArrowheads="1"/>
          </p:cNvSpPr>
          <p:nvPr>
            <p:ph type="title"/>
          </p:nvPr>
        </p:nvSpPr>
        <p:spPr>
          <a:xfrm>
            <a:off x="228600" y="114303"/>
            <a:ext cx="8009572" cy="395866"/>
          </a:xfrm>
        </p:spPr>
        <p:txBody>
          <a:bodyPr/>
          <a:lstStyle/>
          <a:p>
            <a:r>
              <a:rPr lang="en-US" altLang="en-US" sz="2100" dirty="0"/>
              <a:t>IBM Systems Worldwide Client Experience Centers</a:t>
            </a: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           </a:t>
            </a:r>
            <a:endParaRPr lang="en-US" altLang="en-US" sz="1500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51079C-5D20-6D49-AF9C-3E8B51488892}"/>
              </a:ext>
            </a:extLst>
          </p:cNvPr>
          <p:cNvSpPr/>
          <p:nvPr/>
        </p:nvSpPr>
        <p:spPr bwMode="auto">
          <a:xfrm>
            <a:off x="1279922" y="1921934"/>
            <a:ext cx="1319345" cy="685800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50" dirty="0">
              <a:solidFill>
                <a:srgbClr val="00B2E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67F13-A70F-6E4F-9931-DB175E15A5D0}"/>
              </a:ext>
            </a:extLst>
          </p:cNvPr>
          <p:cNvSpPr txBox="1"/>
          <p:nvPr/>
        </p:nvSpPr>
        <p:spPr>
          <a:xfrm>
            <a:off x="5065336" y="3912627"/>
            <a:ext cx="2455681" cy="71558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For further information, please contact the Centers via email at:  </a:t>
            </a:r>
            <a:r>
              <a:rPr lang="en-US" i="1" dirty="0" err="1">
                <a:solidFill>
                  <a:srgbClr val="0432FF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ccenter@us.ibm.com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7178E580-609B-2847-ADFE-33A48A69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40" y="1755405"/>
            <a:ext cx="966798" cy="433639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50" dirty="0">
              <a:solidFill>
                <a:srgbClr val="9454C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DA03D8-626E-A146-88AA-B58E353B5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7" y="3128669"/>
            <a:ext cx="3457808" cy="176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63E4C0-67F7-1A4E-A4DF-BA636DF4865D}"/>
              </a:ext>
            </a:extLst>
          </p:cNvPr>
          <p:cNvSpPr txBox="1"/>
          <p:nvPr/>
        </p:nvSpPr>
        <p:spPr>
          <a:xfrm>
            <a:off x="228601" y="815298"/>
            <a:ext cx="3411770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IBM Systems Worldwide Client Experience Centers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maximize IBM Systems competitive advantage in the Cloud and Cognitive era by providing access to world class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technical experts 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and </a:t>
            </a:r>
            <a:r>
              <a:rPr lang="en-US" sz="1200" i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infrastructure services</a:t>
            </a:r>
            <a:r>
              <a:rPr lang="en-US" sz="1200" i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to assist Clients with the transformation of their IT implementations.. </a:t>
            </a:r>
            <a:endParaRPr lang="en-US" sz="1200" b="1" i="1" strike="sngStrike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i="1" dirty="0">
              <a:solidFill>
                <a:srgbClr val="0432FF"/>
              </a:solidFill>
              <a:latin typeface="IBM Plex Sans Condensed" panose="020B0506050203000203" pitchFamily="34" charset="77"/>
              <a:sym typeface="Wingding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9 Worldwide Locations (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b="1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also Infrastructure Hubs):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Austin TX 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Poughkeepsie NY, Rochester MN,   Tucson AZ, 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Beijing CHINA, </a:t>
            </a:r>
            <a:r>
              <a:rPr lang="en-US" sz="1050" dirty="0" err="1">
                <a:solidFill>
                  <a:srgbClr val="000000"/>
                </a:solidFill>
                <a:latin typeface="IBM Plex Sans Condensed" panose="020B0506050203000203" pitchFamily="34" charset="77"/>
              </a:rPr>
              <a:t>Boeblingen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 GERMANY, Guadalajara MEXICO,</a:t>
            </a:r>
            <a:r>
              <a:rPr lang="en-US" sz="1050" b="1" dirty="0">
                <a:solidFill>
                  <a:srgbClr val="0432FF"/>
                </a:solidFill>
                <a:latin typeface="IBM Plex Sans Condensed" panose="020B0506050203000203" pitchFamily="34" charset="77"/>
              </a:rPr>
              <a:t>*</a:t>
            </a:r>
            <a:r>
              <a:rPr lang="en-US" sz="1050" dirty="0">
                <a:solidFill>
                  <a:srgbClr val="000000"/>
                </a:solidFill>
                <a:latin typeface="IBM Plex Sans Condensed" panose="020B0506050203000203" pitchFamily="34" charset="77"/>
              </a:rPr>
              <a:t>Montpellier FRANCE, Tokyo JAPAN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30358" y="958044"/>
            <a:ext cx="5303126" cy="2378404"/>
            <a:chOff x="4972082" y="2873161"/>
            <a:chExt cx="7070835" cy="3171205"/>
          </a:xfrm>
        </p:grpSpPr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7513079" y="4152065"/>
              <a:ext cx="0" cy="1892300"/>
            </a:xfrm>
            <a:prstGeom prst="line">
              <a:avLst/>
            </a:prstGeom>
            <a:noFill/>
            <a:ln w="9525" cap="rnd">
              <a:solidFill>
                <a:schemeClr val="bg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0" dirty="0">
                <a:solidFill>
                  <a:srgbClr val="00B2E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AF27A0DF-B6CA-A145-A8BC-C341D07DB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82" y="2873161"/>
              <a:ext cx="1721139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ts val="9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Client Experience</a:t>
              </a:r>
              <a:endParaRPr lang="en-US" altLang="en-US" sz="120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Tailored, in-depth technology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Innovation Exchange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Events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Relationship building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Meetups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 workshops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Remote options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5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74465529-5AAD-F94F-A630-906AA8A49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9137" y="2873161"/>
              <a:ext cx="1732213" cy="3171204"/>
            </a:xfrm>
            <a:prstGeom prst="rect">
              <a:avLst/>
            </a:prstGeom>
            <a:solidFill>
              <a:srgbClr val="2082D9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Benchmarks, MVP &amp; Proof of Technology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Infrastructure Services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Certify ISV solutions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Hosting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Cloud Environment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2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to Centers)</a:t>
              </a:r>
              <a:endParaRPr lang="en-US" altLang="en-US" sz="9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7E5BCE3D-E91E-AE45-B7F8-DB7892E03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2053" y="2873161"/>
              <a:ext cx="1708859" cy="317120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20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Architecture &amp;         Design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Advise clients, “Art of the Possible”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Discovery &amp; Design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Workshops, Consulting,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Showcases, Reference  Architectures,  </a:t>
              </a: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Co-Creation</a:t>
              </a: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 of assets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(Inbound &amp; Outbound)</a:t>
              </a:r>
              <a:endParaRPr lang="en-US" altLang="en-US" sz="9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10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48BF56CA-E433-6542-A72E-E11BDA04F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4162" y="2876202"/>
              <a:ext cx="1738755" cy="3168164"/>
            </a:xfrm>
            <a:prstGeom prst="rect">
              <a:avLst/>
            </a:prstGeom>
            <a:solidFill>
              <a:srgbClr val="80A7C3"/>
            </a:solidFill>
            <a:ln>
              <a:noFill/>
            </a:ln>
            <a:effectLst>
              <a:outerShdw blurRad="57150" dist="19050" dir="5400000" algn="ctr" rotWithShape="0">
                <a:srgbClr val="808080">
                  <a:alpha val="62999"/>
                </a:srgbClr>
              </a:outerShdw>
            </a:effectLst>
          </p:spPr>
          <p:txBody>
            <a:bodyPr lIns="13716" tIns="13716" rIns="13716" bIns="13716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450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525" b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.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FF"/>
                  </a:solidFill>
                  <a:latin typeface="Calibri" panose="020F0502020204030204" pitchFamily="34" charset="0"/>
                </a:rPr>
                <a:t>Content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50" dirty="0">
                <a:solidFill>
                  <a:srgbClr val="FFFF00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00"/>
                  </a:solidFill>
                  <a:latin typeface="Calibri" panose="020F0502020204030204" pitchFamily="34" charset="0"/>
                </a:rPr>
                <a:t>Content Development</a:t>
              </a:r>
              <a:endParaRPr lang="en-US" altLang="en-US" sz="90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IBM Redbooks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Training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Video courses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“Test Drives”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900" dirty="0">
                  <a:solidFill>
                    <a:srgbClr val="FFFFFF"/>
                  </a:solidFill>
                  <a:latin typeface="Calibri" panose="020F0502020204030204" pitchFamily="34" charset="0"/>
                </a:rPr>
                <a:t>Demonstrations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788" b="1" i="1" dirty="0">
                <a:solidFill>
                  <a:srgbClr val="297FD5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  <a:p>
              <a:pPr algn="ctr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altLang="en-US" sz="788" b="1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266DAC1-1FE1-7E47-9903-1AE9E357209E}"/>
              </a:ext>
            </a:extLst>
          </p:cNvPr>
          <p:cNvSpPr txBox="1"/>
          <p:nvPr/>
        </p:nvSpPr>
        <p:spPr>
          <a:xfrm>
            <a:off x="247549" y="4188069"/>
            <a:ext cx="31810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i="1" dirty="0">
              <a:solidFill>
                <a:srgbClr val="00B2EF"/>
              </a:solidFill>
              <a:latin typeface="IBM Plex Sans Condensed" panose="020B0506050203000203" pitchFamily="34" charset="77"/>
            </a:endParaRPr>
          </a:p>
          <a:p>
            <a:pPr marL="214313" indent="-2143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1050" dirty="0">
              <a:solidFill>
                <a:srgbClr val="000000"/>
              </a:solidFill>
              <a:latin typeface="IBM Plex Sans Condensed" panose="020B05060502030002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1442CB-60E5-AE48-9D53-C3B62D01131B}"/>
              </a:ext>
            </a:extLst>
          </p:cNvPr>
          <p:cNvSpPr txBox="1"/>
          <p:nvPr/>
        </p:nvSpPr>
        <p:spPr>
          <a:xfrm>
            <a:off x="3989558" y="3421780"/>
            <a:ext cx="4802182" cy="5078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ts val="450"/>
              </a:spcBef>
              <a:spcAft>
                <a:spcPct val="0"/>
              </a:spcAft>
              <a:defRPr/>
            </a:pPr>
            <a:r>
              <a:rPr lang="en-US" b="1" i="1" dirty="0">
                <a:solidFill>
                  <a:srgbClr val="FF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NEW:  </a:t>
            </a:r>
            <a:r>
              <a:rPr lang="en-US" i="1" dirty="0">
                <a:solidFill>
                  <a:srgbClr val="000000"/>
                </a:solidFill>
                <a:latin typeface="IBM Plex Sans Condensed" panose="020B0506050203000203" pitchFamily="34" charset="77"/>
                <a:ea typeface="Helvetica Neue" charset="0"/>
                <a:cs typeface="Helvetica Neue" charset="0"/>
              </a:rPr>
              <a:t>Co-Creation Lab;   CEC Cloud;   RedHat Center of Competency </a:t>
            </a:r>
            <a:endParaRPr lang="en-US" i="1" dirty="0">
              <a:solidFill>
                <a:srgbClr val="0432FF"/>
              </a:solidFill>
              <a:latin typeface="IBM Plex Sans Condensed" panose="020B0506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8600" y="758190"/>
            <a:ext cx="4782312" cy="4068290"/>
          </a:xfrm>
        </p:spPr>
        <p:txBody>
          <a:bodyPr/>
          <a:lstStyle/>
          <a:p>
            <a:r>
              <a:rPr lang="en-US" dirty="0" err="1"/>
              <a:t>fast.ai</a:t>
            </a:r>
            <a:r>
              <a:rPr lang="en-US" dirty="0"/>
              <a:t> 101</a:t>
            </a:r>
          </a:p>
          <a:p>
            <a:r>
              <a:rPr lang="en-US" dirty="0"/>
              <a:t>--</a:t>
            </a:r>
            <a:r>
              <a:rPr lang="en-US" dirty="0">
                <a:hlinkClick r:id="rId3"/>
              </a:rPr>
              <a:t>https://forums.fast.ai/t/deep-learning-lesson-1-notes/27748</a:t>
            </a:r>
            <a:endParaRPr lang="en-US" dirty="0"/>
          </a:p>
          <a:p>
            <a:r>
              <a:rPr lang="en-US" dirty="0"/>
              <a:t>-- why </a:t>
            </a:r>
            <a:r>
              <a:rPr lang="en-US" dirty="0" err="1"/>
              <a:t>FastAI</a:t>
            </a:r>
            <a:r>
              <a:rPr lang="en-US" dirty="0"/>
              <a:t> ?  [incorporates best practices gleaned from top experts into easy to use library]</a:t>
            </a:r>
          </a:p>
          <a:p>
            <a:r>
              <a:rPr lang="en-US" dirty="0"/>
              <a:t>  -- good for beginners and experts alike !</a:t>
            </a:r>
          </a:p>
          <a:p>
            <a:r>
              <a:rPr lang="en-US" dirty="0"/>
              <a:t>-- </a:t>
            </a:r>
            <a:r>
              <a:rPr lang="en-US" dirty="0" err="1"/>
              <a:t>fai</a:t>
            </a:r>
            <a:r>
              <a:rPr lang="en-US" dirty="0"/>
              <a:t> vs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r>
              <a:rPr lang="en-US" dirty="0"/>
              <a:t>-- </a:t>
            </a:r>
            <a:r>
              <a:rPr lang="en-US" dirty="0" err="1"/>
              <a:t>databunch</a:t>
            </a:r>
            <a:r>
              <a:rPr lang="en-US" dirty="0"/>
              <a:t> - abstraction that holds all your data but takes care of train / test splitting ...</a:t>
            </a:r>
          </a:p>
          <a:p>
            <a:r>
              <a:rPr lang="en-US" dirty="0"/>
              <a:t>-- learner  - abstraction that takes in a </a:t>
            </a:r>
            <a:r>
              <a:rPr lang="en-US" dirty="0" err="1"/>
              <a:t>databunch</a:t>
            </a:r>
            <a:r>
              <a:rPr lang="en-US" dirty="0"/>
              <a:t> and trains a DL model</a:t>
            </a:r>
          </a:p>
          <a:p>
            <a:r>
              <a:rPr lang="en-US" dirty="0"/>
              <a:t>-- </a:t>
            </a:r>
            <a:r>
              <a:rPr lang="en-US" dirty="0" err="1"/>
              <a:t>FastAI</a:t>
            </a:r>
            <a:r>
              <a:rPr lang="en-US" dirty="0"/>
              <a:t> with cifar10?  </a:t>
            </a:r>
            <a:r>
              <a:rPr lang="en-US"/>
              <a:t>simple sample</a:t>
            </a:r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8788" lvl="1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123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Replace the footer with text from the PPT-Updater. Instructions are included in that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7691"/>
      </p:ext>
    </p:extLst>
  </p:cSld>
  <p:clrMapOvr>
    <a:masterClrMapping/>
  </p:clrMapOvr>
</p:sld>
</file>

<file path=ppt/theme/theme1.xml><?xml version="1.0" encoding="utf-8"?>
<a:theme xmlns:a="http://schemas.openxmlformats.org/drawingml/2006/main" name="gry_background_2017">
  <a:themeElements>
    <a:clrScheme name="Custom 84">
      <a:dk1>
        <a:srgbClr val="000000"/>
      </a:dk1>
      <a:lt1>
        <a:srgbClr val="FFFFFF"/>
      </a:lt1>
      <a:dk2>
        <a:srgbClr val="001689"/>
      </a:dk2>
      <a:lt2>
        <a:srgbClr val="EDF0F2"/>
      </a:lt2>
      <a:accent1>
        <a:srgbClr val="C7C7C7"/>
      </a:accent1>
      <a:accent2>
        <a:srgbClr val="5A5A5A"/>
      </a:accent2>
      <a:accent3>
        <a:srgbClr val="4178BE"/>
      </a:accent3>
      <a:accent4>
        <a:srgbClr val="00B4A0"/>
      </a:accent4>
      <a:accent5>
        <a:srgbClr val="A6266E"/>
      </a:accent5>
      <a:accent6>
        <a:srgbClr val="AF6EE8"/>
      </a:accent6>
      <a:hlink>
        <a:srgbClr val="0016C1"/>
      </a:hlink>
      <a:folHlink>
        <a:srgbClr val="A62672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2.xml><?xml version="1.0" encoding="utf-8"?>
<a:theme xmlns:a="http://schemas.openxmlformats.org/drawingml/2006/main" name="1_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3.xml><?xml version="1.0" encoding="utf-8"?>
<a:theme xmlns:a="http://schemas.openxmlformats.org/drawingml/2006/main" name="Default Theme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LFAug15wide">
  <a:themeElements>
    <a:clrScheme name="TechU 2019a">
      <a:dk1>
        <a:srgbClr val="000000"/>
      </a:dk1>
      <a:lt1>
        <a:srgbClr val="FFFFFF"/>
      </a:lt1>
      <a:dk2>
        <a:srgbClr val="1E439B"/>
      </a:dk2>
      <a:lt2>
        <a:srgbClr val="F2F4F8"/>
      </a:lt2>
      <a:accent1>
        <a:srgbClr val="7E50A0"/>
      </a:accent1>
      <a:accent2>
        <a:srgbClr val="3EBDAC"/>
      </a:accent2>
      <a:accent3>
        <a:srgbClr val="697077"/>
      </a:accent3>
      <a:accent4>
        <a:srgbClr val="B9BFC7"/>
      </a:accent4>
      <a:accent5>
        <a:srgbClr val="D41A69"/>
      </a:accent5>
      <a:accent6>
        <a:srgbClr val="FDFACC"/>
      </a:accent6>
      <a:hlink>
        <a:srgbClr val="1E439B"/>
      </a:hlink>
      <a:folHlink>
        <a:srgbClr val="1E439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assAuthor-wide.potx" id="{317B9BE2-5732-44F1-811C-5561011B5954}" vid="{C46B01EB-643E-43FB-B244-2C382CF58F0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55681</TotalTime>
  <Words>375</Words>
  <Application>Microsoft Macintosh PowerPoint</Application>
  <PresentationFormat>On-screen Show (16:9)</PresentationFormat>
  <Paragraphs>91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IBM Plex Sans</vt:lpstr>
      <vt:lpstr>IBM Plex Sans Condensed</vt:lpstr>
      <vt:lpstr>Lucida Grande</vt:lpstr>
      <vt:lpstr>Wingdings</vt:lpstr>
      <vt:lpstr>gry_background_2017</vt:lpstr>
      <vt:lpstr>1_gry_background_2017</vt:lpstr>
      <vt:lpstr>Default Theme</vt:lpstr>
      <vt:lpstr>1_CLFAug15wide</vt:lpstr>
      <vt:lpstr>PowerPoint Presentation</vt:lpstr>
      <vt:lpstr>IBM Systems Worldwide Client Experience Centers             </vt:lpstr>
      <vt:lpstr>Agenda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Jack Van Stee</cp:lastModifiedBy>
  <cp:revision>222</cp:revision>
  <dcterms:created xsi:type="dcterms:W3CDTF">2017-11-21T16:03:58Z</dcterms:created>
  <dcterms:modified xsi:type="dcterms:W3CDTF">2020-02-10T01:57:57Z</dcterms:modified>
</cp:coreProperties>
</file>