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  <p:sldMasterId id="2147483909" r:id="rId3"/>
    <p:sldMasterId id="2147483914" r:id="rId4"/>
  </p:sldMasterIdLst>
  <p:notesMasterIdLst>
    <p:notesMasterId r:id="rId9"/>
  </p:notesMasterIdLst>
  <p:handoutMasterIdLst>
    <p:handoutMasterId r:id="rId10"/>
  </p:handoutMasterIdLst>
  <p:sldIdLst>
    <p:sldId id="256" r:id="rId5"/>
    <p:sldId id="1257" r:id="rId6"/>
    <p:sldId id="327" r:id="rId7"/>
    <p:sldId id="289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89252"/>
  </p:normalViewPr>
  <p:slideViewPr>
    <p:cSldViewPr snapToGrid="0" snapToObjects="1" showGuides="1">
      <p:cViewPr varScale="1">
        <p:scale>
          <a:sx n="152" d="100"/>
          <a:sy n="152" d="100"/>
        </p:scale>
        <p:origin x="8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4213"/>
            <a:ext cx="6097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ISCEP Link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94CED8-9CD5-472E-B86B-5F0528E64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898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2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(add commentary on how IBM power can accelerate usage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0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8445" y="223915"/>
            <a:ext cx="7988498" cy="62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208445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00692" y="26377"/>
            <a:ext cx="1317329" cy="371322"/>
            <a:chOff x="-2825" y="2384383"/>
            <a:chExt cx="9146825" cy="3437682"/>
          </a:xfrm>
        </p:grpSpPr>
        <p:grpSp>
          <p:nvGrpSpPr>
            <p:cNvPr id="21" name="Group 20"/>
            <p:cNvGrpSpPr/>
            <p:nvPr/>
          </p:nvGrpSpPr>
          <p:grpSpPr>
            <a:xfrm>
              <a:off x="590309" y="2610487"/>
              <a:ext cx="7992321" cy="2980085"/>
              <a:chOff x="590309" y="2610487"/>
              <a:chExt cx="7992321" cy="29800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0309" y="3599727"/>
                <a:ext cx="937549" cy="1273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93312" y="2610487"/>
                <a:ext cx="937549" cy="1243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98831" y="4328931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24984" y="3333509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5081" y="4213186"/>
                <a:ext cx="937549" cy="126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" y="2384383"/>
              <a:ext cx="9146825" cy="343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63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25925-A4F5-45DE-9761-F256AF4978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15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E851-563F-436C-A483-B709F0F9B5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769353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0EA1-8365-4443-AFA1-42EC1FA22A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763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C143BE0-19AE-4ECD-BC25-203E5A152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954"/>
            <a:ext cx="1143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D5E6193-48DB-4DC7-8374-9C45A17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Internal Use Only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9C9C1D2-6579-40CB-816A-2597DC77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5EB77-1CFE-4324-A344-F790A322E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D4236-7344-8443-9BA7-A67E7717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14303"/>
            <a:ext cx="7904285" cy="5488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9938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 flipH="1">
            <a:off x="2065105" y="7596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1813" y="586409"/>
            <a:ext cx="4570187" cy="4549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6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>
            <a:off x="1" y="0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4573813" y="692150"/>
            <a:ext cx="4570187" cy="4451351"/>
          </a:xfrm>
          <a:prstGeom prst="rect">
            <a:avLst/>
          </a:prstGeom>
        </p:spPr>
      </p:pic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610705"/>
            <a:ext cx="8779552" cy="4303517"/>
          </a:xfrm>
        </p:spPr>
        <p:txBody>
          <a:bodyPr/>
          <a:lstStyle>
            <a:lvl1pPr marL="260747" indent="-260747">
              <a:buClr>
                <a:schemeClr val="tx2"/>
              </a:buClr>
              <a:buFont typeface="Lucida Grande"/>
              <a:buChar char="—"/>
              <a:defRPr/>
            </a:lvl1pPr>
            <a:lvl2pPr marL="432197" indent="-171450">
              <a:buClr>
                <a:schemeClr val="tx2"/>
              </a:buClr>
              <a:buSzPct val="100000"/>
              <a:buFont typeface="Arial"/>
              <a:buChar char="•"/>
              <a:defRPr/>
            </a:lvl2pPr>
            <a:lvl3pPr marL="603647" indent="-171450">
              <a:buClr>
                <a:schemeClr val="tx2"/>
              </a:buClr>
              <a:buFont typeface="Courier New"/>
              <a:buChar char="o"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CD34-959A-4CCD-B5F6-D1E7B91FE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1D1-BB17-4408-A8FF-449EFA93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00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798312"/>
            <a:ext cx="8779552" cy="4135374"/>
          </a:xfrm>
        </p:spPr>
        <p:txBody>
          <a:bodyPr/>
          <a:lstStyle>
            <a:lvl1pPr marL="226382" indent="-226382">
              <a:buClr>
                <a:schemeClr val="tx2"/>
              </a:buClr>
              <a:buSzPct val="90000"/>
              <a:buFont typeface="+mj-lt"/>
              <a:buAutoNum type="arabicPeriod"/>
              <a:defRPr/>
            </a:lvl1pPr>
            <a:lvl2pPr marL="452764" indent="-226382">
              <a:buClr>
                <a:schemeClr val="tx2"/>
              </a:buClr>
              <a:buSzPct val="90000"/>
              <a:buFont typeface="+mj-lt"/>
              <a:buAutoNum type="alphaLcPeriod"/>
              <a:defRPr/>
            </a:lvl2pPr>
            <a:lvl3pPr marL="380814" indent="0">
              <a:buNone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F7F4-5691-44AD-B658-ADE698726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477-4DF9-4B0D-BA3A-DDA30401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320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03CBF2-FC22-447A-9A57-804665A31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2FB734-1167-4468-8816-49F9F3C7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0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D111D-315D-416D-B503-B3C0A565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86FF4-80C3-4D69-807D-9639A504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8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F338-7056-4790-A2A4-DA3B22FBB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62F-9E41-4877-87C7-9F1A1380E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993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417" y="660561"/>
            <a:ext cx="4628267" cy="3655279"/>
          </a:xfrm>
        </p:spPr>
        <p:txBody>
          <a:bodyPr/>
          <a:lstStyle>
            <a:lvl1pPr>
              <a:defRPr sz="1501"/>
            </a:lvl1pPr>
            <a:lvl2pPr>
              <a:defRPr sz="1351"/>
            </a:lvl2pPr>
            <a:lvl3pPr>
              <a:defRPr sz="1200"/>
            </a:lvl3pPr>
            <a:lvl4pPr marL="510141" indent="0">
              <a:buNone/>
              <a:defRPr sz="1151"/>
            </a:lvl4pPr>
            <a:lvl5pPr>
              <a:defRPr sz="1151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14" y="1464724"/>
            <a:ext cx="2949832" cy="2858080"/>
          </a:xfrm>
        </p:spPr>
        <p:txBody>
          <a:bodyPr/>
          <a:lstStyle>
            <a:lvl1pPr marL="0" indent="0">
              <a:buNone/>
              <a:defRPr sz="1801"/>
            </a:lvl1pPr>
            <a:lvl2pPr marL="501437" indent="0">
              <a:buNone/>
              <a:defRPr sz="1536"/>
            </a:lvl2pPr>
            <a:lvl3pPr marL="1002872" indent="0">
              <a:buNone/>
              <a:defRPr sz="1316"/>
            </a:lvl3pPr>
            <a:lvl4pPr marL="1504308" indent="0">
              <a:buNone/>
              <a:defRPr sz="1097"/>
            </a:lvl4pPr>
            <a:lvl5pPr marL="2005744" indent="0">
              <a:buNone/>
              <a:defRPr sz="1097"/>
            </a:lvl5pPr>
            <a:lvl6pPr marL="2507180" indent="0">
              <a:buNone/>
              <a:defRPr sz="1097"/>
            </a:lvl6pPr>
            <a:lvl7pPr marL="3008615" indent="0">
              <a:buNone/>
              <a:defRPr sz="1097"/>
            </a:lvl7pPr>
            <a:lvl8pPr marL="3510052" indent="0">
              <a:buNone/>
              <a:defRPr sz="1097"/>
            </a:lvl8pPr>
            <a:lvl9pPr marL="4011487" indent="0">
              <a:buNone/>
              <a:defRPr sz="1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74C016-649E-4C6B-A276-C2F18F1EA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E059-0DAF-49ED-A93D-DCCE0F42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A3A1-2B8C-4CA3-9012-99828EC83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6B41-81DD-44A8-BA3F-434BD3E36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9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552" y="301681"/>
            <a:ext cx="2186037" cy="4558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40" y="301681"/>
            <a:ext cx="6328250" cy="4558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6DA8-BE2E-4A37-8BDD-E752BE292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8E2-C290-4769-ACC5-D1B62191C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99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4" y="669134"/>
            <a:ext cx="8779552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4" y="2719477"/>
            <a:ext cx="8779552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CADA7-6179-435C-9C9A-F61390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6D22-9F89-4E17-AAD0-D712F30D9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5A24-AF37-4473-B4B1-8F1A28B6B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04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75487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0100" y="675487"/>
            <a:ext cx="4271526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50BF8-E896-4FE3-AF7F-9E5CFC34C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76EFD-0B19-48DA-8B96-05C97EC18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C908EE-4D86-4786-8632-689C4A1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391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2074" y="630174"/>
            <a:ext cx="8779551" cy="413537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1EE16-DB37-4F1F-AE94-AA5075A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549082-391F-4918-9252-3B9610929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D9364-D9E9-4A68-AF4C-24B4A5007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6" y="707235"/>
            <a:ext cx="8779550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6" y="2707885"/>
            <a:ext cx="8779550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3841-6F9B-4F56-AE8F-4F7D41C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C829-A4EF-405F-803E-2716F8335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F70C1-0092-4D2E-AF4E-430DCE21D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36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50079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407" y="650079"/>
            <a:ext cx="4309819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FF6A-74F4-4C6D-93BF-BC475399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6B50-6D08-4525-B03B-99EFE8878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C6D0-AEA5-402E-918C-BA6D7B82B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89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00101"/>
            <a:ext cx="8686800" cy="39885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black">
          <a:xfrm>
            <a:off x="7589838" y="4902997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2019 IBM Corporation</a:t>
            </a:r>
            <a:endParaRPr lang="en-US" sz="135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4" y="4902997"/>
            <a:ext cx="3667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3ED83-C21E-4324-9860-AF2C50F711A3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4902997"/>
            <a:ext cx="5943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14303"/>
            <a:ext cx="7904285" cy="5488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8DE0A-CD6A-0044-8FFB-E81F1ACE15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64362" y="9386"/>
            <a:ext cx="879638" cy="7590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AB3CA8-9E47-A447-8CD2-A3B45B1D23C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1" y="511834"/>
            <a:ext cx="79042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0070C0"/>
          </a:solidFill>
          <a:latin typeface="IBM Plex Sans" panose="020B0503050203000203" pitchFamily="34" charset="77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9pPr>
    </p:titleStyle>
    <p:bodyStyle>
      <a:lvl1pPr marL="129779" indent="-129779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2191" indent="-12263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2pPr>
      <a:lvl3pPr marL="641747" indent="-12977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3pPr>
      <a:lvl4pPr marL="902494" indent="-12977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>
          <a:solidFill>
            <a:schemeClr val="bg1"/>
          </a:solidFill>
          <a:latin typeface="+mn-lt"/>
          <a:ea typeface="ＭＳ Ｐゴシック" charset="0"/>
        </a:defRPr>
      </a:lvl4pPr>
      <a:lvl5pPr marL="11549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ＭＳ Ｐゴシック" charset="0"/>
        </a:defRPr>
      </a:lvl5pPr>
      <a:lvl6pPr marL="14978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6pPr>
      <a:lvl7pPr marL="18407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7pPr>
      <a:lvl8pPr marL="21836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8pPr>
      <a:lvl9pPr marL="25265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3955" y="158591"/>
            <a:ext cx="8751263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2074" y="660400"/>
            <a:ext cx="8753144" cy="430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44537" y="4989607"/>
            <a:ext cx="8270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 b="0">
                <a:solidFill>
                  <a:srgbClr val="000000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2074" y="4989607"/>
            <a:ext cx="3615100" cy="1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675">
                <a:solidFill>
                  <a:schemeClr val="tx1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dt="0"/>
  <p:txStyles>
    <p:titleStyle>
      <a:lvl1pPr algn="l" defTabSz="6729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1" b="1" i="0" u="none" kern="1200">
          <a:solidFill>
            <a:schemeClr val="tx2"/>
          </a:solidFill>
          <a:latin typeface="IBM Plex Sans"/>
          <a:ea typeface="+mj-ea"/>
          <a:cs typeface="IBM Plex Sans"/>
        </a:defRPr>
      </a:lvl1pPr>
      <a:lvl2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2pPr>
      <a:lvl3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3pPr>
      <a:lvl4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4pPr>
      <a:lvl5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5pPr>
      <a:lvl6pPr marL="501437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6pPr>
      <a:lvl7pPr marL="1002872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7pPr>
      <a:lvl8pPr marL="1504308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8pPr>
      <a:lvl9pPr marL="2005744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60747" indent="-260747" algn="l" defTabSz="672905" rtl="0" eaLnBrk="1" fontAlgn="base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SzPct val="100000"/>
        <a:buFont typeface="Lucida Grande"/>
        <a:buChar char="—"/>
        <a:defRPr sz="1501" kern="1200">
          <a:solidFill>
            <a:schemeClr val="tx1"/>
          </a:solidFill>
          <a:latin typeface="IBM Plex Sans"/>
          <a:ea typeface="+mn-ea"/>
          <a:cs typeface="IBM Plex Sans"/>
        </a:defRPr>
      </a:lvl1pPr>
      <a:lvl2pPr marL="432197" indent="-171450" algn="l" defTabSz="672905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Arial"/>
        <a:buChar char="•"/>
        <a:defRPr sz="1351" b="0" i="0" u="none" kern="1200">
          <a:solidFill>
            <a:schemeClr val="tx1"/>
          </a:solidFill>
          <a:latin typeface="IBM Plex Sans"/>
          <a:ea typeface="+mn-ea"/>
          <a:cs typeface="IBM Plex Sans"/>
        </a:defRPr>
      </a:lvl2pPr>
      <a:lvl3pPr marL="603647" indent="-171450" algn="l" defTabSz="672905" rtl="0" eaLnBrk="1" fontAlgn="base" hangingPunct="1">
        <a:lnSpc>
          <a:spcPct val="100000"/>
        </a:lnSpc>
        <a:spcBef>
          <a:spcPts val="150"/>
        </a:spcBef>
        <a:spcAft>
          <a:spcPts val="0"/>
        </a:spcAft>
        <a:buClr>
          <a:srgbClr val="00649D"/>
        </a:buClr>
        <a:buSzPct val="80000"/>
        <a:buFont typeface="Courier New"/>
        <a:buChar char="o"/>
        <a:defRPr sz="1200" kern="1200">
          <a:solidFill>
            <a:schemeClr val="tx1"/>
          </a:solidFill>
          <a:latin typeface="IBM Plex Sans"/>
          <a:ea typeface="+mn-ea"/>
          <a:cs typeface="IBM Plex Sans"/>
        </a:defRPr>
      </a:lvl3pPr>
      <a:lvl4pPr marL="510931" indent="0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2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42025" indent="-167929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7898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259333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760769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5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43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87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4308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5744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718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8615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1005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1148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fast.ai/t/deep-learning-lesson-3-notes/29829/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12A1DA5-4495-534E-B501-82F20ECCDDB3}"/>
              </a:ext>
            </a:extLst>
          </p:cNvPr>
          <p:cNvSpPr txBox="1">
            <a:spLocks/>
          </p:cNvSpPr>
          <p:nvPr/>
        </p:nvSpPr>
        <p:spPr>
          <a:xfrm>
            <a:off x="4773529" y="790299"/>
            <a:ext cx="4300622" cy="204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342900" fontAlgn="base"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FastAI</a:t>
            </a:r>
            <a:r>
              <a:rPr lang="en-US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101</a:t>
            </a:r>
          </a:p>
          <a:p>
            <a:pPr defTabSz="342900" fontAlgn="base"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Dustin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VanStee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 Data Scientist</a:t>
            </a: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Bob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Chesebrough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-Data Scientist</a:t>
            </a:r>
          </a:p>
          <a:p>
            <a:pPr defTabSz="342900" fontAlgn="base">
              <a:spcAft>
                <a:spcPct val="0"/>
              </a:spcAft>
            </a:pP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AI Center of </a:t>
            </a:r>
            <a:r>
              <a:rPr lang="en-US" sz="1800" i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Compentency</a:t>
            </a: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IBM Worldwide Client Experience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C04A-5285-A749-8703-365D1BDE15CB}"/>
              </a:ext>
            </a:extLst>
          </p:cNvPr>
          <p:cNvSpPr txBox="1"/>
          <p:nvPr/>
        </p:nvSpPr>
        <p:spPr>
          <a:xfrm>
            <a:off x="4773530" y="3471145"/>
            <a:ext cx="4370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FF"/>
                </a:solidFill>
                <a:latin typeface="IBM Plex Sans"/>
                <a:cs typeface="IBM Plex Sans"/>
              </a:rPr>
              <a:t>AI Immersion</a:t>
            </a:r>
            <a:endParaRPr lang="en-US" sz="1800" dirty="0">
              <a:solidFill>
                <a:srgbClr val="FFFFFF"/>
              </a:solidFill>
              <a:latin typeface="IBM Plex Sans"/>
              <a:cs typeface="IBM Plex Sans"/>
            </a:endParaRPr>
          </a:p>
        </p:txBody>
      </p:sp>
      <p:pic>
        <p:nvPicPr>
          <p:cNvPr id="6" name="Picture 5" descr="Pictogram-TechU-512px-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365782"/>
            <a:ext cx="547437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6" name="Rectangle 69"/>
          <p:cNvSpPr>
            <a:spLocks noGrp="1" noChangeArrowheads="1"/>
          </p:cNvSpPr>
          <p:nvPr>
            <p:ph type="title"/>
          </p:nvPr>
        </p:nvSpPr>
        <p:spPr>
          <a:xfrm>
            <a:off x="228600" y="114303"/>
            <a:ext cx="8009572" cy="395866"/>
          </a:xfrm>
        </p:spPr>
        <p:txBody>
          <a:bodyPr/>
          <a:lstStyle/>
          <a:p>
            <a:r>
              <a:rPr lang="en-US" altLang="en-US" sz="2100" dirty="0"/>
              <a:t>IBM Systems Worldwide Client Experience Centers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           </a:t>
            </a:r>
            <a:endParaRPr lang="en-US" altLang="en-US" sz="15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51079C-5D20-6D49-AF9C-3E8B51488892}"/>
              </a:ext>
            </a:extLst>
          </p:cNvPr>
          <p:cNvSpPr/>
          <p:nvPr/>
        </p:nvSpPr>
        <p:spPr bwMode="auto">
          <a:xfrm>
            <a:off x="1279922" y="1921934"/>
            <a:ext cx="1319345" cy="6858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50" dirty="0">
              <a:solidFill>
                <a:srgbClr val="00B2E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67F13-A70F-6E4F-9931-DB175E15A5D0}"/>
              </a:ext>
            </a:extLst>
          </p:cNvPr>
          <p:cNvSpPr txBox="1"/>
          <p:nvPr/>
        </p:nvSpPr>
        <p:spPr>
          <a:xfrm>
            <a:off x="5065336" y="3912627"/>
            <a:ext cx="2455681" cy="71558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For further information, please contact the Centers via email at:  </a:t>
            </a:r>
            <a:r>
              <a:rPr lang="en-US" i="1" dirty="0" err="1">
                <a:solidFill>
                  <a:srgbClr val="0432FF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ccenter@us.ibm.com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7178E580-609B-2847-ADFE-33A48A6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40" y="1755405"/>
            <a:ext cx="966798" cy="433639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50" dirty="0">
              <a:solidFill>
                <a:srgbClr val="9454C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DA03D8-626E-A146-88AA-B58E353B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7" y="3128669"/>
            <a:ext cx="3457808" cy="176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63E4C0-67F7-1A4E-A4DF-BA636DF4865D}"/>
              </a:ext>
            </a:extLst>
          </p:cNvPr>
          <p:cNvSpPr txBox="1"/>
          <p:nvPr/>
        </p:nvSpPr>
        <p:spPr>
          <a:xfrm>
            <a:off x="228601" y="815298"/>
            <a:ext cx="341177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IBM Systems Worldwide Client Experience Centers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maximize IBM Systems competitive advantage in the Cloud and Cognitive era by providing access to world class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technical experts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and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infrastructure services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to assist Clients with the transformation of their IT implementations.. </a:t>
            </a:r>
            <a:endParaRPr lang="en-US" sz="1200" b="1" i="1" strike="sngStrike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i="1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9 Worldwide Locations (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also Infrastructure Hubs):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Austin TX 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Poughkeepsie NY, Rochester MN,   Tucson AZ,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Beijing CHINA, </a:t>
            </a:r>
            <a:r>
              <a:rPr lang="en-US" sz="1050" dirty="0" err="1">
                <a:solidFill>
                  <a:srgbClr val="000000"/>
                </a:solidFill>
                <a:latin typeface="IBM Plex Sans Condensed" panose="020B0506050203000203" pitchFamily="34" charset="77"/>
              </a:rPr>
              <a:t>Boeblingen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GERMANY, Guadalajara MEXICO,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Montpellier FRANCE, Tokyo JAPAN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30358" y="958044"/>
            <a:ext cx="5303126" cy="2378404"/>
            <a:chOff x="4972082" y="2873161"/>
            <a:chExt cx="7070835" cy="3171205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7513079" y="4152065"/>
              <a:ext cx="0" cy="189230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rgbClr val="00B2E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AF27A0DF-B6CA-A145-A8BC-C341D07DB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82" y="2873161"/>
              <a:ext cx="1721139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ts val="9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Client Experience</a:t>
              </a:r>
              <a:endParaRPr lang="en-US" alt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Tailored, in-depth technology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Innovation Exchange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Events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Relationship building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Meetups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 workshops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Remote options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74465529-5AAD-F94F-A630-906AA8A49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9137" y="2873161"/>
              <a:ext cx="1732213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Benchmarks, MVP &amp; Proof of Technology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 Services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Certify ISV 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Hosting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Cloud Environment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2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to Centers)</a:t>
              </a:r>
              <a:endParaRPr lang="en-US" altLang="en-US" sz="9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7E5BCE3D-E91E-AE45-B7F8-DB7892E03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2053" y="2873161"/>
              <a:ext cx="1708859" cy="317120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Architecture &amp;         Design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Advise clients, “Art of the Possible”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Discovery &amp; Design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Workshops, Consulting,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Showcases, Reference  Architectures, 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Co-Creation</a:t>
              </a: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 of assets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  <a:endPara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48BF56CA-E433-6542-A72E-E11BDA04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162" y="2876202"/>
              <a:ext cx="1738755" cy="316816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4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25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Content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Content Development</a:t>
              </a: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IBM Redbooks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Training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Video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66DAC1-1FE1-7E47-9903-1AE9E357209E}"/>
              </a:ext>
            </a:extLst>
          </p:cNvPr>
          <p:cNvSpPr txBox="1"/>
          <p:nvPr/>
        </p:nvSpPr>
        <p:spPr>
          <a:xfrm>
            <a:off x="247549" y="4188069"/>
            <a:ext cx="31810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i="1" dirty="0">
              <a:solidFill>
                <a:srgbClr val="00B2EF"/>
              </a:solidFill>
              <a:latin typeface="IBM Plex Sans Condensed" panose="020B0506050203000203" pitchFamily="34" charset="77"/>
            </a:endParaRPr>
          </a:p>
          <a:p>
            <a:pPr marL="214313" indent="-2143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50" dirty="0">
              <a:solidFill>
                <a:srgbClr val="000000"/>
              </a:solidFill>
              <a:latin typeface="IBM Plex Sans Condensed" panose="020B05060502030002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442CB-60E5-AE48-9D53-C3B62D01131B}"/>
              </a:ext>
            </a:extLst>
          </p:cNvPr>
          <p:cNvSpPr txBox="1"/>
          <p:nvPr/>
        </p:nvSpPr>
        <p:spPr>
          <a:xfrm>
            <a:off x="3989558" y="3421780"/>
            <a:ext cx="4802182" cy="5078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FF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NEW:  </a:t>
            </a:r>
            <a:r>
              <a:rPr lang="en-US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Co-Creation Lab;   CEC Cloud;   RedHat Center of Competency 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758190"/>
            <a:ext cx="4782312" cy="4068290"/>
          </a:xfrm>
        </p:spPr>
        <p:txBody>
          <a:bodyPr/>
          <a:lstStyle/>
          <a:p>
            <a:r>
              <a:rPr lang="en-US" dirty="0"/>
              <a:t>Computer vision 101</a:t>
            </a:r>
          </a:p>
          <a:p>
            <a:r>
              <a:rPr lang="en-US" dirty="0"/>
              <a:t>-- comp vis deep dive </a:t>
            </a:r>
          </a:p>
          <a:p>
            <a:r>
              <a:rPr lang="en-US" dirty="0"/>
              <a:t>-- </a:t>
            </a:r>
            <a:r>
              <a:rPr lang="en-US" dirty="0" err="1"/>
              <a:t>cnn</a:t>
            </a:r>
            <a:r>
              <a:rPr lang="en-US" dirty="0"/>
              <a:t> arch</a:t>
            </a:r>
          </a:p>
          <a:p>
            <a:r>
              <a:rPr lang="en-US" dirty="0"/>
              <a:t>-- layer visualization</a:t>
            </a:r>
          </a:p>
          <a:p>
            <a:r>
              <a:rPr lang="en-US" dirty="0"/>
              <a:t>-- xfer learning with </a:t>
            </a:r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-- Lab with cifar10 (</a:t>
            </a:r>
            <a:r>
              <a:rPr lang="en-US" dirty="0" err="1"/>
              <a:t>pytorch</a:t>
            </a:r>
            <a:r>
              <a:rPr lang="en-US" dirty="0"/>
              <a:t> based)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segmentation 101</a:t>
            </a:r>
          </a:p>
          <a:p>
            <a:r>
              <a:rPr lang="en-US" dirty="0">
                <a:hlinkClick r:id="rId3"/>
              </a:rPr>
              <a:t>https://forums.fast.ai/t/deep-learning-lesson-3-notes/29829/7</a:t>
            </a:r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camvid</a:t>
            </a:r>
            <a:r>
              <a:rPr lang="en-US" dirty="0"/>
              <a:t> dataset</a:t>
            </a:r>
          </a:p>
          <a:p>
            <a:r>
              <a:rPr lang="en-US" dirty="0"/>
              <a:t>-- 3d </a:t>
            </a:r>
            <a:r>
              <a:rPr lang="en-US" dirty="0" err="1"/>
              <a:t>unet</a:t>
            </a:r>
            <a:endParaRPr lang="en-US" dirty="0"/>
          </a:p>
          <a:p>
            <a:r>
              <a:rPr lang="en-US" dirty="0"/>
              <a:t>-- labels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-- Use </a:t>
            </a:r>
            <a:r>
              <a:rPr lang="en-US" dirty="0" err="1"/>
              <a:t>fastai</a:t>
            </a:r>
            <a:r>
              <a:rPr lang="en-US" dirty="0"/>
              <a:t> prebuilt notebook</a:t>
            </a:r>
          </a:p>
          <a:p>
            <a:r>
              <a:rPr lang="en-US" dirty="0"/>
              <a:t> 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123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Default Theme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LFAug15wide">
  <a:themeElements>
    <a:clrScheme name="TechU 2019a">
      <a:dk1>
        <a:srgbClr val="000000"/>
      </a:dk1>
      <a:lt1>
        <a:srgbClr val="FFFFFF"/>
      </a:lt1>
      <a:dk2>
        <a:srgbClr val="1E439B"/>
      </a:dk2>
      <a:lt2>
        <a:srgbClr val="F2F4F8"/>
      </a:lt2>
      <a:accent1>
        <a:srgbClr val="7E50A0"/>
      </a:accent1>
      <a:accent2>
        <a:srgbClr val="3EBDAC"/>
      </a:accent2>
      <a:accent3>
        <a:srgbClr val="697077"/>
      </a:accent3>
      <a:accent4>
        <a:srgbClr val="B9BFC7"/>
      </a:accent4>
      <a:accent5>
        <a:srgbClr val="D41A69"/>
      </a:accent5>
      <a:accent6>
        <a:srgbClr val="FDFACC"/>
      </a:accent6>
      <a:hlink>
        <a:srgbClr val="1E439B"/>
      </a:hlink>
      <a:folHlink>
        <a:srgbClr val="1E43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assAuthor-wide.potx" id="{317B9BE2-5732-44F1-811C-5561011B5954}" vid="{C46B01EB-643E-43FB-B244-2C382CF58F0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55684</TotalTime>
  <Words>348</Words>
  <Application>Microsoft Macintosh PowerPoint</Application>
  <PresentationFormat>On-screen Show (16:9)</PresentationFormat>
  <Paragraphs>100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IBM Plex Sans</vt:lpstr>
      <vt:lpstr>IBM Plex Sans Condensed</vt:lpstr>
      <vt:lpstr>Lucida Grande</vt:lpstr>
      <vt:lpstr>Wingdings</vt:lpstr>
      <vt:lpstr>gry_background_2017</vt:lpstr>
      <vt:lpstr>1_gry_background_2017</vt:lpstr>
      <vt:lpstr>Default Theme</vt:lpstr>
      <vt:lpstr>1_CLFAug15wide</vt:lpstr>
      <vt:lpstr>PowerPoint Presentation</vt:lpstr>
      <vt:lpstr>IBM Systems Worldwide Client Experience Centers             </vt:lpstr>
      <vt:lpstr>Agenda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224</cp:revision>
  <dcterms:created xsi:type="dcterms:W3CDTF">2017-11-21T16:03:58Z</dcterms:created>
  <dcterms:modified xsi:type="dcterms:W3CDTF">2020-02-10T02:00:52Z</dcterms:modified>
</cp:coreProperties>
</file>