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80" r:id="rId4"/>
    <p:sldId id="276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803-31F7-4169-9C27-1BF89348ED11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6E85E-BE58-41CD-8C63-AA8ADD27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7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186a9976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ef186a9976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f186aa799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f186aa799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f5a826021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ef5a82602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9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f5a826021_9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f5a826021_9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005B-A50A-1601-7CBC-F27229C99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8A57F-256C-4448-D68D-7055BDBE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6F9C5-0B6B-1017-63AC-2368E093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DB63B-B0F0-8A19-0D8A-ADE090F5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B9911-2897-EBE6-B0B8-A2324A32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CD3F-96C9-62F6-CB5B-DEA30DA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F79A1-1D4D-ED36-3F2F-81BBEDD0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8FA15-5E88-F9D7-9CEE-9A279245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3DA03-BEAC-0198-BE3F-29B925DA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EF76B-7A7B-BDD7-6ED1-26B9305E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46C6D-8220-BAD4-1420-112BAAAD1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67680-F2D6-2A6C-751C-FD1D664B2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1F09F-88FC-C6F4-8C61-B0EFAAC9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E52F1-F467-313B-6463-26967521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60C2-80CC-BC06-C3C8-9B87CC62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2FC1C-1253-07F8-7EA4-672994C9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992C-56F5-B4D5-5BEE-FCA45979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4B236-9500-A185-0DA1-B84DC0DE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156F7-B56C-D70E-EEC2-408F699D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1CDE9-A458-9C82-566F-1A998126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188B6-DC37-6F79-3534-AB6BCC05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90908-9404-6FB8-46A6-62E6ACA4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155E2-35EF-5B59-D6E0-BE864769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610E8-9226-000E-5C8B-08866BA2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3D1BD-F092-D80B-17FB-638B1620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0B06D-87A9-ECA8-8F80-3DF8A533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25257-6132-8ED5-34EB-0C2DA1554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0C10B-0ADA-A379-B392-777D4899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06716-B0C3-0E96-F047-615C2D06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27536-B6E8-BC71-4062-BD1A54DB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32776-2757-D26F-78E8-675227C3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2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0D25E-2A97-1EE6-B6BC-778256B0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C2347-DD1D-4115-5452-4A1030D5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352D3-91DE-B544-1414-E17C21EE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4C2402-B6F5-030E-0734-34ED00001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396F-9C15-EECD-346C-39CB80124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F1930-8416-B804-6DDC-93E75AAD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AC8C12-90FD-52F4-52C1-C743EFA7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DE02B-ADD5-2352-A72C-E9D8863B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0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D9CC3-B4FF-4915-095D-275D3B0D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7BC089-DF05-EC34-912E-F75569B1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C26D0-DA02-AC66-0BC5-773610D2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54D529-98EB-ECEE-A509-8ED6FDC8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5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D1DC0-6566-19AD-FE37-73B900D7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5137F-2B5B-8902-4CA9-FB1DBAE4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408FC-09FD-1A35-FA04-9F46B6FB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7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68ED0-112C-646C-BE50-C36E1C30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E51C0-FFBC-5A4A-B244-B56210B0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15438-A749-2A47-BB3D-811193CC5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BF6EC-F419-A8FC-FC07-4C31A817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80B45-BB6E-38E8-A0D5-64E3DC5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D183F-56ED-70B5-D68B-34F77EA1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0D32-9CE8-2764-B3AD-0A3DE85C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663C4-146A-DDF0-04A8-BA654639A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D8BD5-3688-3E58-E46B-58F585221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6A99E-72F5-02E8-AC02-DB58C5CF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4157D-F467-063D-7F3B-BF0F00E8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EE66A-B93F-391F-5F6B-C0CEB79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287674-A441-1DE0-F5DB-A2B57B52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51E94-CB25-CDA8-36EF-9637D081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8C6B4-D90B-FDF4-A466-8807640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7B7-00EA-4B16-8F55-E2AB7321B536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BA4FE-D9F8-BC62-E12C-293AB6A12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F39A5-F13F-7F84-C48F-4F9EDF3F7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EDC9-3E99-42DB-B304-4985EA889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7D971-982A-118E-9410-A393F0E7B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056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B3E6792-DD06-76CB-15AD-F60A24454F69}"/>
              </a:ext>
            </a:extLst>
          </p:cNvPr>
          <p:cNvGrpSpPr/>
          <p:nvPr/>
        </p:nvGrpSpPr>
        <p:grpSpPr>
          <a:xfrm>
            <a:off x="4694129" y="944512"/>
            <a:ext cx="2821798" cy="2872955"/>
            <a:chOff x="7059709" y="1183340"/>
            <a:chExt cx="2788018" cy="281491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94BD627-17CC-D02D-D1C3-08F5EA79F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85" t="17280" r="20515" b="41613"/>
            <a:stretch/>
          </p:blipFill>
          <p:spPr>
            <a:xfrm>
              <a:off x="7059710" y="1183340"/>
              <a:ext cx="2631138" cy="28149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49D763-2769-0BF5-8EC6-18B01AB0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56" t="14517" r="38677" b="46508"/>
            <a:stretch>
              <a:fillRect/>
            </a:stretch>
          </p:blipFill>
          <p:spPr>
            <a:xfrm>
              <a:off x="7059709" y="1201271"/>
              <a:ext cx="2788018" cy="2671477"/>
            </a:xfrm>
            <a:custGeom>
              <a:avLst/>
              <a:gdLst>
                <a:gd name="connsiteX0" fmla="*/ 1394009 w 2788018"/>
                <a:gd name="connsiteY0" fmla="*/ 0 h 2671477"/>
                <a:gd name="connsiteX1" fmla="*/ 2788018 w 2788018"/>
                <a:gd name="connsiteY1" fmla="*/ 1020413 h 2671477"/>
                <a:gd name="connsiteX2" fmla="*/ 2255554 w 2788018"/>
                <a:gd name="connsiteY2" fmla="*/ 2671477 h 2671477"/>
                <a:gd name="connsiteX3" fmla="*/ 532464 w 2788018"/>
                <a:gd name="connsiteY3" fmla="*/ 2671477 h 2671477"/>
                <a:gd name="connsiteX4" fmla="*/ 0 w 2788018"/>
                <a:gd name="connsiteY4" fmla="*/ 1020413 h 267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8018" h="2671477">
                  <a:moveTo>
                    <a:pt x="1394009" y="0"/>
                  </a:moveTo>
                  <a:lnTo>
                    <a:pt x="2788018" y="1020413"/>
                  </a:lnTo>
                  <a:lnTo>
                    <a:pt x="2255554" y="2671477"/>
                  </a:lnTo>
                  <a:lnTo>
                    <a:pt x="532464" y="2671477"/>
                  </a:lnTo>
                  <a:lnTo>
                    <a:pt x="0" y="1020413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7467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7086867" y="1653633"/>
            <a:ext cx="4335200" cy="1922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8FAA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92133" y="4049833"/>
            <a:ext cx="10630400" cy="1846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8FAA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183373" y="711220"/>
            <a:ext cx="50708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" altLang="en-US" sz="2400" b="1" dirty="0">
                <a:ea typeface="+mj-ea"/>
              </a:rPr>
              <a:t>서비스의 제작 배경 및 필요성</a:t>
            </a:r>
            <a:r>
              <a:rPr lang="en-US" altLang="ko" sz="2400" b="1" dirty="0">
                <a:ea typeface="+mj-ea"/>
              </a:rPr>
              <a:t>(1)</a:t>
            </a:r>
            <a:endParaRPr sz="2400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</p:txBody>
      </p:sp>
      <p:sp>
        <p:nvSpPr>
          <p:cNvPr id="110" name="Google Shape;110;p17"/>
          <p:cNvSpPr/>
          <p:nvPr/>
        </p:nvSpPr>
        <p:spPr>
          <a:xfrm rot="5400000">
            <a:off x="265789" y="362860"/>
            <a:ext cx="1233720" cy="508000"/>
          </a:xfrm>
          <a:custGeom>
            <a:avLst/>
            <a:gdLst/>
            <a:ahLst/>
            <a:cxnLst/>
            <a:rect l="l" t="t" r="r" b="b"/>
            <a:pathLst>
              <a:path w="1225550" h="508000" extrusionOk="0">
                <a:moveTo>
                  <a:pt x="0" y="508000"/>
                </a:moveTo>
                <a:lnTo>
                  <a:pt x="0" y="0"/>
                </a:lnTo>
                <a:lnTo>
                  <a:pt x="1140883" y="0"/>
                </a:lnTo>
                <a:cubicBezTo>
                  <a:pt x="1187643" y="0"/>
                  <a:pt x="1225550" y="37907"/>
                  <a:pt x="1225550" y="84667"/>
                </a:cubicBezTo>
                <a:lnTo>
                  <a:pt x="1225550" y="423333"/>
                </a:lnTo>
                <a:cubicBezTo>
                  <a:pt x="1225550" y="470093"/>
                  <a:pt x="1187643" y="508000"/>
                  <a:pt x="1140883" y="508000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909560" y="1653629"/>
            <a:ext cx="4181041" cy="1441500"/>
            <a:chOff x="5135100" y="3548131"/>
            <a:chExt cx="5438400" cy="1875000"/>
          </a:xfrm>
        </p:grpSpPr>
        <p:sp>
          <p:nvSpPr>
            <p:cNvPr id="113" name="Google Shape;113;p17"/>
            <p:cNvSpPr/>
            <p:nvPr/>
          </p:nvSpPr>
          <p:spPr>
            <a:xfrm>
              <a:off x="5135100" y="3548131"/>
              <a:ext cx="5438400" cy="1875000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4" name="Google Shape;114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80098" y="3638048"/>
              <a:ext cx="5148457" cy="16952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17"/>
          <p:cNvGrpSpPr/>
          <p:nvPr/>
        </p:nvGrpSpPr>
        <p:grpSpPr>
          <a:xfrm>
            <a:off x="3216556" y="2134090"/>
            <a:ext cx="2829261" cy="1441500"/>
            <a:chOff x="1136650" y="2400682"/>
            <a:chExt cx="3680100" cy="1875000"/>
          </a:xfrm>
        </p:grpSpPr>
        <p:sp>
          <p:nvSpPr>
            <p:cNvPr id="116" name="Google Shape;116;p17"/>
            <p:cNvSpPr/>
            <p:nvPr/>
          </p:nvSpPr>
          <p:spPr>
            <a:xfrm>
              <a:off x="1136650" y="2400682"/>
              <a:ext cx="3680100" cy="1875000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7" name="Google Shape;117;p17"/>
            <p:cNvGrpSpPr/>
            <p:nvPr/>
          </p:nvGrpSpPr>
          <p:grpSpPr>
            <a:xfrm>
              <a:off x="1252966" y="2490599"/>
              <a:ext cx="3447416" cy="1695269"/>
              <a:chOff x="7687310" y="1831413"/>
              <a:chExt cx="3447416" cy="1695269"/>
            </a:xfrm>
          </p:grpSpPr>
          <p:pic>
            <p:nvPicPr>
              <p:cNvPr id="118" name="Google Shape;118;p1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687310" y="1831413"/>
                <a:ext cx="3447416" cy="3158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687310" y="2147277"/>
                <a:ext cx="3447415" cy="13794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0" name="Google Shape;120;p17"/>
          <p:cNvSpPr txBox="1"/>
          <p:nvPr/>
        </p:nvSpPr>
        <p:spPr>
          <a:xfrm>
            <a:off x="1016609" y="4307500"/>
            <a:ext cx="10158800" cy="1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lvl="0" algn="ctr">
              <a:lnSpc>
                <a:spcPct val="160000"/>
              </a:lnSpc>
            </a:pPr>
            <a:r>
              <a:rPr lang="ko" altLang="en-US" sz="1600" b="1" dirty="0">
                <a:solidFill>
                  <a:srgbClr val="000000"/>
                </a:solidFill>
                <a:ea typeface="+mj-ea"/>
                <a:cs typeface="Arial"/>
                <a:sym typeface="Arial"/>
              </a:rPr>
              <a:t>산재 신청 절차의 복잡성  →  법을 모르는 노동자들은</a:t>
            </a:r>
            <a:r>
              <a:rPr lang="ko" altLang="en-US" sz="1600" b="1" dirty="0">
                <a:solidFill>
                  <a:srgbClr val="000000"/>
                </a:solidFill>
                <a:ea typeface="+mj-ea"/>
                <a:cs typeface="Batang"/>
                <a:sym typeface="Batang"/>
              </a:rPr>
              <a:t> </a:t>
            </a:r>
            <a:r>
              <a:rPr lang="ko" altLang="en-US" sz="1600" b="1" dirty="0">
                <a:solidFill>
                  <a:srgbClr val="000000"/>
                </a:solidFill>
                <a:ea typeface="+mj-ea"/>
                <a:cs typeface="Arial"/>
                <a:sym typeface="Arial"/>
              </a:rPr>
              <a:t>자신이 산재를 받을 자격이 있는지 판단하기 어려움</a:t>
            </a:r>
            <a:endParaRPr sz="1600" b="1" dirty="0">
              <a:solidFill>
                <a:srgbClr val="000000"/>
              </a:solidFill>
              <a:ea typeface="+mj-ea"/>
              <a:cs typeface="Arial"/>
              <a:sym typeface="Arial"/>
            </a:endParaRPr>
          </a:p>
          <a:p>
            <a:pPr algn="just">
              <a:lnSpc>
                <a:spcPct val="160000"/>
              </a:lnSpc>
              <a:spcBef>
                <a:spcPts val="133"/>
              </a:spcBef>
            </a:pPr>
            <a:endParaRPr sz="667" b="1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  <a:p>
            <a:pPr algn="ctr">
              <a:lnSpc>
                <a:spcPct val="160000"/>
              </a:lnSpc>
              <a:spcBef>
                <a:spcPts val="133"/>
              </a:spcBef>
            </a:pPr>
            <a:r>
              <a:rPr lang="ko" altLang="en-US" sz="1600" b="1" dirty="0">
                <a:solidFill>
                  <a:srgbClr val="000000"/>
                </a:solidFill>
                <a:ea typeface="+mj-ea"/>
              </a:rPr>
              <a:t>기존 판례 데이터를 기반으로</a:t>
            </a:r>
            <a:r>
              <a:rPr lang="en-US" altLang="ko" sz="1600" b="1" dirty="0">
                <a:ea typeface="+mj-ea"/>
              </a:rPr>
              <a:t> </a:t>
            </a:r>
            <a:r>
              <a:rPr lang="ko" altLang="en-US" sz="1600" b="1" dirty="0">
                <a:solidFill>
                  <a:srgbClr val="FF0000"/>
                </a:solidFill>
                <a:ea typeface="+mj-ea"/>
                <a:cs typeface="Arial"/>
                <a:sym typeface="Arial"/>
              </a:rPr>
              <a:t>산재 신청 </a:t>
            </a:r>
            <a:r>
              <a:rPr lang="ko-KR" altLang="en-US" sz="1600" b="1" dirty="0">
                <a:solidFill>
                  <a:srgbClr val="FF0000"/>
                </a:solidFill>
                <a:ea typeface="+mj-ea"/>
                <a:cs typeface="Arial"/>
                <a:sym typeface="Arial"/>
              </a:rPr>
              <a:t>판별을</a:t>
            </a:r>
            <a:endParaRPr lang="en-US" altLang="ko-KR" sz="1600" b="1" dirty="0">
              <a:solidFill>
                <a:srgbClr val="FF0000"/>
              </a:solidFill>
              <a:ea typeface="+mj-ea"/>
              <a:cs typeface="Arial"/>
              <a:sym typeface="Arial"/>
            </a:endParaRPr>
          </a:p>
          <a:p>
            <a:pPr algn="ctr">
              <a:lnSpc>
                <a:spcPct val="160000"/>
              </a:lnSpc>
              <a:spcBef>
                <a:spcPts val="133"/>
              </a:spcBef>
            </a:pPr>
            <a:r>
              <a:rPr lang="ko" altLang="en-US" sz="1600" b="1" dirty="0">
                <a:solidFill>
                  <a:srgbClr val="000000"/>
                </a:solidFill>
                <a:ea typeface="+mj-ea"/>
              </a:rPr>
              <a:t>할 수 있</a:t>
            </a:r>
            <a:r>
              <a:rPr lang="ko-KR" altLang="en-US" sz="1600" b="1" dirty="0">
                <a:solidFill>
                  <a:srgbClr val="000000"/>
                </a:solidFill>
                <a:ea typeface="+mj-ea"/>
              </a:rPr>
              <a:t>게</a:t>
            </a:r>
            <a:r>
              <a:rPr lang="ko" altLang="en-US" sz="1600" b="1" dirty="0">
                <a:solidFill>
                  <a:srgbClr val="000000"/>
                </a:solidFill>
                <a:ea typeface="+mj-ea"/>
              </a:rPr>
              <a:t> 도움을 제공하는 것이 목적</a:t>
            </a:r>
            <a:endParaRPr sz="1600" b="1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241320" y="1859441"/>
            <a:ext cx="41812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160000"/>
              </a:lnSpc>
            </a:pPr>
            <a:r>
              <a:rPr lang="ko" altLang="en-US" sz="1333" b="1" dirty="0">
                <a:solidFill>
                  <a:srgbClr val="000000"/>
                </a:solidFill>
                <a:ea typeface="+mj-ea"/>
              </a:rPr>
              <a:t>노동자 실태조사에 따르면</a:t>
            </a:r>
            <a:r>
              <a:rPr lang="en-US" altLang="ko" sz="1333" b="1" dirty="0">
                <a:solidFill>
                  <a:srgbClr val="000000"/>
                </a:solidFill>
                <a:ea typeface="+mj-ea"/>
              </a:rPr>
              <a:t>, </a:t>
            </a:r>
            <a:r>
              <a:rPr lang="ko" altLang="en-US" sz="1333" b="1" dirty="0">
                <a:solidFill>
                  <a:srgbClr val="000000"/>
                </a:solidFill>
                <a:ea typeface="+mj-ea"/>
              </a:rPr>
              <a:t>산재보험이 잘 운영되지 않는 이유로는 </a:t>
            </a:r>
            <a:endParaRPr sz="1333" b="1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  <a:p>
            <a:pPr>
              <a:lnSpc>
                <a:spcPct val="160000"/>
              </a:lnSpc>
              <a:spcBef>
                <a:spcPts val="133"/>
              </a:spcBef>
            </a:pPr>
            <a:r>
              <a:rPr lang="en-US" altLang="ko" sz="1333" b="1" dirty="0">
                <a:solidFill>
                  <a:srgbClr val="000000"/>
                </a:solidFill>
                <a:ea typeface="+mj-ea"/>
              </a:rPr>
              <a:t>"</a:t>
            </a:r>
            <a:r>
              <a:rPr lang="ko" altLang="en-US" sz="1333" b="1" dirty="0">
                <a:solidFill>
                  <a:srgbClr val="000000"/>
                </a:solidFill>
                <a:ea typeface="+mj-ea"/>
              </a:rPr>
              <a:t>산재 결정 기간이 오래 걸려서</a:t>
            </a:r>
            <a:r>
              <a:rPr lang="en-US" altLang="ko" sz="1333" b="1" dirty="0">
                <a:solidFill>
                  <a:srgbClr val="000000"/>
                </a:solidFill>
                <a:ea typeface="+mj-ea"/>
              </a:rPr>
              <a:t>" (32%) ,</a:t>
            </a:r>
            <a:endParaRPr sz="1600" b="1" dirty="0">
              <a:ea typeface="+mj-ea"/>
            </a:endParaRPr>
          </a:p>
          <a:p>
            <a:pPr>
              <a:lnSpc>
                <a:spcPct val="160000"/>
              </a:lnSpc>
              <a:spcBef>
                <a:spcPts val="133"/>
              </a:spcBef>
            </a:pPr>
            <a:r>
              <a:rPr lang="ko" altLang="en-US" sz="1333" b="1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ko" sz="1333" b="1" dirty="0">
                <a:solidFill>
                  <a:srgbClr val="000000"/>
                </a:solidFill>
                <a:ea typeface="+mj-ea"/>
              </a:rPr>
              <a:t>"</a:t>
            </a:r>
            <a:r>
              <a:rPr lang="ko" altLang="en-US" sz="1333" b="1" dirty="0">
                <a:solidFill>
                  <a:srgbClr val="000000"/>
                </a:solidFill>
                <a:ea typeface="+mj-ea"/>
              </a:rPr>
              <a:t>산재 불승인이 많아서</a:t>
            </a:r>
            <a:r>
              <a:rPr lang="en-US" altLang="ko" sz="1333" b="1" dirty="0">
                <a:solidFill>
                  <a:srgbClr val="000000"/>
                </a:solidFill>
                <a:ea typeface="+mj-ea"/>
              </a:rPr>
              <a:t>" (29%) , </a:t>
            </a:r>
            <a:endParaRPr sz="1333" b="1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  <a:p>
            <a:pPr>
              <a:lnSpc>
                <a:spcPct val="160000"/>
              </a:lnSpc>
              <a:spcBef>
                <a:spcPts val="133"/>
              </a:spcBef>
            </a:pPr>
            <a:r>
              <a:rPr lang="en-US" altLang="ko" sz="1333" b="1" dirty="0">
                <a:solidFill>
                  <a:srgbClr val="000000"/>
                </a:solidFill>
                <a:ea typeface="+mj-ea"/>
              </a:rPr>
              <a:t>"</a:t>
            </a:r>
            <a:r>
              <a:rPr lang="ko" altLang="en-US" sz="1333" b="1" dirty="0">
                <a:solidFill>
                  <a:srgbClr val="000000"/>
                </a:solidFill>
                <a:ea typeface="+mj-ea"/>
              </a:rPr>
              <a:t>신청 절차가 복잡하고 어려워서</a:t>
            </a:r>
            <a:r>
              <a:rPr lang="en-US" altLang="ko" sz="1333" b="1" dirty="0">
                <a:solidFill>
                  <a:srgbClr val="000000"/>
                </a:solidFill>
                <a:ea typeface="+mj-ea"/>
              </a:rPr>
              <a:t>" (20%) </a:t>
            </a:r>
            <a:r>
              <a:rPr lang="ko" altLang="en-US" sz="1333" b="1" dirty="0">
                <a:solidFill>
                  <a:srgbClr val="000000"/>
                </a:solidFill>
                <a:ea typeface="+mj-ea"/>
              </a:rPr>
              <a:t>등의 응답</a:t>
            </a:r>
            <a:endParaRPr sz="1333" b="1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319115" y="2324712"/>
            <a:ext cx="494400" cy="4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6340996"/>
            <a:ext cx="12192000" cy="517003"/>
          </a:xfrm>
          <a:prstGeom prst="flowChartProcess">
            <a:avLst/>
          </a:prstGeom>
          <a:solidFill>
            <a:srgbClr val="8FAADC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Sanjae</a:t>
            </a:r>
            <a:endParaRPr sz="186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/>
        </p:nvSpPr>
        <p:spPr>
          <a:xfrm>
            <a:off x="1183373" y="711220"/>
            <a:ext cx="4968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" altLang="en-US" sz="2400" b="1" dirty="0">
                <a:ea typeface="+mj-ea"/>
              </a:rPr>
              <a:t>서비스 활용 방안 및 기대 효과</a:t>
            </a:r>
            <a:r>
              <a:rPr lang="en-US" altLang="ko" sz="2400" b="1" dirty="0">
                <a:ea typeface="+mj-ea"/>
              </a:rPr>
              <a:t>(1)</a:t>
            </a:r>
            <a:endParaRPr sz="2400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</p:txBody>
      </p:sp>
      <p:sp>
        <p:nvSpPr>
          <p:cNvPr id="284" name="Google Shape;284;p26"/>
          <p:cNvSpPr/>
          <p:nvPr/>
        </p:nvSpPr>
        <p:spPr>
          <a:xfrm rot="5400000">
            <a:off x="265789" y="362860"/>
            <a:ext cx="1233720" cy="508000"/>
          </a:xfrm>
          <a:custGeom>
            <a:avLst/>
            <a:gdLst/>
            <a:ahLst/>
            <a:cxnLst/>
            <a:rect l="l" t="t" r="r" b="b"/>
            <a:pathLst>
              <a:path w="1225550" h="508000" extrusionOk="0">
                <a:moveTo>
                  <a:pt x="0" y="508000"/>
                </a:moveTo>
                <a:lnTo>
                  <a:pt x="0" y="0"/>
                </a:lnTo>
                <a:lnTo>
                  <a:pt x="1140883" y="0"/>
                </a:lnTo>
                <a:cubicBezTo>
                  <a:pt x="1187643" y="0"/>
                  <a:pt x="1225550" y="37907"/>
                  <a:pt x="1225550" y="84667"/>
                </a:cubicBezTo>
                <a:lnTo>
                  <a:pt x="1225550" y="423333"/>
                </a:lnTo>
                <a:cubicBezTo>
                  <a:pt x="1225550" y="470093"/>
                  <a:pt x="1187643" y="508000"/>
                  <a:pt x="1140883" y="508000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 flipH="1">
            <a:off x="628653" y="1497918"/>
            <a:ext cx="48448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❍</a:t>
            </a:r>
            <a:r>
              <a:rPr lang="ko" altLang="en-US" sz="1867" dirty="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ko" altLang="en-US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산재 여부를</a:t>
            </a:r>
            <a:r>
              <a:rPr lang="en-US" altLang="ko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판단하는데</a:t>
            </a:r>
            <a:r>
              <a:rPr lang="en-US" altLang="ko" sz="16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도움을 제공</a:t>
            </a:r>
            <a:endParaRPr sz="1600" b="1" dirty="0">
              <a:solidFill>
                <a:srgbClr val="000000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0" y="6340996"/>
            <a:ext cx="12192000" cy="517003"/>
          </a:xfrm>
          <a:prstGeom prst="flowChartProcess">
            <a:avLst/>
          </a:prstGeom>
          <a:solidFill>
            <a:srgbClr val="8FAADC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Sanjae</a:t>
            </a:r>
            <a:endParaRPr sz="186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" name="그룹 23"/>
          <p:cNvGrpSpPr/>
          <p:nvPr/>
        </p:nvGrpSpPr>
        <p:grpSpPr>
          <a:xfrm rot="2700000">
            <a:off x="4363451" y="2107716"/>
            <a:ext cx="3360000" cy="3360000"/>
            <a:chOff x="4530871" y="531335"/>
            <a:chExt cx="4034490" cy="4045424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DC03E5B-5433-B79F-F3E5-DDEE08113E32}"/>
                </a:ext>
              </a:extLst>
            </p:cNvPr>
            <p:cNvGrpSpPr/>
            <p:nvPr/>
          </p:nvGrpSpPr>
          <p:grpSpPr>
            <a:xfrm rot="5400000">
              <a:off x="4528351" y="539749"/>
              <a:ext cx="4045424" cy="4028596"/>
              <a:chOff x="1425082" y="2076303"/>
              <a:chExt cx="4204974" cy="3759721"/>
            </a:xfrm>
          </p:grpSpPr>
          <p:sp>
            <p:nvSpPr>
              <p:cNvPr id="27" name="자유형: 도형 59">
                <a:extLst>
                  <a:ext uri="{FF2B5EF4-FFF2-40B4-BE49-F238E27FC236}">
                    <a16:creationId xmlns:a16="http://schemas.microsoft.com/office/drawing/2014/main" id="{1CEC1182-18DF-F5D4-069C-A3CA00C909C2}"/>
                  </a:ext>
                </a:extLst>
              </p:cNvPr>
              <p:cNvSpPr/>
              <p:nvPr/>
            </p:nvSpPr>
            <p:spPr>
              <a:xfrm rot="16200000">
                <a:off x="3402585" y="3608553"/>
                <a:ext cx="1847849" cy="2607093"/>
              </a:xfrm>
              <a:custGeom>
                <a:avLst/>
                <a:gdLst>
                  <a:gd name="connsiteX0" fmla="*/ 0 w 1847850"/>
                  <a:gd name="connsiteY0" fmla="*/ 2607093 h 2607093"/>
                  <a:gd name="connsiteX1" fmla="*/ 0 w 1847850"/>
                  <a:gd name="connsiteY1" fmla="*/ 549693 h 2607093"/>
                  <a:gd name="connsiteX2" fmla="*/ 751472 w 1847850"/>
                  <a:gd name="connsiteY2" fmla="*/ 549693 h 2607093"/>
                  <a:gd name="connsiteX3" fmla="*/ 751472 w 1847850"/>
                  <a:gd name="connsiteY3" fmla="*/ 546031 h 2607093"/>
                  <a:gd name="connsiteX4" fmla="*/ 762819 w 1847850"/>
                  <a:gd name="connsiteY4" fmla="*/ 540517 h 2607093"/>
                  <a:gd name="connsiteX5" fmla="*/ 808381 w 1847850"/>
                  <a:gd name="connsiteY5" fmla="*/ 432929 h 2607093"/>
                  <a:gd name="connsiteX6" fmla="*/ 762819 w 1847850"/>
                  <a:gd name="connsiteY6" fmla="*/ 325340 h 2607093"/>
                  <a:gd name="connsiteX7" fmla="*/ 751472 w 1847850"/>
                  <a:gd name="connsiteY7" fmla="*/ 319826 h 2607093"/>
                  <a:gd name="connsiteX8" fmla="*/ 751472 w 1847850"/>
                  <a:gd name="connsiteY8" fmla="*/ 314423 h 2607093"/>
                  <a:gd name="connsiteX9" fmla="*/ 735230 w 1847850"/>
                  <a:gd name="connsiteY9" fmla="*/ 284500 h 2607093"/>
                  <a:gd name="connsiteX10" fmla="*/ 719137 w 1847850"/>
                  <a:gd name="connsiteY10" fmla="*/ 204788 h 2607093"/>
                  <a:gd name="connsiteX11" fmla="*/ 923925 w 1847850"/>
                  <a:gd name="connsiteY11" fmla="*/ 0 h 2607093"/>
                  <a:gd name="connsiteX12" fmla="*/ 1128712 w 1847850"/>
                  <a:gd name="connsiteY12" fmla="*/ 204788 h 2607093"/>
                  <a:gd name="connsiteX13" fmla="*/ 1112619 w 1847850"/>
                  <a:gd name="connsiteY13" fmla="*/ 284500 h 2607093"/>
                  <a:gd name="connsiteX14" fmla="*/ 1096377 w 1847850"/>
                  <a:gd name="connsiteY14" fmla="*/ 314423 h 2607093"/>
                  <a:gd name="connsiteX15" fmla="*/ 1096377 w 1847850"/>
                  <a:gd name="connsiteY15" fmla="*/ 317255 h 2607093"/>
                  <a:gd name="connsiteX16" fmla="*/ 1088255 w 1847850"/>
                  <a:gd name="connsiteY16" fmla="*/ 318536 h 2607093"/>
                  <a:gd name="connsiteX17" fmla="*/ 1028690 w 1847850"/>
                  <a:gd name="connsiteY17" fmla="*/ 432929 h 2607093"/>
                  <a:gd name="connsiteX18" fmla="*/ 1088255 w 1847850"/>
                  <a:gd name="connsiteY18" fmla="*/ 547321 h 2607093"/>
                  <a:gd name="connsiteX19" fmla="*/ 1096377 w 1847850"/>
                  <a:gd name="connsiteY19" fmla="*/ 548602 h 2607093"/>
                  <a:gd name="connsiteX20" fmla="*/ 1096377 w 1847850"/>
                  <a:gd name="connsiteY20" fmla="*/ 549693 h 2607093"/>
                  <a:gd name="connsiteX21" fmla="*/ 1847850 w 1847850"/>
                  <a:gd name="connsiteY21" fmla="*/ 549693 h 2607093"/>
                  <a:gd name="connsiteX22" fmla="*/ 1847850 w 1847850"/>
                  <a:gd name="connsiteY22" fmla="*/ 1405940 h 2607093"/>
                  <a:gd name="connsiteX23" fmla="*/ 1846759 w 1847850"/>
                  <a:gd name="connsiteY23" fmla="*/ 1405940 h 2607093"/>
                  <a:gd name="connsiteX24" fmla="*/ 1845478 w 1847850"/>
                  <a:gd name="connsiteY24" fmla="*/ 1414062 h 2607093"/>
                  <a:gd name="connsiteX25" fmla="*/ 1731086 w 1847850"/>
                  <a:gd name="connsiteY25" fmla="*/ 1473627 h 2607093"/>
                  <a:gd name="connsiteX26" fmla="*/ 1616693 w 1847850"/>
                  <a:gd name="connsiteY26" fmla="*/ 1414062 h 2607093"/>
                  <a:gd name="connsiteX27" fmla="*/ 1615412 w 1847850"/>
                  <a:gd name="connsiteY27" fmla="*/ 1405940 h 2607093"/>
                  <a:gd name="connsiteX28" fmla="*/ 1612580 w 1847850"/>
                  <a:gd name="connsiteY28" fmla="*/ 1405940 h 2607093"/>
                  <a:gd name="connsiteX29" fmla="*/ 1582657 w 1847850"/>
                  <a:gd name="connsiteY29" fmla="*/ 1389698 h 2607093"/>
                  <a:gd name="connsiteX30" fmla="*/ 1502945 w 1847850"/>
                  <a:gd name="connsiteY30" fmla="*/ 1373605 h 2607093"/>
                  <a:gd name="connsiteX31" fmla="*/ 1298157 w 1847850"/>
                  <a:gd name="connsiteY31" fmla="*/ 1578392 h 2607093"/>
                  <a:gd name="connsiteX32" fmla="*/ 1502945 w 1847850"/>
                  <a:gd name="connsiteY32" fmla="*/ 1783180 h 2607093"/>
                  <a:gd name="connsiteX33" fmla="*/ 1582657 w 1847850"/>
                  <a:gd name="connsiteY33" fmla="*/ 1767087 h 2607093"/>
                  <a:gd name="connsiteX34" fmla="*/ 1612580 w 1847850"/>
                  <a:gd name="connsiteY34" fmla="*/ 1750845 h 2607093"/>
                  <a:gd name="connsiteX35" fmla="*/ 1617983 w 1847850"/>
                  <a:gd name="connsiteY35" fmla="*/ 1750845 h 2607093"/>
                  <a:gd name="connsiteX36" fmla="*/ 1623497 w 1847850"/>
                  <a:gd name="connsiteY36" fmla="*/ 1739498 h 2607093"/>
                  <a:gd name="connsiteX37" fmla="*/ 1731086 w 1847850"/>
                  <a:gd name="connsiteY37" fmla="*/ 1693936 h 2607093"/>
                  <a:gd name="connsiteX38" fmla="*/ 1838674 w 1847850"/>
                  <a:gd name="connsiteY38" fmla="*/ 1739498 h 2607093"/>
                  <a:gd name="connsiteX39" fmla="*/ 1844188 w 1847850"/>
                  <a:gd name="connsiteY39" fmla="*/ 1750845 h 2607093"/>
                  <a:gd name="connsiteX40" fmla="*/ 1847850 w 1847850"/>
                  <a:gd name="connsiteY40" fmla="*/ 1750845 h 2607093"/>
                  <a:gd name="connsiteX41" fmla="*/ 1847850 w 1847850"/>
                  <a:gd name="connsiteY41" fmla="*/ 2607093 h 260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847850" h="2607093">
                    <a:moveTo>
                      <a:pt x="0" y="2607093"/>
                    </a:moveTo>
                    <a:lnTo>
                      <a:pt x="0" y="549693"/>
                    </a:lnTo>
                    <a:lnTo>
                      <a:pt x="751472" y="549693"/>
                    </a:lnTo>
                    <a:lnTo>
                      <a:pt x="751472" y="546031"/>
                    </a:lnTo>
                    <a:lnTo>
                      <a:pt x="762819" y="540517"/>
                    </a:lnTo>
                    <a:cubicBezTo>
                      <a:pt x="789594" y="522791"/>
                      <a:pt x="808381" y="481294"/>
                      <a:pt x="808381" y="432929"/>
                    </a:cubicBezTo>
                    <a:cubicBezTo>
                      <a:pt x="808381" y="384563"/>
                      <a:pt x="789594" y="343066"/>
                      <a:pt x="762819" y="325340"/>
                    </a:cubicBezTo>
                    <a:lnTo>
                      <a:pt x="751472" y="319826"/>
                    </a:lnTo>
                    <a:lnTo>
                      <a:pt x="751472" y="314423"/>
                    </a:lnTo>
                    <a:lnTo>
                      <a:pt x="735230" y="284500"/>
                    </a:lnTo>
                    <a:cubicBezTo>
                      <a:pt x="724867" y="260000"/>
                      <a:pt x="719137" y="233063"/>
                      <a:pt x="719137" y="204788"/>
                    </a:cubicBezTo>
                    <a:cubicBezTo>
                      <a:pt x="719137" y="91687"/>
                      <a:pt x="810824" y="0"/>
                      <a:pt x="923925" y="0"/>
                    </a:cubicBezTo>
                    <a:cubicBezTo>
                      <a:pt x="1037026" y="0"/>
                      <a:pt x="1128712" y="91687"/>
                      <a:pt x="1128712" y="204788"/>
                    </a:cubicBezTo>
                    <a:cubicBezTo>
                      <a:pt x="1128712" y="233063"/>
                      <a:pt x="1122982" y="260000"/>
                      <a:pt x="1112619" y="284500"/>
                    </a:cubicBezTo>
                    <a:lnTo>
                      <a:pt x="1096377" y="314423"/>
                    </a:lnTo>
                    <a:lnTo>
                      <a:pt x="1096377" y="317255"/>
                    </a:lnTo>
                    <a:lnTo>
                      <a:pt x="1088255" y="318536"/>
                    </a:lnTo>
                    <a:cubicBezTo>
                      <a:pt x="1054261" y="329424"/>
                      <a:pt x="1028690" y="376502"/>
                      <a:pt x="1028690" y="432929"/>
                    </a:cubicBezTo>
                    <a:cubicBezTo>
                      <a:pt x="1028690" y="489355"/>
                      <a:pt x="1054261" y="536433"/>
                      <a:pt x="1088255" y="547321"/>
                    </a:cubicBezTo>
                    <a:lnTo>
                      <a:pt x="1096377" y="548602"/>
                    </a:lnTo>
                    <a:lnTo>
                      <a:pt x="1096377" y="549693"/>
                    </a:lnTo>
                    <a:lnTo>
                      <a:pt x="1847850" y="549693"/>
                    </a:lnTo>
                    <a:lnTo>
                      <a:pt x="1847850" y="1405940"/>
                    </a:lnTo>
                    <a:lnTo>
                      <a:pt x="1846759" y="1405940"/>
                    </a:lnTo>
                    <a:lnTo>
                      <a:pt x="1845478" y="1414062"/>
                    </a:lnTo>
                    <a:cubicBezTo>
                      <a:pt x="1834590" y="1448055"/>
                      <a:pt x="1787512" y="1473627"/>
                      <a:pt x="1731086" y="1473627"/>
                    </a:cubicBezTo>
                    <a:cubicBezTo>
                      <a:pt x="1674659" y="1473627"/>
                      <a:pt x="1627581" y="1448055"/>
                      <a:pt x="1616693" y="1414062"/>
                    </a:cubicBezTo>
                    <a:lnTo>
                      <a:pt x="1615412" y="1405940"/>
                    </a:lnTo>
                    <a:lnTo>
                      <a:pt x="1612580" y="1405940"/>
                    </a:lnTo>
                    <a:lnTo>
                      <a:pt x="1582657" y="1389698"/>
                    </a:lnTo>
                    <a:cubicBezTo>
                      <a:pt x="1558157" y="1379335"/>
                      <a:pt x="1531220" y="1373605"/>
                      <a:pt x="1502945" y="1373605"/>
                    </a:cubicBezTo>
                    <a:cubicBezTo>
                      <a:pt x="1389844" y="1373605"/>
                      <a:pt x="1298157" y="1465291"/>
                      <a:pt x="1298157" y="1578392"/>
                    </a:cubicBezTo>
                    <a:cubicBezTo>
                      <a:pt x="1298157" y="1691493"/>
                      <a:pt x="1389844" y="1783180"/>
                      <a:pt x="1502945" y="1783180"/>
                    </a:cubicBezTo>
                    <a:cubicBezTo>
                      <a:pt x="1531220" y="1783180"/>
                      <a:pt x="1558157" y="1777450"/>
                      <a:pt x="1582657" y="1767087"/>
                    </a:cubicBezTo>
                    <a:lnTo>
                      <a:pt x="1612580" y="1750845"/>
                    </a:lnTo>
                    <a:lnTo>
                      <a:pt x="1617983" y="1750845"/>
                    </a:lnTo>
                    <a:lnTo>
                      <a:pt x="1623497" y="1739498"/>
                    </a:lnTo>
                    <a:cubicBezTo>
                      <a:pt x="1641223" y="1712723"/>
                      <a:pt x="1682720" y="1693936"/>
                      <a:pt x="1731086" y="1693936"/>
                    </a:cubicBezTo>
                    <a:cubicBezTo>
                      <a:pt x="1779451" y="1693936"/>
                      <a:pt x="1820948" y="1712723"/>
                      <a:pt x="1838674" y="1739498"/>
                    </a:cubicBezTo>
                    <a:lnTo>
                      <a:pt x="1844188" y="1750845"/>
                    </a:lnTo>
                    <a:lnTo>
                      <a:pt x="1847850" y="1750845"/>
                    </a:lnTo>
                    <a:lnTo>
                      <a:pt x="1847850" y="2607093"/>
                    </a:lnTo>
                    <a:close/>
                  </a:path>
                </a:pathLst>
              </a:custGeom>
              <a:gradFill flip="none" rotWithShape="1">
                <a:gsLst>
                  <a:gs pos="71000">
                    <a:srgbClr val="C7DBFC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lt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8100000">
                  <a:schemeClr val="bg1">
                    <a:lumMod val="8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자유형: 도형 64">
                <a:extLst>
                  <a:ext uri="{FF2B5EF4-FFF2-40B4-BE49-F238E27FC236}">
                    <a16:creationId xmlns:a16="http://schemas.microsoft.com/office/drawing/2014/main" id="{3AC6DC62-2AB4-0E65-31E3-AAFEDF3269F2}"/>
                  </a:ext>
                </a:extLst>
              </p:cNvPr>
              <p:cNvSpPr/>
              <p:nvPr/>
            </p:nvSpPr>
            <p:spPr>
              <a:xfrm rot="10800000">
                <a:off x="3572657" y="2076303"/>
                <a:ext cx="2057399" cy="2397543"/>
              </a:xfrm>
              <a:custGeom>
                <a:avLst/>
                <a:gdLst>
                  <a:gd name="connsiteX0" fmla="*/ 1028700 w 2057400"/>
                  <a:gd name="connsiteY0" fmla="*/ 0 h 2397543"/>
                  <a:gd name="connsiteX1" fmla="*/ 1233487 w 2057400"/>
                  <a:gd name="connsiteY1" fmla="*/ 204787 h 2397543"/>
                  <a:gd name="connsiteX2" fmla="*/ 1217394 w 2057400"/>
                  <a:gd name="connsiteY2" fmla="*/ 284500 h 2397543"/>
                  <a:gd name="connsiteX3" fmla="*/ 1201152 w 2057400"/>
                  <a:gd name="connsiteY3" fmla="*/ 314423 h 2397543"/>
                  <a:gd name="connsiteX4" fmla="*/ 1201152 w 2057400"/>
                  <a:gd name="connsiteY4" fmla="*/ 317254 h 2397543"/>
                  <a:gd name="connsiteX5" fmla="*/ 1193030 w 2057400"/>
                  <a:gd name="connsiteY5" fmla="*/ 318536 h 2397543"/>
                  <a:gd name="connsiteX6" fmla="*/ 1133465 w 2057400"/>
                  <a:gd name="connsiteY6" fmla="*/ 432928 h 2397543"/>
                  <a:gd name="connsiteX7" fmla="*/ 1193030 w 2057400"/>
                  <a:gd name="connsiteY7" fmla="*/ 547321 h 2397543"/>
                  <a:gd name="connsiteX8" fmla="*/ 1201152 w 2057400"/>
                  <a:gd name="connsiteY8" fmla="*/ 548602 h 2397543"/>
                  <a:gd name="connsiteX9" fmla="*/ 1201152 w 2057400"/>
                  <a:gd name="connsiteY9" fmla="*/ 549693 h 2397543"/>
                  <a:gd name="connsiteX10" fmla="*/ 2057400 w 2057400"/>
                  <a:gd name="connsiteY10" fmla="*/ 549693 h 2397543"/>
                  <a:gd name="connsiteX11" fmla="*/ 2057400 w 2057400"/>
                  <a:gd name="connsiteY11" fmla="*/ 1302544 h 2397543"/>
                  <a:gd name="connsiteX12" fmla="*/ 2056309 w 2057400"/>
                  <a:gd name="connsiteY12" fmla="*/ 1302544 h 2397543"/>
                  <a:gd name="connsiteX13" fmla="*/ 2055028 w 2057400"/>
                  <a:gd name="connsiteY13" fmla="*/ 1310666 h 2397543"/>
                  <a:gd name="connsiteX14" fmla="*/ 1940635 w 2057400"/>
                  <a:gd name="connsiteY14" fmla="*/ 1370231 h 2397543"/>
                  <a:gd name="connsiteX15" fmla="*/ 1826243 w 2057400"/>
                  <a:gd name="connsiteY15" fmla="*/ 1310666 h 2397543"/>
                  <a:gd name="connsiteX16" fmla="*/ 1824962 w 2057400"/>
                  <a:gd name="connsiteY16" fmla="*/ 1302544 h 2397543"/>
                  <a:gd name="connsiteX17" fmla="*/ 1822130 w 2057400"/>
                  <a:gd name="connsiteY17" fmla="*/ 1302544 h 2397543"/>
                  <a:gd name="connsiteX18" fmla="*/ 1792207 w 2057400"/>
                  <a:gd name="connsiteY18" fmla="*/ 1286303 h 2397543"/>
                  <a:gd name="connsiteX19" fmla="*/ 1712495 w 2057400"/>
                  <a:gd name="connsiteY19" fmla="*/ 1270209 h 2397543"/>
                  <a:gd name="connsiteX20" fmla="*/ 1507707 w 2057400"/>
                  <a:gd name="connsiteY20" fmla="*/ 1474997 h 2397543"/>
                  <a:gd name="connsiteX21" fmla="*/ 1712495 w 2057400"/>
                  <a:gd name="connsiteY21" fmla="*/ 1679784 h 2397543"/>
                  <a:gd name="connsiteX22" fmla="*/ 1792207 w 2057400"/>
                  <a:gd name="connsiteY22" fmla="*/ 1663691 h 2397543"/>
                  <a:gd name="connsiteX23" fmla="*/ 1822130 w 2057400"/>
                  <a:gd name="connsiteY23" fmla="*/ 1647449 h 2397543"/>
                  <a:gd name="connsiteX24" fmla="*/ 1827533 w 2057400"/>
                  <a:gd name="connsiteY24" fmla="*/ 1647449 h 2397543"/>
                  <a:gd name="connsiteX25" fmla="*/ 1833047 w 2057400"/>
                  <a:gd name="connsiteY25" fmla="*/ 1636102 h 2397543"/>
                  <a:gd name="connsiteX26" fmla="*/ 1940635 w 2057400"/>
                  <a:gd name="connsiteY26" fmla="*/ 1590540 h 2397543"/>
                  <a:gd name="connsiteX27" fmla="*/ 2048224 w 2057400"/>
                  <a:gd name="connsiteY27" fmla="*/ 1636102 h 2397543"/>
                  <a:gd name="connsiteX28" fmla="*/ 2053738 w 2057400"/>
                  <a:gd name="connsiteY28" fmla="*/ 1647449 h 2397543"/>
                  <a:gd name="connsiteX29" fmla="*/ 2057400 w 2057400"/>
                  <a:gd name="connsiteY29" fmla="*/ 1647449 h 2397543"/>
                  <a:gd name="connsiteX30" fmla="*/ 2057400 w 2057400"/>
                  <a:gd name="connsiteY30" fmla="*/ 2397543 h 2397543"/>
                  <a:gd name="connsiteX31" fmla="*/ 0 w 2057400"/>
                  <a:gd name="connsiteY31" fmla="*/ 2397543 h 2397543"/>
                  <a:gd name="connsiteX32" fmla="*/ 0 w 2057400"/>
                  <a:gd name="connsiteY32" fmla="*/ 549693 h 2397543"/>
                  <a:gd name="connsiteX33" fmla="*/ 856247 w 2057400"/>
                  <a:gd name="connsiteY33" fmla="*/ 549693 h 2397543"/>
                  <a:gd name="connsiteX34" fmla="*/ 856247 w 2057400"/>
                  <a:gd name="connsiteY34" fmla="*/ 546030 h 2397543"/>
                  <a:gd name="connsiteX35" fmla="*/ 867594 w 2057400"/>
                  <a:gd name="connsiteY35" fmla="*/ 540517 h 2397543"/>
                  <a:gd name="connsiteX36" fmla="*/ 913156 w 2057400"/>
                  <a:gd name="connsiteY36" fmla="*/ 432928 h 2397543"/>
                  <a:gd name="connsiteX37" fmla="*/ 867594 w 2057400"/>
                  <a:gd name="connsiteY37" fmla="*/ 325339 h 2397543"/>
                  <a:gd name="connsiteX38" fmla="*/ 856247 w 2057400"/>
                  <a:gd name="connsiteY38" fmla="*/ 319826 h 2397543"/>
                  <a:gd name="connsiteX39" fmla="*/ 856247 w 2057400"/>
                  <a:gd name="connsiteY39" fmla="*/ 314423 h 2397543"/>
                  <a:gd name="connsiteX40" fmla="*/ 840005 w 2057400"/>
                  <a:gd name="connsiteY40" fmla="*/ 284500 h 2397543"/>
                  <a:gd name="connsiteX41" fmla="*/ 823912 w 2057400"/>
                  <a:gd name="connsiteY41" fmla="*/ 204787 h 2397543"/>
                  <a:gd name="connsiteX42" fmla="*/ 1028700 w 2057400"/>
                  <a:gd name="connsiteY42" fmla="*/ 0 h 239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57400" h="2397543">
                    <a:moveTo>
                      <a:pt x="1028700" y="0"/>
                    </a:moveTo>
                    <a:cubicBezTo>
                      <a:pt x="1141801" y="0"/>
                      <a:pt x="1233487" y="91686"/>
                      <a:pt x="1233487" y="204787"/>
                    </a:cubicBezTo>
                    <a:cubicBezTo>
                      <a:pt x="1233487" y="233063"/>
                      <a:pt x="1227757" y="259999"/>
                      <a:pt x="1217394" y="284500"/>
                    </a:cubicBezTo>
                    <a:lnTo>
                      <a:pt x="1201152" y="314423"/>
                    </a:lnTo>
                    <a:lnTo>
                      <a:pt x="1201152" y="317254"/>
                    </a:lnTo>
                    <a:lnTo>
                      <a:pt x="1193030" y="318536"/>
                    </a:lnTo>
                    <a:cubicBezTo>
                      <a:pt x="1159036" y="329424"/>
                      <a:pt x="1133465" y="376502"/>
                      <a:pt x="1133465" y="432928"/>
                    </a:cubicBezTo>
                    <a:cubicBezTo>
                      <a:pt x="1133465" y="489354"/>
                      <a:pt x="1159036" y="536433"/>
                      <a:pt x="1193030" y="547321"/>
                    </a:cubicBezTo>
                    <a:lnTo>
                      <a:pt x="1201152" y="548602"/>
                    </a:lnTo>
                    <a:lnTo>
                      <a:pt x="1201152" y="549693"/>
                    </a:lnTo>
                    <a:lnTo>
                      <a:pt x="2057400" y="549693"/>
                    </a:lnTo>
                    <a:lnTo>
                      <a:pt x="2057400" y="1302544"/>
                    </a:lnTo>
                    <a:lnTo>
                      <a:pt x="2056309" y="1302544"/>
                    </a:lnTo>
                    <a:lnTo>
                      <a:pt x="2055028" y="1310666"/>
                    </a:lnTo>
                    <a:cubicBezTo>
                      <a:pt x="2044140" y="1344660"/>
                      <a:pt x="1997062" y="1370231"/>
                      <a:pt x="1940635" y="1370231"/>
                    </a:cubicBezTo>
                    <a:cubicBezTo>
                      <a:pt x="1884209" y="1370231"/>
                      <a:pt x="1837131" y="1344660"/>
                      <a:pt x="1826243" y="1310666"/>
                    </a:cubicBezTo>
                    <a:lnTo>
                      <a:pt x="1824962" y="1302544"/>
                    </a:lnTo>
                    <a:lnTo>
                      <a:pt x="1822130" y="1302544"/>
                    </a:lnTo>
                    <a:lnTo>
                      <a:pt x="1792207" y="1286303"/>
                    </a:lnTo>
                    <a:cubicBezTo>
                      <a:pt x="1767707" y="1275940"/>
                      <a:pt x="1740770" y="1270209"/>
                      <a:pt x="1712495" y="1270209"/>
                    </a:cubicBezTo>
                    <a:cubicBezTo>
                      <a:pt x="1599394" y="1270209"/>
                      <a:pt x="1507707" y="1361896"/>
                      <a:pt x="1507707" y="1474997"/>
                    </a:cubicBezTo>
                    <a:cubicBezTo>
                      <a:pt x="1507707" y="1588098"/>
                      <a:pt x="1599394" y="1679784"/>
                      <a:pt x="1712495" y="1679784"/>
                    </a:cubicBezTo>
                    <a:cubicBezTo>
                      <a:pt x="1740770" y="1679784"/>
                      <a:pt x="1767707" y="1674054"/>
                      <a:pt x="1792207" y="1663691"/>
                    </a:cubicBezTo>
                    <a:lnTo>
                      <a:pt x="1822130" y="1647449"/>
                    </a:lnTo>
                    <a:lnTo>
                      <a:pt x="1827533" y="1647449"/>
                    </a:lnTo>
                    <a:lnTo>
                      <a:pt x="1833047" y="1636102"/>
                    </a:lnTo>
                    <a:cubicBezTo>
                      <a:pt x="1850773" y="1609327"/>
                      <a:pt x="1892270" y="1590540"/>
                      <a:pt x="1940635" y="1590540"/>
                    </a:cubicBezTo>
                    <a:cubicBezTo>
                      <a:pt x="1989001" y="1590540"/>
                      <a:pt x="2030498" y="1609327"/>
                      <a:pt x="2048224" y="1636102"/>
                    </a:cubicBezTo>
                    <a:lnTo>
                      <a:pt x="2053738" y="1647449"/>
                    </a:lnTo>
                    <a:lnTo>
                      <a:pt x="2057400" y="1647449"/>
                    </a:lnTo>
                    <a:lnTo>
                      <a:pt x="2057400" y="2397543"/>
                    </a:lnTo>
                    <a:lnTo>
                      <a:pt x="0" y="2397543"/>
                    </a:lnTo>
                    <a:lnTo>
                      <a:pt x="0" y="549693"/>
                    </a:lnTo>
                    <a:lnTo>
                      <a:pt x="856247" y="549693"/>
                    </a:lnTo>
                    <a:lnTo>
                      <a:pt x="856247" y="546030"/>
                    </a:lnTo>
                    <a:lnTo>
                      <a:pt x="867594" y="540517"/>
                    </a:lnTo>
                    <a:cubicBezTo>
                      <a:pt x="894369" y="522791"/>
                      <a:pt x="913156" y="481294"/>
                      <a:pt x="913156" y="432928"/>
                    </a:cubicBezTo>
                    <a:cubicBezTo>
                      <a:pt x="913156" y="384563"/>
                      <a:pt x="894369" y="343065"/>
                      <a:pt x="867594" y="325339"/>
                    </a:cubicBezTo>
                    <a:lnTo>
                      <a:pt x="856247" y="319826"/>
                    </a:lnTo>
                    <a:lnTo>
                      <a:pt x="856247" y="314423"/>
                    </a:lnTo>
                    <a:lnTo>
                      <a:pt x="840005" y="284500"/>
                    </a:lnTo>
                    <a:cubicBezTo>
                      <a:pt x="829642" y="259999"/>
                      <a:pt x="823912" y="233063"/>
                      <a:pt x="823912" y="204787"/>
                    </a:cubicBezTo>
                    <a:cubicBezTo>
                      <a:pt x="823912" y="91686"/>
                      <a:pt x="915599" y="0"/>
                      <a:pt x="10287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8B6EA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solidFill>
                  <a:srgbClr val="5F91E4"/>
                </a:solidFill>
              </a:ln>
              <a:effectLst>
                <a:innerShdw blurRad="63500" dist="50800" dir="18900000">
                  <a:schemeClr val="bg2">
                    <a:lumMod val="7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200"/>
              </a:p>
            </p:txBody>
          </p:sp>
          <p:sp>
            <p:nvSpPr>
              <p:cNvPr id="29" name="자유형: 도형 65">
                <a:extLst>
                  <a:ext uri="{FF2B5EF4-FFF2-40B4-BE49-F238E27FC236}">
                    <a16:creationId xmlns:a16="http://schemas.microsoft.com/office/drawing/2014/main" id="{1F2AE8DF-13F0-5DFA-C1A6-8FC22F677972}"/>
                  </a:ext>
                </a:extLst>
              </p:cNvPr>
              <p:cNvSpPr/>
              <p:nvPr/>
            </p:nvSpPr>
            <p:spPr>
              <a:xfrm rot="5400000">
                <a:off x="1804703" y="1701911"/>
                <a:ext cx="1847849" cy="2607092"/>
              </a:xfrm>
              <a:custGeom>
                <a:avLst/>
                <a:gdLst>
                  <a:gd name="connsiteX0" fmla="*/ 0 w 1847850"/>
                  <a:gd name="connsiteY0" fmla="*/ 2607093 h 2607093"/>
                  <a:gd name="connsiteX1" fmla="*/ 0 w 1847850"/>
                  <a:gd name="connsiteY1" fmla="*/ 549693 h 2607093"/>
                  <a:gd name="connsiteX2" fmla="*/ 751472 w 1847850"/>
                  <a:gd name="connsiteY2" fmla="*/ 549693 h 2607093"/>
                  <a:gd name="connsiteX3" fmla="*/ 751472 w 1847850"/>
                  <a:gd name="connsiteY3" fmla="*/ 546031 h 2607093"/>
                  <a:gd name="connsiteX4" fmla="*/ 762819 w 1847850"/>
                  <a:gd name="connsiteY4" fmla="*/ 540517 h 2607093"/>
                  <a:gd name="connsiteX5" fmla="*/ 808381 w 1847850"/>
                  <a:gd name="connsiteY5" fmla="*/ 432929 h 2607093"/>
                  <a:gd name="connsiteX6" fmla="*/ 762819 w 1847850"/>
                  <a:gd name="connsiteY6" fmla="*/ 325340 h 2607093"/>
                  <a:gd name="connsiteX7" fmla="*/ 751472 w 1847850"/>
                  <a:gd name="connsiteY7" fmla="*/ 319826 h 2607093"/>
                  <a:gd name="connsiteX8" fmla="*/ 751472 w 1847850"/>
                  <a:gd name="connsiteY8" fmla="*/ 314423 h 2607093"/>
                  <a:gd name="connsiteX9" fmla="*/ 735230 w 1847850"/>
                  <a:gd name="connsiteY9" fmla="*/ 284500 h 2607093"/>
                  <a:gd name="connsiteX10" fmla="*/ 719137 w 1847850"/>
                  <a:gd name="connsiteY10" fmla="*/ 204788 h 2607093"/>
                  <a:gd name="connsiteX11" fmla="*/ 923925 w 1847850"/>
                  <a:gd name="connsiteY11" fmla="*/ 0 h 2607093"/>
                  <a:gd name="connsiteX12" fmla="*/ 1128712 w 1847850"/>
                  <a:gd name="connsiteY12" fmla="*/ 204788 h 2607093"/>
                  <a:gd name="connsiteX13" fmla="*/ 1112619 w 1847850"/>
                  <a:gd name="connsiteY13" fmla="*/ 284500 h 2607093"/>
                  <a:gd name="connsiteX14" fmla="*/ 1096377 w 1847850"/>
                  <a:gd name="connsiteY14" fmla="*/ 314423 h 2607093"/>
                  <a:gd name="connsiteX15" fmla="*/ 1096377 w 1847850"/>
                  <a:gd name="connsiteY15" fmla="*/ 317255 h 2607093"/>
                  <a:gd name="connsiteX16" fmla="*/ 1088255 w 1847850"/>
                  <a:gd name="connsiteY16" fmla="*/ 318536 h 2607093"/>
                  <a:gd name="connsiteX17" fmla="*/ 1028690 w 1847850"/>
                  <a:gd name="connsiteY17" fmla="*/ 432929 h 2607093"/>
                  <a:gd name="connsiteX18" fmla="*/ 1088255 w 1847850"/>
                  <a:gd name="connsiteY18" fmla="*/ 547321 h 2607093"/>
                  <a:gd name="connsiteX19" fmla="*/ 1096377 w 1847850"/>
                  <a:gd name="connsiteY19" fmla="*/ 548602 h 2607093"/>
                  <a:gd name="connsiteX20" fmla="*/ 1096377 w 1847850"/>
                  <a:gd name="connsiteY20" fmla="*/ 549693 h 2607093"/>
                  <a:gd name="connsiteX21" fmla="*/ 1847850 w 1847850"/>
                  <a:gd name="connsiteY21" fmla="*/ 549693 h 2607093"/>
                  <a:gd name="connsiteX22" fmla="*/ 1847850 w 1847850"/>
                  <a:gd name="connsiteY22" fmla="*/ 1405940 h 2607093"/>
                  <a:gd name="connsiteX23" fmla="*/ 1846759 w 1847850"/>
                  <a:gd name="connsiteY23" fmla="*/ 1405940 h 2607093"/>
                  <a:gd name="connsiteX24" fmla="*/ 1845478 w 1847850"/>
                  <a:gd name="connsiteY24" fmla="*/ 1414062 h 2607093"/>
                  <a:gd name="connsiteX25" fmla="*/ 1731086 w 1847850"/>
                  <a:gd name="connsiteY25" fmla="*/ 1473627 h 2607093"/>
                  <a:gd name="connsiteX26" fmla="*/ 1616693 w 1847850"/>
                  <a:gd name="connsiteY26" fmla="*/ 1414062 h 2607093"/>
                  <a:gd name="connsiteX27" fmla="*/ 1615412 w 1847850"/>
                  <a:gd name="connsiteY27" fmla="*/ 1405940 h 2607093"/>
                  <a:gd name="connsiteX28" fmla="*/ 1612580 w 1847850"/>
                  <a:gd name="connsiteY28" fmla="*/ 1405940 h 2607093"/>
                  <a:gd name="connsiteX29" fmla="*/ 1582657 w 1847850"/>
                  <a:gd name="connsiteY29" fmla="*/ 1389698 h 2607093"/>
                  <a:gd name="connsiteX30" fmla="*/ 1502945 w 1847850"/>
                  <a:gd name="connsiteY30" fmla="*/ 1373605 h 2607093"/>
                  <a:gd name="connsiteX31" fmla="*/ 1298157 w 1847850"/>
                  <a:gd name="connsiteY31" fmla="*/ 1578392 h 2607093"/>
                  <a:gd name="connsiteX32" fmla="*/ 1502945 w 1847850"/>
                  <a:gd name="connsiteY32" fmla="*/ 1783180 h 2607093"/>
                  <a:gd name="connsiteX33" fmla="*/ 1582657 w 1847850"/>
                  <a:gd name="connsiteY33" fmla="*/ 1767087 h 2607093"/>
                  <a:gd name="connsiteX34" fmla="*/ 1612580 w 1847850"/>
                  <a:gd name="connsiteY34" fmla="*/ 1750845 h 2607093"/>
                  <a:gd name="connsiteX35" fmla="*/ 1617983 w 1847850"/>
                  <a:gd name="connsiteY35" fmla="*/ 1750845 h 2607093"/>
                  <a:gd name="connsiteX36" fmla="*/ 1623497 w 1847850"/>
                  <a:gd name="connsiteY36" fmla="*/ 1739498 h 2607093"/>
                  <a:gd name="connsiteX37" fmla="*/ 1731086 w 1847850"/>
                  <a:gd name="connsiteY37" fmla="*/ 1693936 h 2607093"/>
                  <a:gd name="connsiteX38" fmla="*/ 1838674 w 1847850"/>
                  <a:gd name="connsiteY38" fmla="*/ 1739498 h 2607093"/>
                  <a:gd name="connsiteX39" fmla="*/ 1844188 w 1847850"/>
                  <a:gd name="connsiteY39" fmla="*/ 1750845 h 2607093"/>
                  <a:gd name="connsiteX40" fmla="*/ 1847850 w 1847850"/>
                  <a:gd name="connsiteY40" fmla="*/ 1750845 h 2607093"/>
                  <a:gd name="connsiteX41" fmla="*/ 1847850 w 1847850"/>
                  <a:gd name="connsiteY41" fmla="*/ 2607093 h 260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847850" h="2607093">
                    <a:moveTo>
                      <a:pt x="0" y="2607093"/>
                    </a:moveTo>
                    <a:lnTo>
                      <a:pt x="0" y="549693"/>
                    </a:lnTo>
                    <a:lnTo>
                      <a:pt x="751472" y="549693"/>
                    </a:lnTo>
                    <a:lnTo>
                      <a:pt x="751472" y="546031"/>
                    </a:lnTo>
                    <a:lnTo>
                      <a:pt x="762819" y="540517"/>
                    </a:lnTo>
                    <a:cubicBezTo>
                      <a:pt x="789594" y="522791"/>
                      <a:pt x="808381" y="481294"/>
                      <a:pt x="808381" y="432929"/>
                    </a:cubicBezTo>
                    <a:cubicBezTo>
                      <a:pt x="808381" y="384563"/>
                      <a:pt x="789594" y="343066"/>
                      <a:pt x="762819" y="325340"/>
                    </a:cubicBezTo>
                    <a:lnTo>
                      <a:pt x="751472" y="319826"/>
                    </a:lnTo>
                    <a:lnTo>
                      <a:pt x="751472" y="314423"/>
                    </a:lnTo>
                    <a:lnTo>
                      <a:pt x="735230" y="284500"/>
                    </a:lnTo>
                    <a:cubicBezTo>
                      <a:pt x="724867" y="260000"/>
                      <a:pt x="719137" y="233063"/>
                      <a:pt x="719137" y="204788"/>
                    </a:cubicBezTo>
                    <a:cubicBezTo>
                      <a:pt x="719137" y="91687"/>
                      <a:pt x="810824" y="0"/>
                      <a:pt x="923925" y="0"/>
                    </a:cubicBezTo>
                    <a:cubicBezTo>
                      <a:pt x="1037026" y="0"/>
                      <a:pt x="1128712" y="91687"/>
                      <a:pt x="1128712" y="204788"/>
                    </a:cubicBezTo>
                    <a:cubicBezTo>
                      <a:pt x="1128712" y="233063"/>
                      <a:pt x="1122982" y="260000"/>
                      <a:pt x="1112619" y="284500"/>
                    </a:cubicBezTo>
                    <a:lnTo>
                      <a:pt x="1096377" y="314423"/>
                    </a:lnTo>
                    <a:lnTo>
                      <a:pt x="1096377" y="317255"/>
                    </a:lnTo>
                    <a:lnTo>
                      <a:pt x="1088255" y="318536"/>
                    </a:lnTo>
                    <a:cubicBezTo>
                      <a:pt x="1054261" y="329424"/>
                      <a:pt x="1028690" y="376502"/>
                      <a:pt x="1028690" y="432929"/>
                    </a:cubicBezTo>
                    <a:cubicBezTo>
                      <a:pt x="1028690" y="489355"/>
                      <a:pt x="1054261" y="536433"/>
                      <a:pt x="1088255" y="547321"/>
                    </a:cubicBezTo>
                    <a:lnTo>
                      <a:pt x="1096377" y="548602"/>
                    </a:lnTo>
                    <a:lnTo>
                      <a:pt x="1096377" y="549693"/>
                    </a:lnTo>
                    <a:lnTo>
                      <a:pt x="1847850" y="549693"/>
                    </a:lnTo>
                    <a:lnTo>
                      <a:pt x="1847850" y="1405940"/>
                    </a:lnTo>
                    <a:lnTo>
                      <a:pt x="1846759" y="1405940"/>
                    </a:lnTo>
                    <a:lnTo>
                      <a:pt x="1845478" y="1414062"/>
                    </a:lnTo>
                    <a:cubicBezTo>
                      <a:pt x="1834590" y="1448055"/>
                      <a:pt x="1787512" y="1473627"/>
                      <a:pt x="1731086" y="1473627"/>
                    </a:cubicBezTo>
                    <a:cubicBezTo>
                      <a:pt x="1674659" y="1473627"/>
                      <a:pt x="1627581" y="1448055"/>
                      <a:pt x="1616693" y="1414062"/>
                    </a:cubicBezTo>
                    <a:lnTo>
                      <a:pt x="1615412" y="1405940"/>
                    </a:lnTo>
                    <a:lnTo>
                      <a:pt x="1612580" y="1405940"/>
                    </a:lnTo>
                    <a:lnTo>
                      <a:pt x="1582657" y="1389698"/>
                    </a:lnTo>
                    <a:cubicBezTo>
                      <a:pt x="1558157" y="1379335"/>
                      <a:pt x="1531220" y="1373605"/>
                      <a:pt x="1502945" y="1373605"/>
                    </a:cubicBezTo>
                    <a:cubicBezTo>
                      <a:pt x="1389844" y="1373605"/>
                      <a:pt x="1298157" y="1465291"/>
                      <a:pt x="1298157" y="1578392"/>
                    </a:cubicBezTo>
                    <a:cubicBezTo>
                      <a:pt x="1298157" y="1691493"/>
                      <a:pt x="1389844" y="1783180"/>
                      <a:pt x="1502945" y="1783180"/>
                    </a:cubicBezTo>
                    <a:cubicBezTo>
                      <a:pt x="1531220" y="1783180"/>
                      <a:pt x="1558157" y="1777450"/>
                      <a:pt x="1582657" y="1767087"/>
                    </a:cubicBezTo>
                    <a:lnTo>
                      <a:pt x="1612580" y="1750845"/>
                    </a:lnTo>
                    <a:lnTo>
                      <a:pt x="1617983" y="1750845"/>
                    </a:lnTo>
                    <a:lnTo>
                      <a:pt x="1623497" y="1739498"/>
                    </a:lnTo>
                    <a:cubicBezTo>
                      <a:pt x="1641223" y="1712723"/>
                      <a:pt x="1682720" y="1693936"/>
                      <a:pt x="1731086" y="1693936"/>
                    </a:cubicBezTo>
                    <a:cubicBezTo>
                      <a:pt x="1779451" y="1693936"/>
                      <a:pt x="1820948" y="1712723"/>
                      <a:pt x="1838674" y="1739498"/>
                    </a:cubicBezTo>
                    <a:lnTo>
                      <a:pt x="1844188" y="1750845"/>
                    </a:lnTo>
                    <a:lnTo>
                      <a:pt x="1847850" y="1750845"/>
                    </a:lnTo>
                    <a:lnTo>
                      <a:pt x="1847850" y="2607093"/>
                    </a:lnTo>
                    <a:close/>
                  </a:path>
                </a:pathLst>
              </a:custGeom>
              <a:gradFill flip="none" rotWithShape="1">
                <a:gsLst>
                  <a:gs pos="71000">
                    <a:srgbClr val="C7DBFC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lt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8100000">
                  <a:schemeClr val="bg1">
                    <a:lumMod val="85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6" name="자유형: 도형 64">
              <a:extLst>
                <a:ext uri="{FF2B5EF4-FFF2-40B4-BE49-F238E27FC236}">
                  <a16:creationId xmlns:a16="http://schemas.microsoft.com/office/drawing/2014/main" id="{3AC6DC62-2AB4-0E65-31E3-AAFEDF3269F2}"/>
                </a:ext>
              </a:extLst>
            </p:cNvPr>
            <p:cNvSpPr/>
            <p:nvPr/>
          </p:nvSpPr>
          <p:spPr>
            <a:xfrm rot="5400000">
              <a:off x="4825706" y="245581"/>
              <a:ext cx="1979337" cy="2569007"/>
            </a:xfrm>
            <a:custGeom>
              <a:avLst/>
              <a:gdLst>
                <a:gd name="connsiteX0" fmla="*/ 1028700 w 2057400"/>
                <a:gd name="connsiteY0" fmla="*/ 0 h 2397543"/>
                <a:gd name="connsiteX1" fmla="*/ 1233487 w 2057400"/>
                <a:gd name="connsiteY1" fmla="*/ 204787 h 2397543"/>
                <a:gd name="connsiteX2" fmla="*/ 1217394 w 2057400"/>
                <a:gd name="connsiteY2" fmla="*/ 284500 h 2397543"/>
                <a:gd name="connsiteX3" fmla="*/ 1201152 w 2057400"/>
                <a:gd name="connsiteY3" fmla="*/ 314423 h 2397543"/>
                <a:gd name="connsiteX4" fmla="*/ 1201152 w 2057400"/>
                <a:gd name="connsiteY4" fmla="*/ 317254 h 2397543"/>
                <a:gd name="connsiteX5" fmla="*/ 1193030 w 2057400"/>
                <a:gd name="connsiteY5" fmla="*/ 318536 h 2397543"/>
                <a:gd name="connsiteX6" fmla="*/ 1133465 w 2057400"/>
                <a:gd name="connsiteY6" fmla="*/ 432928 h 2397543"/>
                <a:gd name="connsiteX7" fmla="*/ 1193030 w 2057400"/>
                <a:gd name="connsiteY7" fmla="*/ 547321 h 2397543"/>
                <a:gd name="connsiteX8" fmla="*/ 1201152 w 2057400"/>
                <a:gd name="connsiteY8" fmla="*/ 548602 h 2397543"/>
                <a:gd name="connsiteX9" fmla="*/ 1201152 w 2057400"/>
                <a:gd name="connsiteY9" fmla="*/ 549693 h 2397543"/>
                <a:gd name="connsiteX10" fmla="*/ 2057400 w 2057400"/>
                <a:gd name="connsiteY10" fmla="*/ 549693 h 2397543"/>
                <a:gd name="connsiteX11" fmla="*/ 2057400 w 2057400"/>
                <a:gd name="connsiteY11" fmla="*/ 1302544 h 2397543"/>
                <a:gd name="connsiteX12" fmla="*/ 2056309 w 2057400"/>
                <a:gd name="connsiteY12" fmla="*/ 1302544 h 2397543"/>
                <a:gd name="connsiteX13" fmla="*/ 2055028 w 2057400"/>
                <a:gd name="connsiteY13" fmla="*/ 1310666 h 2397543"/>
                <a:gd name="connsiteX14" fmla="*/ 1940635 w 2057400"/>
                <a:gd name="connsiteY14" fmla="*/ 1370231 h 2397543"/>
                <a:gd name="connsiteX15" fmla="*/ 1826243 w 2057400"/>
                <a:gd name="connsiteY15" fmla="*/ 1310666 h 2397543"/>
                <a:gd name="connsiteX16" fmla="*/ 1824962 w 2057400"/>
                <a:gd name="connsiteY16" fmla="*/ 1302544 h 2397543"/>
                <a:gd name="connsiteX17" fmla="*/ 1822130 w 2057400"/>
                <a:gd name="connsiteY17" fmla="*/ 1302544 h 2397543"/>
                <a:gd name="connsiteX18" fmla="*/ 1792207 w 2057400"/>
                <a:gd name="connsiteY18" fmla="*/ 1286303 h 2397543"/>
                <a:gd name="connsiteX19" fmla="*/ 1712495 w 2057400"/>
                <a:gd name="connsiteY19" fmla="*/ 1270209 h 2397543"/>
                <a:gd name="connsiteX20" fmla="*/ 1507707 w 2057400"/>
                <a:gd name="connsiteY20" fmla="*/ 1474997 h 2397543"/>
                <a:gd name="connsiteX21" fmla="*/ 1712495 w 2057400"/>
                <a:gd name="connsiteY21" fmla="*/ 1679784 h 2397543"/>
                <a:gd name="connsiteX22" fmla="*/ 1792207 w 2057400"/>
                <a:gd name="connsiteY22" fmla="*/ 1663691 h 2397543"/>
                <a:gd name="connsiteX23" fmla="*/ 1822130 w 2057400"/>
                <a:gd name="connsiteY23" fmla="*/ 1647449 h 2397543"/>
                <a:gd name="connsiteX24" fmla="*/ 1827533 w 2057400"/>
                <a:gd name="connsiteY24" fmla="*/ 1647449 h 2397543"/>
                <a:gd name="connsiteX25" fmla="*/ 1833047 w 2057400"/>
                <a:gd name="connsiteY25" fmla="*/ 1636102 h 2397543"/>
                <a:gd name="connsiteX26" fmla="*/ 1940635 w 2057400"/>
                <a:gd name="connsiteY26" fmla="*/ 1590540 h 2397543"/>
                <a:gd name="connsiteX27" fmla="*/ 2048224 w 2057400"/>
                <a:gd name="connsiteY27" fmla="*/ 1636102 h 2397543"/>
                <a:gd name="connsiteX28" fmla="*/ 2053738 w 2057400"/>
                <a:gd name="connsiteY28" fmla="*/ 1647449 h 2397543"/>
                <a:gd name="connsiteX29" fmla="*/ 2057400 w 2057400"/>
                <a:gd name="connsiteY29" fmla="*/ 1647449 h 2397543"/>
                <a:gd name="connsiteX30" fmla="*/ 2057400 w 2057400"/>
                <a:gd name="connsiteY30" fmla="*/ 2397543 h 2397543"/>
                <a:gd name="connsiteX31" fmla="*/ 0 w 2057400"/>
                <a:gd name="connsiteY31" fmla="*/ 2397543 h 2397543"/>
                <a:gd name="connsiteX32" fmla="*/ 0 w 2057400"/>
                <a:gd name="connsiteY32" fmla="*/ 549693 h 2397543"/>
                <a:gd name="connsiteX33" fmla="*/ 856247 w 2057400"/>
                <a:gd name="connsiteY33" fmla="*/ 549693 h 2397543"/>
                <a:gd name="connsiteX34" fmla="*/ 856247 w 2057400"/>
                <a:gd name="connsiteY34" fmla="*/ 546030 h 2397543"/>
                <a:gd name="connsiteX35" fmla="*/ 867594 w 2057400"/>
                <a:gd name="connsiteY35" fmla="*/ 540517 h 2397543"/>
                <a:gd name="connsiteX36" fmla="*/ 913156 w 2057400"/>
                <a:gd name="connsiteY36" fmla="*/ 432928 h 2397543"/>
                <a:gd name="connsiteX37" fmla="*/ 867594 w 2057400"/>
                <a:gd name="connsiteY37" fmla="*/ 325339 h 2397543"/>
                <a:gd name="connsiteX38" fmla="*/ 856247 w 2057400"/>
                <a:gd name="connsiteY38" fmla="*/ 319826 h 2397543"/>
                <a:gd name="connsiteX39" fmla="*/ 856247 w 2057400"/>
                <a:gd name="connsiteY39" fmla="*/ 314423 h 2397543"/>
                <a:gd name="connsiteX40" fmla="*/ 840005 w 2057400"/>
                <a:gd name="connsiteY40" fmla="*/ 284500 h 2397543"/>
                <a:gd name="connsiteX41" fmla="*/ 823912 w 2057400"/>
                <a:gd name="connsiteY41" fmla="*/ 204787 h 2397543"/>
                <a:gd name="connsiteX42" fmla="*/ 1028700 w 2057400"/>
                <a:gd name="connsiteY42" fmla="*/ 0 h 239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57400" h="2397543">
                  <a:moveTo>
                    <a:pt x="1028700" y="0"/>
                  </a:moveTo>
                  <a:cubicBezTo>
                    <a:pt x="1141801" y="0"/>
                    <a:pt x="1233487" y="91686"/>
                    <a:pt x="1233487" y="204787"/>
                  </a:cubicBezTo>
                  <a:cubicBezTo>
                    <a:pt x="1233487" y="233063"/>
                    <a:pt x="1227757" y="259999"/>
                    <a:pt x="1217394" y="284500"/>
                  </a:cubicBezTo>
                  <a:lnTo>
                    <a:pt x="1201152" y="314423"/>
                  </a:lnTo>
                  <a:lnTo>
                    <a:pt x="1201152" y="317254"/>
                  </a:lnTo>
                  <a:lnTo>
                    <a:pt x="1193030" y="318536"/>
                  </a:lnTo>
                  <a:cubicBezTo>
                    <a:pt x="1159036" y="329424"/>
                    <a:pt x="1133465" y="376502"/>
                    <a:pt x="1133465" y="432928"/>
                  </a:cubicBezTo>
                  <a:cubicBezTo>
                    <a:pt x="1133465" y="489354"/>
                    <a:pt x="1159036" y="536433"/>
                    <a:pt x="1193030" y="547321"/>
                  </a:cubicBezTo>
                  <a:lnTo>
                    <a:pt x="1201152" y="548602"/>
                  </a:lnTo>
                  <a:lnTo>
                    <a:pt x="1201152" y="549693"/>
                  </a:lnTo>
                  <a:lnTo>
                    <a:pt x="2057400" y="549693"/>
                  </a:lnTo>
                  <a:lnTo>
                    <a:pt x="2057400" y="1302544"/>
                  </a:lnTo>
                  <a:lnTo>
                    <a:pt x="2056309" y="1302544"/>
                  </a:lnTo>
                  <a:lnTo>
                    <a:pt x="2055028" y="1310666"/>
                  </a:lnTo>
                  <a:cubicBezTo>
                    <a:pt x="2044140" y="1344660"/>
                    <a:pt x="1997062" y="1370231"/>
                    <a:pt x="1940635" y="1370231"/>
                  </a:cubicBezTo>
                  <a:cubicBezTo>
                    <a:pt x="1884209" y="1370231"/>
                    <a:pt x="1837131" y="1344660"/>
                    <a:pt x="1826243" y="1310666"/>
                  </a:cubicBezTo>
                  <a:lnTo>
                    <a:pt x="1824962" y="1302544"/>
                  </a:lnTo>
                  <a:lnTo>
                    <a:pt x="1822130" y="1302544"/>
                  </a:lnTo>
                  <a:lnTo>
                    <a:pt x="1792207" y="1286303"/>
                  </a:lnTo>
                  <a:cubicBezTo>
                    <a:pt x="1767707" y="1275940"/>
                    <a:pt x="1740770" y="1270209"/>
                    <a:pt x="1712495" y="1270209"/>
                  </a:cubicBezTo>
                  <a:cubicBezTo>
                    <a:pt x="1599394" y="1270209"/>
                    <a:pt x="1507707" y="1361896"/>
                    <a:pt x="1507707" y="1474997"/>
                  </a:cubicBezTo>
                  <a:cubicBezTo>
                    <a:pt x="1507707" y="1588098"/>
                    <a:pt x="1599394" y="1679784"/>
                    <a:pt x="1712495" y="1679784"/>
                  </a:cubicBezTo>
                  <a:cubicBezTo>
                    <a:pt x="1740770" y="1679784"/>
                    <a:pt x="1767707" y="1674054"/>
                    <a:pt x="1792207" y="1663691"/>
                  </a:cubicBezTo>
                  <a:lnTo>
                    <a:pt x="1822130" y="1647449"/>
                  </a:lnTo>
                  <a:lnTo>
                    <a:pt x="1827533" y="1647449"/>
                  </a:lnTo>
                  <a:lnTo>
                    <a:pt x="1833047" y="1636102"/>
                  </a:lnTo>
                  <a:cubicBezTo>
                    <a:pt x="1850773" y="1609327"/>
                    <a:pt x="1892270" y="1590540"/>
                    <a:pt x="1940635" y="1590540"/>
                  </a:cubicBezTo>
                  <a:cubicBezTo>
                    <a:pt x="1989001" y="1590540"/>
                    <a:pt x="2030498" y="1609327"/>
                    <a:pt x="2048224" y="1636102"/>
                  </a:cubicBezTo>
                  <a:lnTo>
                    <a:pt x="2053738" y="1647449"/>
                  </a:lnTo>
                  <a:lnTo>
                    <a:pt x="2057400" y="1647449"/>
                  </a:lnTo>
                  <a:lnTo>
                    <a:pt x="2057400" y="2397543"/>
                  </a:lnTo>
                  <a:lnTo>
                    <a:pt x="0" y="2397543"/>
                  </a:lnTo>
                  <a:lnTo>
                    <a:pt x="0" y="549693"/>
                  </a:lnTo>
                  <a:lnTo>
                    <a:pt x="856247" y="549693"/>
                  </a:lnTo>
                  <a:lnTo>
                    <a:pt x="856247" y="546030"/>
                  </a:lnTo>
                  <a:lnTo>
                    <a:pt x="867594" y="540517"/>
                  </a:lnTo>
                  <a:cubicBezTo>
                    <a:pt x="894369" y="522791"/>
                    <a:pt x="913156" y="481294"/>
                    <a:pt x="913156" y="432928"/>
                  </a:cubicBezTo>
                  <a:cubicBezTo>
                    <a:pt x="913156" y="384563"/>
                    <a:pt x="894369" y="343065"/>
                    <a:pt x="867594" y="325339"/>
                  </a:cubicBezTo>
                  <a:lnTo>
                    <a:pt x="856247" y="319826"/>
                  </a:lnTo>
                  <a:lnTo>
                    <a:pt x="856247" y="314423"/>
                  </a:lnTo>
                  <a:lnTo>
                    <a:pt x="840005" y="284500"/>
                  </a:lnTo>
                  <a:cubicBezTo>
                    <a:pt x="829642" y="259999"/>
                    <a:pt x="823912" y="233063"/>
                    <a:pt x="823912" y="204787"/>
                  </a:cubicBezTo>
                  <a:cubicBezTo>
                    <a:pt x="823912" y="91686"/>
                    <a:pt x="915599" y="0"/>
                    <a:pt x="1028700" y="0"/>
                  </a:cubicBezTo>
                  <a:close/>
                </a:path>
              </a:pathLst>
            </a:custGeom>
            <a:gradFill>
              <a:gsLst>
                <a:gs pos="0">
                  <a:srgbClr val="98B6EA"/>
                </a:gs>
                <a:gs pos="100000">
                  <a:schemeClr val="accent1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solidFill>
                <a:srgbClr val="5F91E4"/>
              </a:solidFill>
            </a:ln>
            <a:effectLst>
              <a:innerShdw blurRad="63500" dist="50800" dir="18900000">
                <a:schemeClr val="bg2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720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40734" y="5142065"/>
            <a:ext cx="3060081" cy="1052408"/>
            <a:chOff x="541008" y="3825949"/>
            <a:chExt cx="2295061" cy="789306"/>
          </a:xfrm>
        </p:grpSpPr>
        <p:sp>
          <p:nvSpPr>
            <p:cNvPr id="32" name="Google Shape;299;p26"/>
            <p:cNvSpPr/>
            <p:nvPr/>
          </p:nvSpPr>
          <p:spPr>
            <a:xfrm>
              <a:off x="541008" y="3825949"/>
              <a:ext cx="1181599" cy="280800"/>
            </a:xfrm>
            <a:prstGeom prst="roundRect">
              <a:avLst>
                <a:gd name="adj" fmla="val 16667"/>
              </a:avLst>
            </a:prstGeom>
            <a:solidFill>
              <a:srgbClr val="6B99E6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lnSpc>
                  <a:spcPct val="160000"/>
                </a:lnSpc>
              </a:pPr>
              <a:r>
                <a:rPr lang="ko" altLang="en-US" sz="2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접근성 향상</a:t>
              </a:r>
              <a:endParaRPr sz="24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3" name="Google Shape;294;p26"/>
            <p:cNvSpPr txBox="1"/>
            <p:nvPr/>
          </p:nvSpPr>
          <p:spPr>
            <a:xfrm>
              <a:off x="541009" y="4060249"/>
              <a:ext cx="2295060" cy="555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60000"/>
                </a:lnSpc>
              </a:pP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법적 지식이 없는 사용자도</a:t>
              </a:r>
              <a:r>
                <a:rPr lang="en-US" altLang="ko" sz="1333" b="1" dirty="0">
                  <a:latin typeface="Batang"/>
                  <a:ea typeface="Batang"/>
                  <a:cs typeface="Malgun Gothic"/>
                  <a:sym typeface="Batang"/>
                </a:rPr>
                <a:t> </a:t>
              </a:r>
              <a:r>
                <a:rPr lang="ko" altLang="en-US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쉽게</a:t>
              </a:r>
              <a:endParaRPr lang="en-US" altLang="ko" sz="1333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lnSpc>
                  <a:spcPct val="160000"/>
                </a:lnSpc>
              </a:pPr>
              <a:r>
                <a:rPr lang="ko" altLang="en-US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이용할 수 있는</a:t>
              </a:r>
              <a:r>
                <a:rPr lang="en-US" altLang="ko" sz="1333" b="1" dirty="0">
                  <a:latin typeface="Batang"/>
                  <a:ea typeface="Batang"/>
                  <a:cs typeface="Malgun Gothic"/>
                  <a:sym typeface="Batang"/>
                </a:rPr>
                <a:t> </a:t>
              </a:r>
              <a:r>
                <a:rPr lang="ko" altLang="en-US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인터페이스</a:t>
              </a: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제공</a:t>
              </a:r>
              <a:endParaRPr sz="1333" b="1" dirty="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896053" y="1337499"/>
            <a:ext cx="2622129" cy="1061476"/>
            <a:chOff x="5662887" y="680250"/>
            <a:chExt cx="1966597" cy="796107"/>
          </a:xfrm>
        </p:grpSpPr>
        <p:sp>
          <p:nvSpPr>
            <p:cNvPr id="34" name="Google Shape;300;p26"/>
            <p:cNvSpPr/>
            <p:nvPr/>
          </p:nvSpPr>
          <p:spPr>
            <a:xfrm>
              <a:off x="5662887" y="680250"/>
              <a:ext cx="1180800" cy="280800"/>
            </a:xfrm>
            <a:prstGeom prst="roundRect">
              <a:avLst>
                <a:gd name="adj" fmla="val 16667"/>
              </a:avLst>
            </a:prstGeom>
            <a:solidFill>
              <a:srgbClr val="6B99E6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lnSpc>
                  <a:spcPct val="160000"/>
                </a:lnSpc>
                <a:buClr>
                  <a:schemeClr val="dk1"/>
                </a:buClr>
              </a:pPr>
              <a:r>
                <a:rPr lang="ko" altLang="en-US" sz="2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정확성</a:t>
              </a:r>
              <a:endParaRPr sz="2400" dirty="0"/>
            </a:p>
          </p:txBody>
        </p:sp>
        <p:sp>
          <p:nvSpPr>
            <p:cNvPr id="35" name="Google Shape;296;p26"/>
            <p:cNvSpPr txBox="1"/>
            <p:nvPr/>
          </p:nvSpPr>
          <p:spPr>
            <a:xfrm>
              <a:off x="5662887" y="914888"/>
              <a:ext cx="1966597" cy="56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" altLang="en-US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기존 판례 데이터를</a:t>
              </a:r>
              <a:r>
                <a:rPr lang="en-US" altLang="ko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altLang="en-US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기반</a:t>
              </a: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</a:t>
              </a:r>
              <a:endParaRPr lang="en-US" altLang="ko" sz="1333" b="1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>
                <a:lnSpc>
                  <a:spcPct val="160000"/>
                </a:lnSpc>
              </a:pP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정확한 판단을 도출</a:t>
              </a:r>
              <a:endParaRPr sz="1333" b="1" dirty="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81253" y="2576631"/>
            <a:ext cx="3364556" cy="1067425"/>
            <a:chOff x="6409534" y="1920201"/>
            <a:chExt cx="2523417" cy="800569"/>
          </a:xfrm>
        </p:grpSpPr>
        <p:sp>
          <p:nvSpPr>
            <p:cNvPr id="36" name="Google Shape;301;p26"/>
            <p:cNvSpPr/>
            <p:nvPr/>
          </p:nvSpPr>
          <p:spPr>
            <a:xfrm>
              <a:off x="6409534" y="1920201"/>
              <a:ext cx="1180800" cy="280800"/>
            </a:xfrm>
            <a:prstGeom prst="roundRect">
              <a:avLst>
                <a:gd name="adj" fmla="val 16667"/>
              </a:avLst>
            </a:prstGeom>
            <a:solidFill>
              <a:srgbClr val="8FB0E9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lnSpc>
                  <a:spcPct val="160000"/>
                </a:lnSpc>
                <a:buClr>
                  <a:schemeClr val="dk1"/>
                </a:buClr>
              </a:pPr>
              <a:r>
                <a:rPr lang="ko" altLang="en-US" sz="2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확장가능성</a:t>
              </a:r>
              <a:endParaRPr sz="2400" b="1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7" name="Google Shape;297;p26"/>
            <p:cNvSpPr txBox="1"/>
            <p:nvPr/>
          </p:nvSpPr>
          <p:spPr>
            <a:xfrm>
              <a:off x="6409534" y="2159301"/>
              <a:ext cx="2523417" cy="56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향후 법령 조회 및 상세한</a:t>
              </a:r>
              <a:r>
                <a:rPr lang="en-US" altLang="ko" sz="1333" b="1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판례 분석 등</a:t>
              </a:r>
              <a:r>
                <a:rPr lang="en-US" altLang="ko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</a:t>
              </a:r>
            </a:p>
            <a:p>
              <a:pPr>
                <a:lnSpc>
                  <a:spcPct val="160000"/>
                </a:lnSpc>
              </a:pP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기능을 제공해</a:t>
              </a:r>
              <a:r>
                <a:rPr lang="en-US" altLang="ko" sz="1333" b="1" dirty="0">
                  <a:ea typeface="Malgun Gothic"/>
                </a:rPr>
                <a:t> </a:t>
              </a:r>
              <a:r>
                <a:rPr lang="ko" altLang="en-US" sz="1333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서비스의 범위를 확장</a:t>
              </a:r>
              <a:endParaRPr sz="133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0392" y="3877271"/>
            <a:ext cx="3060080" cy="1038623"/>
            <a:chOff x="132858" y="2817132"/>
            <a:chExt cx="2295060" cy="778967"/>
          </a:xfrm>
        </p:grpSpPr>
        <p:sp>
          <p:nvSpPr>
            <p:cNvPr id="30" name="Google Shape;298;p26"/>
            <p:cNvSpPr/>
            <p:nvPr/>
          </p:nvSpPr>
          <p:spPr>
            <a:xfrm>
              <a:off x="132858" y="2817132"/>
              <a:ext cx="1180800" cy="282046"/>
            </a:xfrm>
            <a:prstGeom prst="roundRect">
              <a:avLst>
                <a:gd name="adj" fmla="val 16667"/>
              </a:avLst>
            </a:prstGeom>
            <a:solidFill>
              <a:srgbClr val="8FB0E9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lnSpc>
                  <a:spcPct val="160000"/>
                </a:lnSpc>
              </a:pPr>
              <a:r>
                <a:rPr lang="ko" altLang="en-US" sz="2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시간절약</a:t>
              </a:r>
              <a:endParaRPr sz="2400" dirty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8" name="Google Shape;294;p26"/>
            <p:cNvSpPr txBox="1"/>
            <p:nvPr/>
          </p:nvSpPr>
          <p:spPr>
            <a:xfrm>
              <a:off x="132858" y="3075336"/>
              <a:ext cx="2295060" cy="520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lvl="0">
                <a:lnSpc>
                  <a:spcPct val="160000"/>
                </a:lnSpc>
              </a:pPr>
              <a:r>
                <a:rPr lang="en-US" altLang="ko-KR" sz="1333" b="1" dirty="0">
                  <a:latin typeface="Malgun Gothic"/>
                  <a:ea typeface="Malgun Gothic"/>
                  <a:cs typeface="Malgun Gothic"/>
                  <a:sym typeface="Malgun Gothic"/>
                </a:rPr>
                <a:t>AI</a:t>
              </a:r>
              <a:r>
                <a:rPr lang="ko-KR" altLang="en-US" sz="1333" b="1" dirty="0">
                  <a:latin typeface="Malgun Gothic"/>
                  <a:ea typeface="Malgun Gothic"/>
                  <a:cs typeface="Malgun Gothic"/>
                  <a:sym typeface="Malgun Gothic"/>
                </a:rPr>
                <a:t>를 통해 </a:t>
              </a:r>
              <a:r>
                <a:rPr lang="ko-KR" altLang="en-US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신속하게</a:t>
              </a:r>
              <a:r>
                <a:rPr lang="ko-KR" altLang="en-US" sz="1333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333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산재 가능성 판단</a:t>
              </a:r>
              <a:endParaRPr lang="ko-KR" altLang="en-US" sz="1333" b="1" dirty="0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endParaRPr>
            </a:p>
            <a:p>
              <a:pPr>
                <a:lnSpc>
                  <a:spcPct val="160000"/>
                </a:lnSpc>
                <a:spcBef>
                  <a:spcPts val="133"/>
                </a:spcBef>
              </a:pPr>
              <a:r>
                <a:rPr lang="ko-KR" altLang="en-US" sz="1333" b="1" dirty="0">
                  <a:latin typeface="Malgun Gothic"/>
                  <a:ea typeface="Malgun Gothic"/>
                  <a:cs typeface="Malgun Gothic"/>
                  <a:sym typeface="Malgun Gothic"/>
                </a:rPr>
                <a:t>사용자의 결정에 도움</a:t>
              </a:r>
              <a:endParaRPr lang="ko-KR" altLang="en-US" sz="1333" b="1" dirty="0">
                <a:latin typeface="Batang"/>
                <a:ea typeface="Batang"/>
                <a:cs typeface="Batang"/>
                <a:sym typeface="Batang"/>
              </a:endParaRPr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flipH="1">
            <a:off x="1909829" y="4092503"/>
            <a:ext cx="2016281" cy="0"/>
          </a:xfrm>
          <a:prstGeom prst="straightConnector1">
            <a:avLst/>
          </a:prstGeom>
          <a:ln w="19050">
            <a:solidFill>
              <a:srgbClr val="C8D8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445496" y="2754836"/>
            <a:ext cx="1060984" cy="0"/>
          </a:xfrm>
          <a:prstGeom prst="straightConnector1">
            <a:avLst/>
          </a:prstGeom>
          <a:ln w="19050">
            <a:solidFill>
              <a:srgbClr val="C8D8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151774" y="1486043"/>
            <a:ext cx="1676151" cy="10856"/>
          </a:xfrm>
          <a:prstGeom prst="straightConnector1">
            <a:avLst/>
          </a:prstGeom>
          <a:ln w="19050">
            <a:solidFill>
              <a:srgbClr val="C8D8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705100" y="5298265"/>
            <a:ext cx="2395067" cy="0"/>
          </a:xfrm>
          <a:prstGeom prst="straightConnector1">
            <a:avLst/>
          </a:prstGeom>
          <a:ln w="19050">
            <a:solidFill>
              <a:srgbClr val="C8D8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41" y="1969624"/>
            <a:ext cx="805425" cy="8054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55" y="4793855"/>
            <a:ext cx="808567" cy="8085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47" y="3404082"/>
            <a:ext cx="806524" cy="8065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29" y="3468545"/>
            <a:ext cx="660780" cy="6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/>
          <p:nvPr/>
        </p:nvSpPr>
        <p:spPr>
          <a:xfrm>
            <a:off x="0" y="6340996"/>
            <a:ext cx="12192000" cy="517003"/>
          </a:xfrm>
          <a:prstGeom prst="flowChartProcess">
            <a:avLst/>
          </a:prstGeom>
          <a:solidFill>
            <a:srgbClr val="8FAADC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86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Sanjae</a:t>
            </a:r>
            <a:endParaRPr sz="186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7"/>
          <p:cNvSpPr/>
          <p:nvPr/>
        </p:nvSpPr>
        <p:spPr>
          <a:xfrm rot="5400000">
            <a:off x="265789" y="362860"/>
            <a:ext cx="1233720" cy="508000"/>
          </a:xfrm>
          <a:custGeom>
            <a:avLst/>
            <a:gdLst/>
            <a:ahLst/>
            <a:cxnLst/>
            <a:rect l="l" t="t" r="r" b="b"/>
            <a:pathLst>
              <a:path w="1225550" h="508000" extrusionOk="0">
                <a:moveTo>
                  <a:pt x="0" y="508000"/>
                </a:moveTo>
                <a:lnTo>
                  <a:pt x="0" y="0"/>
                </a:lnTo>
                <a:lnTo>
                  <a:pt x="1140883" y="0"/>
                </a:lnTo>
                <a:cubicBezTo>
                  <a:pt x="1187643" y="0"/>
                  <a:pt x="1225550" y="37907"/>
                  <a:pt x="1225550" y="84667"/>
                </a:cubicBezTo>
                <a:lnTo>
                  <a:pt x="1225550" y="423333"/>
                </a:lnTo>
                <a:cubicBezTo>
                  <a:pt x="1225550" y="470093"/>
                  <a:pt x="1187643" y="508000"/>
                  <a:pt x="1140883" y="508000"/>
                </a:cubicBez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628651" y="1524669"/>
            <a:ext cx="419302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❍</a:t>
            </a:r>
            <a:r>
              <a:rPr lang="ko" altLang="en-US" sz="1867" dirty="0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lang="ko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노무사 연결 서비스로 사업화 기회 확대</a:t>
            </a:r>
            <a:endParaRPr sz="1467" dirty="0"/>
          </a:p>
        </p:txBody>
      </p:sp>
      <p:sp>
        <p:nvSpPr>
          <p:cNvPr id="319" name="Google Shape;319;p27"/>
          <p:cNvSpPr txBox="1"/>
          <p:nvPr/>
        </p:nvSpPr>
        <p:spPr>
          <a:xfrm>
            <a:off x="1183373" y="711220"/>
            <a:ext cx="4968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" altLang="en-US" sz="2400" b="1" dirty="0">
                <a:ea typeface="+mj-ea"/>
              </a:rPr>
              <a:t>서비스 활용 방안 및 기대 효과 </a:t>
            </a:r>
            <a:r>
              <a:rPr lang="en-US" altLang="ko" sz="2400" b="1" dirty="0">
                <a:ea typeface="+mj-ea"/>
              </a:rPr>
              <a:t>(2)</a:t>
            </a:r>
            <a:endParaRPr sz="2400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19015" y="2165378"/>
            <a:ext cx="3396259" cy="3441420"/>
            <a:chOff x="2866872" y="1654977"/>
            <a:chExt cx="2880000" cy="2880000"/>
          </a:xfrm>
        </p:grpSpPr>
        <p:sp>
          <p:nvSpPr>
            <p:cNvPr id="2" name="타원 1"/>
            <p:cNvSpPr/>
            <p:nvPr/>
          </p:nvSpPr>
          <p:spPr>
            <a:xfrm>
              <a:off x="2866872" y="1654977"/>
              <a:ext cx="2880000" cy="28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36872" y="1924977"/>
              <a:ext cx="2340000" cy="23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06872" y="2191974"/>
              <a:ext cx="1800000" cy="180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76872" y="2461974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946872" y="2731974"/>
              <a:ext cx="720000" cy="7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6513" y="1714469"/>
            <a:ext cx="6786667" cy="2393708"/>
            <a:chOff x="3289885" y="1285851"/>
            <a:chExt cx="5090000" cy="1795281"/>
          </a:xfrm>
        </p:grpSpPr>
        <p:grpSp>
          <p:nvGrpSpPr>
            <p:cNvPr id="23" name="그룹 22"/>
            <p:cNvGrpSpPr/>
            <p:nvPr/>
          </p:nvGrpSpPr>
          <p:grpSpPr>
            <a:xfrm rot="18895893">
              <a:off x="2710643" y="1865093"/>
              <a:ext cx="1795281" cy="636798"/>
              <a:chOff x="4381867" y="1096874"/>
              <a:chExt cx="3910555" cy="1098006"/>
            </a:xfrm>
          </p:grpSpPr>
          <p:sp>
            <p:nvSpPr>
              <p:cNvPr id="24" name="갈매기형 수장 23"/>
              <p:cNvSpPr/>
              <p:nvPr/>
            </p:nvSpPr>
            <p:spPr>
              <a:xfrm rot="10800000">
                <a:off x="7056935" y="1096874"/>
                <a:ext cx="1235487" cy="1098006"/>
              </a:xfrm>
              <a:prstGeom prst="chevron">
                <a:avLst>
                  <a:gd name="adj" fmla="val 3347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81867" y="1587606"/>
                <a:ext cx="3756991" cy="11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4849185" y="1324268"/>
              <a:ext cx="3530700" cy="798308"/>
              <a:chOff x="4849185" y="1324268"/>
              <a:chExt cx="3530700" cy="798308"/>
            </a:xfrm>
          </p:grpSpPr>
          <p:sp>
            <p:nvSpPr>
              <p:cNvPr id="30" name="Google Shape;313;p27"/>
              <p:cNvSpPr txBox="1"/>
              <p:nvPr/>
            </p:nvSpPr>
            <p:spPr>
              <a:xfrm>
                <a:off x="4849185" y="1591788"/>
                <a:ext cx="3530700" cy="530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" altLang="en-US" sz="1333" dirty="0">
                    <a:solidFill>
                      <a:srgbClr val="8FAA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⚬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사용자들이 신뢰할 수 있는 노무사를 쉽게 찾고 </a:t>
                </a:r>
                <a:b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</a:b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연결될 수 있도록 도움 제공</a:t>
                </a:r>
                <a:endParaRPr sz="1333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313;p27"/>
              <p:cNvSpPr txBox="1"/>
              <p:nvPr/>
            </p:nvSpPr>
            <p:spPr>
              <a:xfrm>
                <a:off x="4849185" y="1324268"/>
                <a:ext cx="2396216" cy="323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67" b="1" dirty="0">
                    <a:solidFill>
                      <a:srgbClr val="0D5B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산재 관련 문제 해결 지원</a:t>
                </a:r>
                <a:endParaRPr sz="1467" b="1" dirty="0">
                  <a:solidFill>
                    <a:srgbClr val="0D5BDC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3917145" y="3184260"/>
            <a:ext cx="8018868" cy="1381347"/>
            <a:chOff x="2937858" y="2388195"/>
            <a:chExt cx="6014151" cy="1036010"/>
          </a:xfrm>
        </p:grpSpPr>
        <p:grpSp>
          <p:nvGrpSpPr>
            <p:cNvPr id="7" name="그룹 6"/>
            <p:cNvGrpSpPr/>
            <p:nvPr/>
          </p:nvGrpSpPr>
          <p:grpSpPr>
            <a:xfrm>
              <a:off x="2937858" y="2589242"/>
              <a:ext cx="1771721" cy="645266"/>
              <a:chOff x="4381867" y="1096874"/>
              <a:chExt cx="3910555" cy="1098006"/>
            </a:xfrm>
          </p:grpSpPr>
          <p:sp>
            <p:nvSpPr>
              <p:cNvPr id="4" name="갈매기형 수장 3"/>
              <p:cNvSpPr/>
              <p:nvPr/>
            </p:nvSpPr>
            <p:spPr>
              <a:xfrm rot="10800000">
                <a:off x="7056935" y="1096874"/>
                <a:ext cx="1235487" cy="1098006"/>
              </a:xfrm>
              <a:prstGeom prst="chevron">
                <a:avLst>
                  <a:gd name="adj" fmla="val 3347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381867" y="1587606"/>
                <a:ext cx="3756991" cy="11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849185" y="2388195"/>
              <a:ext cx="4102824" cy="1036010"/>
              <a:chOff x="4849185" y="2388195"/>
              <a:chExt cx="4102824" cy="1036010"/>
            </a:xfrm>
          </p:grpSpPr>
          <p:sp>
            <p:nvSpPr>
              <p:cNvPr id="33" name="Google Shape;315;p27"/>
              <p:cNvSpPr txBox="1"/>
              <p:nvPr/>
            </p:nvSpPr>
            <p:spPr>
              <a:xfrm>
                <a:off x="4854309" y="2662633"/>
                <a:ext cx="4097700" cy="761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" altLang="en-US" sz="1333" dirty="0">
                    <a:solidFill>
                      <a:srgbClr val="8FAA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⚬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사용자들이 복잡한 산재 문제를 더욱 효과적으로 해결 가능</a:t>
                </a:r>
                <a:endParaRPr sz="1333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" altLang="en-US" sz="1333" dirty="0">
                    <a:solidFill>
                      <a:srgbClr val="8FAA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⚬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" altLang="en-US" sz="1333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사용자와 노무사 모두에게 가치 있는 플랫폼</a:t>
                </a:r>
                <a:endParaRPr sz="1333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" altLang="en-US" sz="1333" dirty="0">
                    <a:solidFill>
                      <a:srgbClr val="8FAA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⚬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산재 </a:t>
                </a:r>
                <a:r>
                  <a:rPr lang="en-US" altLang="ko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AI 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서비스의 부가 가치를 높이고 수익 모델 강화</a:t>
                </a:r>
                <a:endParaRPr sz="1333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" name="Google Shape;313;p27"/>
              <p:cNvSpPr txBox="1"/>
              <p:nvPr/>
            </p:nvSpPr>
            <p:spPr>
              <a:xfrm>
                <a:off x="4849185" y="2388195"/>
                <a:ext cx="2396216" cy="323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67" b="1" dirty="0">
                    <a:solidFill>
                      <a:srgbClr val="BFBFB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서비스 가치</a:t>
                </a:r>
                <a:endParaRPr sz="1467" b="1" dirty="0">
                  <a:solidFill>
                    <a:srgbClr val="BFBFB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4385875" y="3664921"/>
            <a:ext cx="7806125" cy="2550001"/>
            <a:chOff x="3289406" y="2748691"/>
            <a:chExt cx="5854594" cy="1912501"/>
          </a:xfrm>
        </p:grpSpPr>
        <p:grpSp>
          <p:nvGrpSpPr>
            <p:cNvPr id="26" name="그룹 25"/>
            <p:cNvGrpSpPr/>
            <p:nvPr/>
          </p:nvGrpSpPr>
          <p:grpSpPr>
            <a:xfrm rot="2700000">
              <a:off x="2710164" y="3327933"/>
              <a:ext cx="1795281" cy="636798"/>
              <a:chOff x="4381867" y="1096874"/>
              <a:chExt cx="3910555" cy="1098006"/>
            </a:xfrm>
          </p:grpSpPr>
          <p:sp>
            <p:nvSpPr>
              <p:cNvPr id="27" name="갈매기형 수장 26"/>
              <p:cNvSpPr/>
              <p:nvPr/>
            </p:nvSpPr>
            <p:spPr>
              <a:xfrm rot="10800000">
                <a:off x="7056935" y="1096874"/>
                <a:ext cx="1235487" cy="1098006"/>
              </a:xfrm>
              <a:prstGeom prst="chevron">
                <a:avLst>
                  <a:gd name="adj" fmla="val 3347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81867" y="1587606"/>
                <a:ext cx="3756991" cy="1116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849185" y="3634939"/>
              <a:ext cx="4294815" cy="1026253"/>
              <a:chOff x="4849185" y="3634939"/>
              <a:chExt cx="4294815" cy="1026253"/>
            </a:xfrm>
          </p:grpSpPr>
          <p:sp>
            <p:nvSpPr>
              <p:cNvPr id="36" name="Google Shape;314;p27"/>
              <p:cNvSpPr txBox="1"/>
              <p:nvPr/>
            </p:nvSpPr>
            <p:spPr>
              <a:xfrm>
                <a:off x="4849185" y="3899619"/>
                <a:ext cx="4294815" cy="761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" altLang="en-US" sz="1333" dirty="0">
                    <a:solidFill>
                      <a:srgbClr val="8FAA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⚬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" altLang="en-US" sz="1333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노무사에게 일정 수수료를 받아 사용자에게 간단한 정보를 제공</a:t>
                </a:r>
                <a:endParaRPr sz="1333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" altLang="en-US" sz="1333" dirty="0">
                    <a:solidFill>
                      <a:srgbClr val="8FAA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⚬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매칭 서비스를 통해 적합한 노무사를 추천하여 사용자 문제 해결 지원</a:t>
                </a:r>
                <a:endParaRPr sz="1333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" altLang="en-US" sz="1333" dirty="0">
                    <a:solidFill>
                      <a:srgbClr val="8FAAD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⚬</a:t>
                </a:r>
                <a:r>
                  <a:rPr lang="ko" altLang="en-US" sz="1333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노무사에게는 새로운 고객 소개 기회 제공</a:t>
                </a:r>
                <a:endParaRPr sz="1333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313;p27"/>
              <p:cNvSpPr txBox="1"/>
              <p:nvPr/>
            </p:nvSpPr>
            <p:spPr>
              <a:xfrm>
                <a:off x="4849185" y="3634939"/>
                <a:ext cx="2396216" cy="323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67" b="1" dirty="0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비즈니스 모델</a:t>
                </a:r>
                <a:endParaRPr sz="1467" b="1" dirty="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1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DA9DB"/>
            </a:gs>
            <a:gs pos="62000">
              <a:srgbClr val="C6D4ED"/>
            </a:gs>
            <a:gs pos="100000">
              <a:schemeClr val="lt1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flipH="1">
            <a:off x="7531000" y="2536998"/>
            <a:ext cx="5564400" cy="633604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/>
          <p:nvPr/>
        </p:nvSpPr>
        <p:spPr>
          <a:xfrm>
            <a:off x="671433" y="1600300"/>
            <a:ext cx="4075200" cy="2246800"/>
          </a:xfrm>
          <a:prstGeom prst="flowChartAlternateProcess">
            <a:avLst/>
          </a:prstGeom>
          <a:solidFill>
            <a:srgbClr val="C9DAF8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000" b="1" dirty="0">
                <a:solidFill>
                  <a:schemeClr val="dk1"/>
                </a:solidFill>
                <a:ea typeface="+mj-ea"/>
              </a:rPr>
              <a:t>판례 데이터에 내용을 상황과</a:t>
            </a:r>
            <a:r>
              <a:rPr lang="en-US" altLang="ko" sz="2000" b="1" dirty="0">
                <a:solidFill>
                  <a:schemeClr val="dk1"/>
                </a:solidFill>
                <a:ea typeface="+mj-ea"/>
              </a:rPr>
              <a:t> </a:t>
            </a:r>
            <a:r>
              <a:rPr lang="ko" altLang="en-US" sz="2000" b="1" dirty="0">
                <a:solidFill>
                  <a:schemeClr val="dk1"/>
                </a:solidFill>
                <a:ea typeface="+mj-ea"/>
              </a:rPr>
              <a:t>이유를 추출하는데 어려움이</a:t>
            </a:r>
            <a:r>
              <a:rPr lang="en-US" altLang="ko" sz="2000" b="1" dirty="0">
                <a:solidFill>
                  <a:schemeClr val="dk1"/>
                </a:solidFill>
                <a:ea typeface="+mj-ea"/>
              </a:rPr>
              <a:t> </a:t>
            </a:r>
            <a:r>
              <a:rPr lang="ko" altLang="en-US" sz="2000" b="1" dirty="0">
                <a:solidFill>
                  <a:schemeClr val="dk1"/>
                </a:solidFill>
                <a:ea typeface="+mj-ea"/>
              </a:rPr>
              <a:t>있었지만</a:t>
            </a:r>
            <a:r>
              <a:rPr lang="en-US" altLang="ko" sz="2000" b="1" dirty="0">
                <a:solidFill>
                  <a:schemeClr val="dk1"/>
                </a:solidFill>
                <a:ea typeface="+mj-ea"/>
              </a:rPr>
              <a:t>,  </a:t>
            </a:r>
            <a:r>
              <a:rPr lang="ko" altLang="en-US" sz="2000" b="1" dirty="0">
                <a:solidFill>
                  <a:srgbClr val="FF0000"/>
                </a:solidFill>
                <a:ea typeface="+mj-ea"/>
              </a:rPr>
              <a:t>유사도를 이용한 </a:t>
            </a:r>
            <a:r>
              <a:rPr lang="ko-KR" altLang="en-US" sz="2000" b="1" dirty="0">
                <a:solidFill>
                  <a:srgbClr val="FF0000"/>
                </a:solidFill>
                <a:ea typeface="+mj-ea"/>
              </a:rPr>
              <a:t>판례 분석 서비스를 활용</a:t>
            </a:r>
            <a:r>
              <a:rPr lang="ko-KR" altLang="en-US" sz="2000" b="1" dirty="0">
                <a:solidFill>
                  <a:schemeClr val="dk1"/>
                </a:solidFill>
                <a:ea typeface="+mj-ea"/>
              </a:rPr>
              <a:t>하여</a:t>
            </a:r>
            <a:r>
              <a:rPr lang="ko" altLang="en-US" sz="2000" b="1" dirty="0">
                <a:solidFill>
                  <a:schemeClr val="dk1"/>
                </a:solidFill>
                <a:ea typeface="+mj-ea"/>
              </a:rPr>
              <a:t> </a:t>
            </a:r>
            <a:r>
              <a:rPr lang="ko-KR" altLang="en-US" sz="2000" b="1" dirty="0" err="1">
                <a:solidFill>
                  <a:schemeClr val="dk1"/>
                </a:solidFill>
                <a:ea typeface="+mj-ea"/>
              </a:rPr>
              <a:t>전처리</a:t>
            </a:r>
            <a:r>
              <a:rPr lang="ko-KR" altLang="en-US" sz="2000" b="1" dirty="0">
                <a:solidFill>
                  <a:schemeClr val="dk1"/>
                </a:solidFill>
                <a:ea typeface="+mj-ea"/>
              </a:rPr>
              <a:t> 과정의 시간을 대폭 낮췄다</a:t>
            </a:r>
            <a:r>
              <a:rPr lang="en-US" altLang="ko-KR" sz="2000" b="1" dirty="0">
                <a:solidFill>
                  <a:schemeClr val="dk1"/>
                </a:solidFill>
                <a:ea typeface="+mj-ea"/>
              </a:rPr>
              <a:t>.</a:t>
            </a:r>
            <a:endParaRPr lang="ko-KR" altLang="en-US" sz="2000" b="1" dirty="0">
              <a:solidFill>
                <a:schemeClr val="dk1"/>
              </a:solidFill>
              <a:ea typeface="+mj-ea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671433" y="4355940"/>
            <a:ext cx="4075200" cy="2246800"/>
          </a:xfrm>
          <a:prstGeom prst="flowChartAlternateProcess">
            <a:avLst/>
          </a:prstGeom>
          <a:solidFill>
            <a:srgbClr val="C9DAF8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2000" b="1" dirty="0">
                <a:solidFill>
                  <a:schemeClr val="dk1"/>
                </a:solidFill>
              </a:rPr>
              <a:t>방대한 데이터로 인해</a:t>
            </a:r>
            <a:endParaRPr sz="2000" b="1" dirty="0">
              <a:solidFill>
                <a:schemeClr val="dk1"/>
              </a:solidFill>
            </a:endParaRPr>
          </a:p>
          <a:p>
            <a:pPr algn="ctr"/>
            <a:r>
              <a:rPr lang="ko" altLang="en-US" sz="2000" b="1" dirty="0">
                <a:solidFill>
                  <a:schemeClr val="dk1"/>
                </a:solidFill>
              </a:rPr>
              <a:t>임베딩 시간이 많이</a:t>
            </a:r>
            <a:endParaRPr sz="2000" b="1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" altLang="en-US" sz="2000" b="1" dirty="0">
                <a:solidFill>
                  <a:schemeClr val="dk1"/>
                </a:solidFill>
              </a:rPr>
              <a:t>걸리는 문제가 있었다</a:t>
            </a:r>
            <a:r>
              <a:rPr lang="en-US" altLang="ko" sz="2000" b="1" dirty="0">
                <a:solidFill>
                  <a:schemeClr val="dk1"/>
                </a:solidFill>
              </a:rPr>
              <a:t>.</a:t>
            </a:r>
            <a:endParaRPr sz="2000" b="1" dirty="0">
              <a:solidFill>
                <a:schemeClr val="dk1"/>
              </a:solidFill>
            </a:endParaRPr>
          </a:p>
          <a:p>
            <a:pPr algn="ctr"/>
            <a:r>
              <a:rPr lang="ko" altLang="en-US" sz="2000" b="1" dirty="0">
                <a:solidFill>
                  <a:schemeClr val="dk1"/>
                </a:solidFill>
              </a:rPr>
              <a:t>허깅페이스에 사전 학습된</a:t>
            </a:r>
            <a:endParaRPr sz="2000" b="1" dirty="0">
              <a:solidFill>
                <a:schemeClr val="dk1"/>
              </a:solidFill>
            </a:endParaRPr>
          </a:p>
          <a:p>
            <a:pPr algn="ctr"/>
            <a:r>
              <a:rPr lang="en-US" altLang="ko" sz="2000" b="1" dirty="0">
                <a:solidFill>
                  <a:schemeClr val="dk1"/>
                </a:solidFill>
              </a:rPr>
              <a:t>kobart </a:t>
            </a:r>
            <a:r>
              <a:rPr lang="ko" altLang="en-US" sz="2000" b="1" dirty="0">
                <a:solidFill>
                  <a:schemeClr val="dk1"/>
                </a:solidFill>
              </a:rPr>
              <a:t>모델을 이용</a:t>
            </a:r>
            <a:r>
              <a:rPr lang="en-US" altLang="ko" sz="2000" b="1" dirty="0">
                <a:solidFill>
                  <a:schemeClr val="dk1"/>
                </a:solidFill>
              </a:rPr>
              <a:t>,</a:t>
            </a:r>
            <a:endParaRPr sz="2000" b="1" dirty="0">
              <a:solidFill>
                <a:schemeClr val="dk1"/>
              </a:solidFill>
            </a:endParaRPr>
          </a:p>
          <a:p>
            <a:pPr algn="ctr"/>
            <a:r>
              <a:rPr lang="ko" altLang="en-US" sz="2000" b="1" dirty="0">
                <a:solidFill>
                  <a:schemeClr val="dk1"/>
                </a:solidFill>
              </a:rPr>
              <a:t>내용을 요약하여</a:t>
            </a:r>
            <a:endParaRPr sz="2000" b="1" dirty="0">
              <a:solidFill>
                <a:schemeClr val="dk1"/>
              </a:solidFill>
            </a:endParaRPr>
          </a:p>
          <a:p>
            <a:pPr algn="ctr"/>
            <a:r>
              <a:rPr lang="ko" altLang="en-US" sz="2000" b="1" dirty="0">
                <a:solidFill>
                  <a:schemeClr val="dk1"/>
                </a:solidFill>
              </a:rPr>
              <a:t>임베딩 시간을 줄이게 되었다</a:t>
            </a:r>
            <a:r>
              <a:rPr lang="en-US" altLang="ko" sz="2000" b="1" dirty="0">
                <a:solidFill>
                  <a:schemeClr val="dk1"/>
                </a:solidFill>
              </a:rPr>
              <a:t>.</a:t>
            </a:r>
            <a:endParaRPr sz="1200" b="1" dirty="0">
              <a:solidFill>
                <a:schemeClr val="dk1"/>
              </a:solidFill>
              <a:cs typeface="Malgun Gothic"/>
              <a:sym typeface="Malgun Gothic"/>
            </a:endParaRPr>
          </a:p>
        </p:txBody>
      </p:sp>
      <p:sp>
        <p:nvSpPr>
          <p:cNvPr id="4" name="Google Shape;319;p27">
            <a:extLst>
              <a:ext uri="{FF2B5EF4-FFF2-40B4-BE49-F238E27FC236}">
                <a16:creationId xmlns:a16="http://schemas.microsoft.com/office/drawing/2014/main" id="{BAFC7DB5-7E2A-4FFF-3873-EF4F2DB3A507}"/>
              </a:ext>
            </a:extLst>
          </p:cNvPr>
          <p:cNvSpPr txBox="1"/>
          <p:nvPr/>
        </p:nvSpPr>
        <p:spPr>
          <a:xfrm>
            <a:off x="1183373" y="711220"/>
            <a:ext cx="4968400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b="1" dirty="0">
                <a:ea typeface="+mj-ea"/>
              </a:rPr>
              <a:t>트러블슈팅</a:t>
            </a:r>
            <a:endParaRPr sz="2400" dirty="0">
              <a:solidFill>
                <a:srgbClr val="000000"/>
              </a:solidFill>
              <a:ea typeface="+mj-ea"/>
              <a:cs typeface="Batang"/>
              <a:sym typeface="Batang"/>
            </a:endParaRPr>
          </a:p>
        </p:txBody>
      </p:sp>
      <p:sp>
        <p:nvSpPr>
          <p:cNvPr id="5" name="Google Shape;310;p27">
            <a:extLst>
              <a:ext uri="{FF2B5EF4-FFF2-40B4-BE49-F238E27FC236}">
                <a16:creationId xmlns:a16="http://schemas.microsoft.com/office/drawing/2014/main" id="{C81073F8-5209-6969-E40D-A21BBDB8DC11}"/>
              </a:ext>
            </a:extLst>
          </p:cNvPr>
          <p:cNvSpPr/>
          <p:nvPr/>
        </p:nvSpPr>
        <p:spPr>
          <a:xfrm rot="5400000">
            <a:off x="265789" y="362860"/>
            <a:ext cx="1233720" cy="508000"/>
          </a:xfrm>
          <a:custGeom>
            <a:avLst/>
            <a:gdLst/>
            <a:ahLst/>
            <a:cxnLst/>
            <a:rect l="l" t="t" r="r" b="b"/>
            <a:pathLst>
              <a:path w="1225550" h="508000" extrusionOk="0">
                <a:moveTo>
                  <a:pt x="0" y="508000"/>
                </a:moveTo>
                <a:lnTo>
                  <a:pt x="0" y="0"/>
                </a:lnTo>
                <a:lnTo>
                  <a:pt x="1140883" y="0"/>
                </a:lnTo>
                <a:cubicBezTo>
                  <a:pt x="1187643" y="0"/>
                  <a:pt x="1225550" y="37907"/>
                  <a:pt x="1225550" y="84667"/>
                </a:cubicBezTo>
                <a:lnTo>
                  <a:pt x="1225550" y="423333"/>
                </a:lnTo>
                <a:cubicBezTo>
                  <a:pt x="1225550" y="470093"/>
                  <a:pt x="1187643" y="508000"/>
                  <a:pt x="1140883" y="508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와이드스크린</PresentationFormat>
  <Paragraphs>47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맑은 고딕</vt:lpstr>
      <vt:lpstr>Batang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원진 김</dc:creator>
  <cp:lastModifiedBy>원진 김</cp:lastModifiedBy>
  <cp:revision>1</cp:revision>
  <dcterms:created xsi:type="dcterms:W3CDTF">2024-08-18T06:08:19Z</dcterms:created>
  <dcterms:modified xsi:type="dcterms:W3CDTF">2024-08-18T06:09:02Z</dcterms:modified>
</cp:coreProperties>
</file>