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385" r:id="rId2"/>
    <p:sldId id="368" r:id="rId3"/>
    <p:sldId id="369" r:id="rId4"/>
    <p:sldId id="370" r:id="rId5"/>
    <p:sldId id="358" r:id="rId6"/>
    <p:sldId id="371" r:id="rId7"/>
    <p:sldId id="360" r:id="rId8"/>
    <p:sldId id="374" r:id="rId9"/>
    <p:sldId id="372" r:id="rId10"/>
    <p:sldId id="366" r:id="rId11"/>
    <p:sldId id="386" r:id="rId12"/>
    <p:sldId id="384" r:id="rId13"/>
    <p:sldId id="373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2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2795">
          <p15:clr>
            <a:srgbClr val="A4A3A4"/>
          </p15:clr>
        </p15:guide>
        <p15:guide id="5" orient="horz" pos="2886">
          <p15:clr>
            <a:srgbClr val="A4A3A4"/>
          </p15:clr>
        </p15:guide>
        <p15:guide id="6" orient="horz" pos="3022">
          <p15:clr>
            <a:srgbClr val="A4A3A4"/>
          </p15:clr>
        </p15:guide>
        <p15:guide id="7" pos="1565">
          <p15:clr>
            <a:srgbClr val="A4A3A4"/>
          </p15:clr>
        </p15:guide>
        <p15:guide id="8" pos="3878">
          <p15:clr>
            <a:srgbClr val="A4A3A4"/>
          </p15:clr>
        </p15:guide>
        <p15:guide id="9" pos="3969">
          <p15:clr>
            <a:srgbClr val="A4A3A4"/>
          </p15:clr>
        </p15:guide>
        <p15:guide id="10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CC6600"/>
    <a:srgbClr val="FF9900"/>
    <a:srgbClr val="9900FF"/>
    <a:srgbClr val="99CC00"/>
    <a:srgbClr val="33CCFF"/>
    <a:srgbClr val="FD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6"/>
        <p:guide orient="horz" pos="2069"/>
        <p:guide orient="horz" pos="2160"/>
        <p:guide orient="horz" pos="2795"/>
        <p:guide orient="horz" pos="2886"/>
        <p:guide orient="horz" pos="3022"/>
        <p:guide pos="1565"/>
        <p:guide pos="3878"/>
        <p:guide pos="3969"/>
        <p:guide pos="274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presProps" Target="presProps.xml" Id="rId18" /><Relationship Type="http://schemas.openxmlformats.org/officeDocument/2006/relationships/slide" Target="slides/slide2.xml" Id="rId3" /><Relationship Type="http://schemas.openxmlformats.org/officeDocument/2006/relationships/tableStyles" Target="tableStyle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notesMaster" Target="notesMasters/notesMaster1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heme" Target="theme/theme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viewProps" Target="view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88034488-ABD6-4A1F-AD73-09C6B74F6E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937D0776-CA16-4D67-86D1-147DB47945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64FABC9-B768-4494-A9D9-84F77F9555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FF599139-95C2-4EB4-8C06-745F8D81AF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9FD78EDE-4BAF-487D-A835-719F7541ED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8119" name="Rectangle 7">
            <a:extLst>
              <a:ext uri="{FF2B5EF4-FFF2-40B4-BE49-F238E27FC236}">
                <a16:creationId xmlns:a16="http://schemas.microsoft.com/office/drawing/2014/main" id="{21226406-B4FF-41FC-B53F-77696492E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5045678-9399-4A1A-86B1-E29D7D7CD8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B3AD0D3-0717-4504-88C9-CCB870D82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A99764-41EE-41CB-B9E4-7D476B10C9FC}" type="slidenum">
              <a:rPr lang="ko-KR" altLang="en-US" smtClean="0"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C7B72F4-1908-4EEE-8A5E-81C3EDD29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6159C71-F092-4CB4-8F40-3DAAB049E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E4FD0E3-652C-4CFA-99CC-EFB2E57DE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E71BC8-0321-4DA5-BBD4-3F9953779EE3}" type="slidenum">
              <a:rPr lang="ko-KR" altLang="en-US" smtClean="0"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4F6A5B8-C4F2-4204-A534-B5CAB3090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49CE489-75E0-455C-9AAA-D0B3165D8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E30E7AB4-6688-4BCD-92EA-7D15DA692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2AE566EB-D3C7-4F19-9C98-57E79242E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C72B5924-3850-407F-ACA3-C083A67AC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C3E89587-AD8C-4CD8-9D80-955AE0BCAABD}" type="slidenum">
              <a:rPr kumimoji="0" lang="ko-KR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/>
              <a:t>6</a:t>
            </a:fld>
            <a:endParaRPr kumimoji="0" lang="en-US" altLang="ko-KR" sz="1200">
              <a:solidFill>
                <a:schemeClr val="tx1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B55E3A35-3899-4860-A336-6E6E6F96E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" y="457200"/>
          <a:ext cx="8416925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Image" r:id="rId3" imgW="13003175" imgH="7555556" progId="Photoshop.Image.7">
                  <p:embed/>
                </p:oleObj>
              </mc:Choice>
              <mc:Fallback>
                <p:oleObj name="Image" r:id="rId3" imgW="13003175" imgH="7555556" progId="Photoshop.Image.7">
                  <p:embed/>
                  <p:pic>
                    <p:nvPicPr>
                      <p:cNvPr id="2050" name="Object 35">
                        <a:extLst>
                          <a:ext uri="{FF2B5EF4-FFF2-40B4-BE49-F238E27FC236}">
                            <a16:creationId xmlns:a16="http://schemas.microsoft.com/office/drawing/2014/main" id="{1E57F474-7D13-42F9-A4D7-087D2331B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457200"/>
                        <a:ext cx="8416925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>
            <a:extLst>
              <a:ext uri="{FF2B5EF4-FFF2-40B4-BE49-F238E27FC236}">
                <a16:creationId xmlns:a16="http://schemas.microsoft.com/office/drawing/2014/main" id="{D8D838DF-3457-4736-9F17-B42EE75D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57200"/>
            <a:ext cx="8405812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Picture 31" descr="03_icon">
            <a:extLst>
              <a:ext uri="{FF2B5EF4-FFF2-40B4-BE49-F238E27FC236}">
                <a16:creationId xmlns:a16="http://schemas.microsoft.com/office/drawing/2014/main" id="{239AEB4F-EC67-49D1-94F3-F400FD36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9825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2">
            <a:extLst>
              <a:ext uri="{FF2B5EF4-FFF2-40B4-BE49-F238E27FC236}">
                <a16:creationId xmlns:a16="http://schemas.microsoft.com/office/drawing/2014/main" id="{7E3E4D22-03C7-42D6-B025-4A47E52A8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788" y="5283200"/>
            <a:ext cx="67310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8" name="그림 14">
            <a:extLst>
              <a:ext uri="{FF2B5EF4-FFF2-40B4-BE49-F238E27FC236}">
                <a16:creationId xmlns:a16="http://schemas.microsoft.com/office/drawing/2014/main" id="{8D914D69-4FDE-4BB9-B2E8-0178B47707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6738"/>
            <a:ext cx="1450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759325"/>
            <a:ext cx="5791200" cy="381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3594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44AFB4-FEA4-48F4-8416-952AEBBEE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3810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CF38E2F-3872-4703-BB0E-45F393B7D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000">
                <a:solidFill>
                  <a:srgbClr val="000000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2C88905-266F-4833-8DA4-7415575EC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4770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8E76BA5-959F-4C73-A628-92985B3F3C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248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31788"/>
            <a:ext cx="2057400" cy="5832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31788"/>
            <a:ext cx="6019800" cy="5832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9714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1788"/>
            <a:ext cx="4648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716463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370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>
            <a:extLst>
              <a:ext uri="{FF2B5EF4-FFF2-40B4-BE49-F238E27FC236}">
                <a16:creationId xmlns:a16="http://schemas.microsoft.com/office/drawing/2014/main" id="{6B502B69-1A16-441C-994A-B7ED22B2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Rectangle 75">
            <a:extLst>
              <a:ext uri="{FF2B5EF4-FFF2-40B4-BE49-F238E27FC236}">
                <a16:creationId xmlns:a16="http://schemas.microsoft.com/office/drawing/2014/main" id="{CCF79F49-7A49-4F8D-90E2-ABECBFAAE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6" name="Object 73">
            <a:extLst>
              <a:ext uri="{FF2B5EF4-FFF2-40B4-BE49-F238E27FC236}">
                <a16:creationId xmlns:a16="http://schemas.microsoft.com/office/drawing/2014/main" id="{11E647C1-B9A3-4467-B1DD-92F5A1C4D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Image" r:id="rId3" imgW="6361905" imgH="5663492" progId="Photoshop.Image.7">
                  <p:embed/>
                </p:oleObj>
              </mc:Choice>
              <mc:Fallback>
                <p:oleObj name="Image" r:id="rId3" imgW="6361905" imgH="5663492" progId="Photoshop.Image.7">
                  <p:embed/>
                  <p:pic>
                    <p:nvPicPr>
                      <p:cNvPr id="3076" name="Object 73">
                        <a:extLst>
                          <a:ext uri="{FF2B5EF4-FFF2-40B4-BE49-F238E27FC236}">
                            <a16:creationId xmlns:a16="http://schemas.microsoft.com/office/drawing/2014/main" id="{4A86E0B4-4AE0-4E9A-8FF3-9484B49F7C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8" descr="03_back_b">
            <a:extLst>
              <a:ext uri="{FF2B5EF4-FFF2-40B4-BE49-F238E27FC236}">
                <a16:creationId xmlns:a16="http://schemas.microsoft.com/office/drawing/2014/main" id="{A6D9C724-A35E-4143-BC98-010AD3E1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4">
            <a:extLst>
              <a:ext uri="{FF2B5EF4-FFF2-40B4-BE49-F238E27FC236}">
                <a16:creationId xmlns:a16="http://schemas.microsoft.com/office/drawing/2014/main" id="{4EC44AD7-994D-4898-BD8A-144CBF9FFE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9" name="Picture 59" descr="03_icon">
            <a:extLst>
              <a:ext uri="{FF2B5EF4-FFF2-40B4-BE49-F238E27FC236}">
                <a16:creationId xmlns:a16="http://schemas.microsoft.com/office/drawing/2014/main" id="{1BA520DB-8E1D-4ABF-89B3-4B59B6837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6">
            <a:extLst>
              <a:ext uri="{FF2B5EF4-FFF2-40B4-BE49-F238E27FC236}">
                <a16:creationId xmlns:a16="http://schemas.microsoft.com/office/drawing/2014/main" id="{B60ABA14-69A8-4519-ABA4-6CBEB3026E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6243638"/>
            <a:ext cx="20589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4716463"/>
          </a:xfrm>
        </p:spPr>
        <p:txBody>
          <a:bodyPr/>
          <a:lstStyle>
            <a:lvl1pPr>
              <a:buClr>
                <a:srgbClr val="CC6600"/>
              </a:buClr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FE5F222-129D-41C3-A42B-3897CF9376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6804025" y="26035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FF815F5-4187-4D59-ACA5-CDEB597937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7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791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16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75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225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2901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9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75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191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3">
            <a:extLst>
              <a:ext uri="{FF2B5EF4-FFF2-40B4-BE49-F238E27FC236}">
                <a16:creationId xmlns:a16="http://schemas.microsoft.com/office/drawing/2014/main" id="{6EA53ACA-576C-4168-A85A-DDE264D4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90550"/>
            <a:ext cx="8686800" cy="594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75">
            <a:extLst>
              <a:ext uri="{FF2B5EF4-FFF2-40B4-BE49-F238E27FC236}">
                <a16:creationId xmlns:a16="http://schemas.microsoft.com/office/drawing/2014/main" id="{631D1380-BE0E-4C31-B15F-F7B93B7254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43663" y="404813"/>
            <a:ext cx="288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graphicFrame>
        <p:nvGraphicFramePr>
          <p:cNvPr id="1028" name="Object 73">
            <a:extLst>
              <a:ext uri="{FF2B5EF4-FFF2-40B4-BE49-F238E27FC236}">
                <a16:creationId xmlns:a16="http://schemas.microsoft.com/office/drawing/2014/main" id="{EE6F2FE2-12AC-46BF-B88F-8A3FF1BF2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" y="3719513"/>
          <a:ext cx="312420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5" imgW="6361905" imgH="5663492" progId="Photoshop.Image.7">
                  <p:embed/>
                </p:oleObj>
              </mc:Choice>
              <mc:Fallback>
                <p:oleObj name="Image" r:id="rId15" imgW="6361905" imgH="5663492" progId="Photoshop.Image.7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3719513"/>
                        <a:ext cx="312420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8" descr="03_back_b">
            <a:extLst>
              <a:ext uri="{FF2B5EF4-FFF2-40B4-BE49-F238E27FC236}">
                <a16:creationId xmlns:a16="http://schemas.microsoft.com/office/drawing/2014/main" id="{FE5883C4-EE8B-4765-A274-5B42F31C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609600"/>
            <a:ext cx="26304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4">
            <a:extLst>
              <a:ext uri="{FF2B5EF4-FFF2-40B4-BE49-F238E27FC236}">
                <a16:creationId xmlns:a16="http://schemas.microsoft.com/office/drawing/2014/main" id="{38FDDA9C-70F2-44EC-935B-0291C6C87C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19050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algn="ctr" latinLnBrk="1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DAF1ABF4-1E8A-47DC-B77F-0E85C73A4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229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C3D00C06-B9E9-44D5-A056-9CB08C84F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331788"/>
            <a:ext cx="4648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33" name="Picture 59" descr="03_icon">
            <a:extLst>
              <a:ext uri="{FF2B5EF4-FFF2-40B4-BE49-F238E27FC236}">
                <a16:creationId xmlns:a16="http://schemas.microsoft.com/office/drawing/2014/main" id="{26E7E570-6F94-40D3-A216-F82F16F2B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66688"/>
            <a:ext cx="7493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1" descr="학과name.jpg">
            <a:extLst>
              <a:ext uri="{FF2B5EF4-FFF2-40B4-BE49-F238E27FC236}">
                <a16:creationId xmlns:a16="http://schemas.microsoft.com/office/drawing/2014/main" id="{F0FCEE63-1440-4218-BFE3-639BC782BAF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6286500"/>
            <a:ext cx="23860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stn9401/team33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clipse/californium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eclipse.org/californium/" TargetMode="External"/><Relationship Id="rId2" Type="http://schemas.openxmlformats.org/officeDocument/2006/relationships/hyperlink" Target="https://tools.ietf.org.html/rtc7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oyi.co/tech-blog/2015/11/03/Bluetoot-Low-Energy-BLE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hyperlink" Target="https://libcoap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473C54B-D652-4E32-A258-BAEC8BB054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2852738"/>
            <a:ext cx="7467600" cy="1800225"/>
          </a:xfrm>
        </p:spPr>
        <p:txBody>
          <a:bodyPr/>
          <a:lstStyle/>
          <a:p>
            <a:pPr algn="ctr" eaLnBrk="1" hangingPunct="1"/>
            <a:b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Dtls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보안 기능을 추가한 </a:t>
            </a:r>
            <a:r>
              <a:rPr lang="en-US" altLang="ko-KR" sz="2800">
                <a:latin typeface="HY견고딕" panose="02030600000101010101" pitchFamily="18" charset="-127"/>
                <a:ea typeface="HY견고딕" panose="02030600000101010101" pitchFamily="18" charset="-127"/>
              </a:rPr>
              <a:t>CoAP/6LowPan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기반 홈 네트워크 시스템</a:t>
            </a:r>
            <a:br>
              <a:rPr lang="en-US" altLang="ko-KR" sz="2800" b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800" b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CoAP / 6LowPan-based home network with dtls security)</a:t>
            </a:r>
            <a:br>
              <a:rPr lang="en-US" altLang="ko-KR" sz="4000">
                <a:ea typeface="굴림" panose="020B0600000101010101" pitchFamily="34" charset="-127"/>
              </a:rPr>
            </a:br>
            <a:endParaRPr lang="ko-KR" altLang="en-US" sz="54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55A72-027E-43D4-8D81-C1F915C72A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16463" y="5300663"/>
            <a:ext cx="38671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 err="1">
                <a:solidFill>
                  <a:srgbClr val="000000"/>
                </a:solidFill>
              </a:rPr>
              <a:t>팀명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: IOT_IZOA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2012150004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김기태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en-US" altLang="ko-KR" sz="1200" kern="0">
                <a:solidFill>
                  <a:srgbClr val="000000"/>
                </a:solidFill>
              </a:rPr>
              <a:t>2012150012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김연수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ko-KR" altLang="en-US" sz="1200" kern="0">
                <a:solidFill>
                  <a:srgbClr val="000000"/>
                </a:solidFill>
              </a:rPr>
              <a:t>학번</a:t>
            </a:r>
            <a:r>
              <a:rPr kumimoji="0" lang="en-US" altLang="ko-KR" sz="1200" kern="0">
                <a:solidFill>
                  <a:srgbClr val="000000"/>
                </a:solidFill>
              </a:rPr>
              <a:t>: 2012150042  </a:t>
            </a:r>
            <a:r>
              <a:rPr kumimoji="0" lang="ko-KR" altLang="en-US" sz="1200" kern="0">
                <a:solidFill>
                  <a:srgbClr val="000000"/>
                </a:solidFill>
              </a:rPr>
              <a:t>이름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최강혁</a:t>
            </a:r>
            <a:r>
              <a:rPr kumimoji="0" lang="en-US" altLang="ko-KR" sz="1200" kern="0">
                <a:solidFill>
                  <a:srgbClr val="000000"/>
                </a:solidFill>
              </a:rPr>
              <a:t>  </a:t>
            </a:r>
            <a:r>
              <a:rPr kumimoji="0" lang="ko-KR" altLang="en-US" sz="1200" kern="0">
                <a:solidFill>
                  <a:srgbClr val="000000"/>
                </a:solidFill>
              </a:rPr>
              <a:t>지도교수</a:t>
            </a:r>
            <a:r>
              <a:rPr kumimoji="0" lang="en-US" altLang="ko-KR" sz="1200" kern="0">
                <a:solidFill>
                  <a:srgbClr val="000000"/>
                </a:solidFill>
              </a:rPr>
              <a:t>:</a:t>
            </a:r>
            <a:r>
              <a:rPr kumimoji="0" lang="ko-KR" altLang="en-US" sz="1200" kern="0">
                <a:solidFill>
                  <a:srgbClr val="000000"/>
                </a:solidFill>
              </a:rPr>
              <a:t> </a:t>
            </a:r>
            <a:r>
              <a:rPr kumimoji="0" lang="ko-KR" altLang="en-US" sz="1200" kern="0" err="1">
                <a:solidFill>
                  <a:srgbClr val="000000"/>
                </a:solidFill>
              </a:rPr>
              <a:t>이보경</a:t>
            </a: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altLang="ko-KR" sz="1200" ker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kern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en-US" altLang="ko-KR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kumimoji="0" lang="ko-KR" altLang="en-US" sz="1200" b="1" kern="0">
              <a:solidFill>
                <a:srgbClr val="000066"/>
              </a:solidFill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9A1FE5E4-B033-48BA-B25B-1D748D35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1693863" cy="3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맑은 고딕" pitchFamily="50" charset="-127"/>
                <a:ea typeface="맑은 고딕" pitchFamily="50" charset="-127"/>
              </a:rPr>
              <a:t>종합설계 설계서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B8F20AF5-8B29-48FE-B06F-5913B872F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80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/>
              <a:t>Web Server</a:t>
            </a:r>
            <a:endParaRPr lang="en-US" altLang="ko-KR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Java(Servlet, JSP) &amp; HTML &amp; CSS &amp; JavaScript (jQuery)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Server</a:t>
            </a:r>
            <a:r>
              <a:rPr lang="ko-KR" altLang="en-US" sz="1600"/>
              <a:t> </a:t>
            </a:r>
            <a:r>
              <a:rPr lang="en-US" altLang="ko-KR" sz="1600"/>
              <a:t>: Apache Tomcat 8.0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Framework : Californium Framework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Windows OS / Eclipse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+mj-lt"/>
              <a:buAutoNum type="arabicPeriod" startAt="5"/>
              <a:defRPr/>
            </a:pPr>
            <a:r>
              <a:rPr lang="en-US" altLang="ko-KR" sz="1800"/>
              <a:t>DTLS</a:t>
            </a:r>
            <a:endParaRPr lang="en-US" altLang="ko-KR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Java(Servlet, JSP) &amp; HTML &amp; CSS &amp; JavaScript (jQuery) &amp; 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Framework : Scandium Framework / OpenSSL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Raspbian OS</a:t>
            </a:r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marL="400050" lvl="1" indent="0">
              <a:buFont typeface="Wingdings" pitchFamily="2" charset="2"/>
              <a:buNone/>
              <a:defRPr/>
            </a:pPr>
            <a:endParaRPr lang="en-US" altLang="ko-KR" sz="160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CF77C92F-8819-4D06-8ABA-006E0155C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FA8B51-9829-4CBF-BD63-D99D3513EEED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C440D847-A0F7-4B1D-B517-5EB686EA2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현황</a:t>
            </a:r>
          </a:p>
        </p:txBody>
      </p:sp>
      <p:sp>
        <p:nvSpPr>
          <p:cNvPr id="18435" name="슬라이드 번호 개체 틀 6">
            <a:extLst>
              <a:ext uri="{FF2B5EF4-FFF2-40B4-BE49-F238E27FC236}">
                <a16:creationId xmlns:a16="http://schemas.microsoft.com/office/drawing/2014/main" id="{4157C2CF-0230-4C39-B025-0E0301A32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8AAAF4-3DCC-46DF-B9B2-8D3762F0E4F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8436" name="내용 개체 틀 2">
            <a:extLst>
              <a:ext uri="{FF2B5EF4-FFF2-40B4-BE49-F238E27FC236}">
                <a16:creationId xmlns:a16="http://schemas.microsoft.com/office/drawing/2014/main" id="{94C6A263-660F-4F6E-BDC0-7A942489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개발 완료한 기능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라즈베리파이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(IPv6)</a:t>
            </a: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라즈베리파이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Gateway(IPv6)</a:t>
            </a:r>
          </a:p>
          <a:p>
            <a:pPr lvl="1"/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Android를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통한 임시 클라이언트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LED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센서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온도 센서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임시 클라이언트에서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Gateway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거쳐서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서버에 데이터를 보내면 </a:t>
            </a:r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Coap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서버에서 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LED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센서 </a:t>
            </a:r>
            <a:r>
              <a:rPr lang="en-US" altLang="ko-KR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ON/OFF, 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온도 센서 데이터 출력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</a:rPr>
              <a:t>개발할 기능</a:t>
            </a:r>
            <a:endParaRPr lang="en-US" altLang="ko-KR" sz="18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안드로이드 앱과 연동 보완</a:t>
            </a:r>
          </a:p>
          <a:p>
            <a:pPr lvl="1"/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아두이노의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다양한 센서 데이터 송 수신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Dtls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통한 데이터 송 </a:t>
            </a:r>
            <a:r>
              <a:rPr lang="ko-KR" altLang="en-US" sz="1600" err="1">
                <a:latin typeface="맑은 고딕" panose="020B0503020000020004" pitchFamily="34" charset="-127"/>
                <a:ea typeface="맑은 고딕" panose="020B0503020000020004" pitchFamily="34" charset="-127"/>
              </a:rPr>
              <a:t>수신간의</a:t>
            </a:r>
            <a:r>
              <a:rPr lang="ko-KR" altLang="en-US" sz="1600">
                <a:latin typeface="맑은 고딕" panose="020B0503020000020004" pitchFamily="34" charset="-127"/>
                <a:ea typeface="맑은 고딕" panose="020B0503020000020004" pitchFamily="34" charset="-127"/>
              </a:rPr>
              <a:t> 보안</a:t>
            </a:r>
            <a:endParaRPr lang="en-US" altLang="ko-KR" sz="160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B5A51ED5-E1DE-4DCC-91ED-914CEBC2D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현황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BE6D5570-1B2B-4B98-8C2C-5C976C99F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졸업작품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GitHub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주소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 i="1">
                <a:solidFill>
                  <a:srgbClr val="0000F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hlinkClick r:id="rId2"/>
              </a:rPr>
              <a:t>https://github.com/dustn9401/team333</a:t>
            </a:r>
            <a:endParaRPr lang="en-US" altLang="ko-KR" i="1">
              <a:solidFill>
                <a:srgbClr val="0000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팀원 별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GitHub ID</a:t>
            </a: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팀장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김연수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dustn9401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팀원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김기태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lushiris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팀원</a:t>
            </a:r>
            <a:r>
              <a:rPr lang="en-US" altLang="ko-KR" i="1">
                <a:latin typeface="맑은 고딕" panose="020B0503020000020004" pitchFamily="34" charset="-127"/>
                <a:ea typeface="맑은 고딕" panose="020B0503020000020004" pitchFamily="34" charset="-127"/>
              </a:rPr>
              <a:t>: </a:t>
            </a:r>
            <a:r>
              <a:rPr lang="ko-KR" altLang="en-US" i="1">
                <a:latin typeface="맑은 고딕" panose="020B0503020000020004" pitchFamily="34" charset="-127"/>
                <a:ea typeface="맑은 고딕" panose="020B0503020000020004" pitchFamily="34" charset="-127"/>
              </a:rPr>
              <a:t>최강혁</a:t>
            </a:r>
            <a:endParaRPr lang="en-US" altLang="ko-KR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2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ID: khissup</a:t>
            </a:r>
            <a:endParaRPr lang="ko-KR" altLang="en-US" i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9460" name="슬라이드 번호 개체 틀 6">
            <a:extLst>
              <a:ext uri="{FF2B5EF4-FFF2-40B4-BE49-F238E27FC236}">
                <a16:creationId xmlns:a16="http://schemas.microsoft.com/office/drawing/2014/main" id="{4A07BFEB-85CE-43DA-B032-4253A15A8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091D91-C244-4FAC-922E-3FDC9B0A4048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6FA82083-81FF-472A-866E-7F55A27C8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 분담</a:t>
            </a:r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8CD4244A-A369-4ABF-8407-41DB20D93C59}"/>
              </a:ext>
            </a:extLst>
          </p:cNvPr>
          <p:cNvGraphicFramePr>
            <a:graphicFrameLocks/>
          </p:cNvGraphicFramePr>
          <p:nvPr/>
        </p:nvGraphicFramePr>
        <p:xfrm>
          <a:off x="684213" y="1052513"/>
          <a:ext cx="7343775" cy="5116513"/>
        </p:xfrm>
        <a:graphic>
          <a:graphicData uri="http://schemas.openxmlformats.org/drawingml/2006/table">
            <a:tbl>
              <a:tblPr/>
              <a:tblGrid>
                <a:gridCol w="1003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781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김기태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김연수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최강혁</a:t>
                      </a:r>
                    </a:p>
                  </a:txBody>
                  <a:tcPr marL="94269" marR="94269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,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운영체제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커널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정보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프로토콜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library, Bluetooth le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Califonium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API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24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IPv6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6LoWAN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변환하기 위한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gateway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원격 클라이언트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아두이노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센서 구현 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Libcoap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통한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CoAP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및 내부 단말기와 블루투스 통신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dtls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보안 모듈 설계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Califonium</a:t>
                      </a:r>
                      <a:r>
                        <a:rPr lang="en-US" altLang="ko-KR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300" b="1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framwork</a:t>
                      </a:r>
                      <a:r>
                        <a:rPr lang="ko-KR" altLang="en-US" sz="1300" b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를 통한 웹 서버 및 안드로이드</a:t>
                      </a:r>
                      <a:r>
                        <a:rPr lang="ko-KR" altLang="en-US" sz="1300" b="1" baseline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어플리케이션 제작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4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및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 구현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 및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Arduino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단말기와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</a:t>
                      </a:r>
                      <a:r>
                        <a:rPr kumimoji="1" lang="ko-KR" altLang="en-US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구현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이용한 통신 보안 모듈 적용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72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69" marR="94269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CoAP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Server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6LoWPAN gateway</a:t>
                      </a: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각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IoT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단말 모듈과 통신</a:t>
                      </a:r>
                      <a:endParaRPr kumimoji="1" lang="en-US" altLang="ko-KR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Dtls</a:t>
                      </a: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통신 보안 확인</a:t>
                      </a:r>
                    </a:p>
                  </a:txBody>
                  <a:tcPr marL="94269" marR="94269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1" name="슬라이드 번호 개체 틀 4">
            <a:extLst>
              <a:ext uri="{FF2B5EF4-FFF2-40B4-BE49-F238E27FC236}">
                <a16:creationId xmlns:a16="http://schemas.microsoft.com/office/drawing/2014/main" id="{BB6114F6-51D4-4EF5-BBE8-4CBA59F89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5CA23E-73C5-40CC-82D2-E8C6EE2BE7D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054C043A-2212-4725-A2C9-C106F9878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종합설계 수행일정</a:t>
            </a:r>
          </a:p>
        </p:txBody>
      </p:sp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49C8861C-42D6-4CAF-8359-D13B5D161B8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55650" y="1628775"/>
          <a:ext cx="7848601" cy="410368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68714">
                  <a:extLst>
                    <a:ext uri="{9D8B030D-6E8A-4147-A177-3AD203B41FA5}">
                      <a16:colId xmlns:a16="http://schemas.microsoft.com/office/drawing/2014/main" val="1179150498"/>
                    </a:ext>
                  </a:extLst>
                </a:gridCol>
                <a:gridCol w="1868714">
                  <a:extLst>
                    <a:ext uri="{9D8B030D-6E8A-4147-A177-3AD203B41FA5}">
                      <a16:colId xmlns:a16="http://schemas.microsoft.com/office/drawing/2014/main" val="2990971000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07938454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335843181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58740846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01672788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253364873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92990253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099064034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1894171022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259453867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4139737823"/>
                    </a:ext>
                  </a:extLst>
                </a:gridCol>
                <a:gridCol w="373743">
                  <a:extLst>
                    <a:ext uri="{9D8B030D-6E8A-4147-A177-3AD203B41FA5}">
                      <a16:colId xmlns:a16="http://schemas.microsoft.com/office/drawing/2014/main" val="3895789513"/>
                    </a:ext>
                  </a:extLst>
                </a:gridCol>
              </a:tblGrid>
              <a:tr h="4233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항목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추진사항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12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6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7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8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9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10</a:t>
                      </a:r>
                      <a:r>
                        <a:rPr lang="ko-KR" altLang="en-US" sz="1000"/>
                        <a:t>월</a:t>
                      </a:r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9320709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요구사항 정의 및 분석 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요구사항 정의 및 분석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요구사항 명세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3353443058"/>
                  </a:ext>
                </a:extLst>
              </a:tr>
              <a:tr h="4885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시스템설계 및 상세설계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시스템 설계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상세 설계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970450858"/>
                  </a:ext>
                </a:extLst>
              </a:tr>
              <a:tr h="325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구현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코딩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4044027323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시험 및 데모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 err="1"/>
                        <a:t>유니트</a:t>
                      </a:r>
                      <a:r>
                        <a:rPr lang="ko-KR" altLang="en-US" sz="1200"/>
                        <a:t> 시험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시스템 통합시험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완전성 보강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extLst>
                  <a:ext uri="{0D108BD9-81ED-4DB2-BD59-A6C34878D82A}">
                    <a16:rowId xmlns:a16="http://schemas.microsoft.com/office/drawing/2014/main" val="3338883621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문서화 및 발표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중간 보고서 작성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발표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458254"/>
                  </a:ext>
                </a:extLst>
              </a:tr>
              <a:tr h="3256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산업기술대전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산업 기술대전 참가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rgbClr val="EA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46292"/>
                  </a:ext>
                </a:extLst>
              </a:tr>
              <a:tr h="68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졸업작품 최종 보고서 작성 및 패키징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졸업작품 최종보고서 작성</a:t>
                      </a:r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-CD </a:t>
                      </a:r>
                      <a:r>
                        <a:rPr lang="ko-KR" altLang="en-US" sz="1200"/>
                        <a:t>패키징</a:t>
                      </a:r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91437" marR="91437" marT="45711" marB="45711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22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1BEC678E-3CCD-4BE5-9916-0EB226046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필요기술 및 참고 문헌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005E5C98-DAD3-49D0-8DF4-F1C81C13C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532" name="슬라이드 번호 개체 틀 4">
            <a:extLst>
              <a:ext uri="{FF2B5EF4-FFF2-40B4-BE49-F238E27FC236}">
                <a16:creationId xmlns:a16="http://schemas.microsoft.com/office/drawing/2014/main" id="{AA580FBC-44C9-4785-9D66-2092FB205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C5C7B5-1BF5-46AB-8C4D-23757FE0189A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12494F8-DFDE-468D-94BB-C39B801DAF26}"/>
              </a:ext>
            </a:extLst>
          </p:cNvPr>
          <p:cNvSpPr txBox="1"/>
          <p:nvPr/>
        </p:nvSpPr>
        <p:spPr>
          <a:xfrm>
            <a:off x="2320925" y="1119188"/>
            <a:ext cx="56991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규격 및 정보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https://tools.ietf.org.html/rtc7252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http://coap.technology/</a:t>
            </a:r>
          </a:p>
        </p:txBody>
      </p:sp>
      <p:pic>
        <p:nvPicPr>
          <p:cNvPr id="22534" name="그림 15">
            <a:extLst>
              <a:ext uri="{FF2B5EF4-FFF2-40B4-BE49-F238E27FC236}">
                <a16:creationId xmlns:a16="http://schemas.microsoft.com/office/drawing/2014/main" id="{5FEA06AC-0EBB-4C5E-805C-09A8D67A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9363"/>
            <a:ext cx="144303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그림 16">
            <a:extLst>
              <a:ext uri="{FF2B5EF4-FFF2-40B4-BE49-F238E27FC236}">
                <a16:creationId xmlns:a16="http://schemas.microsoft.com/office/drawing/2014/main" id="{8E71B972-6C7B-4519-85B1-38575D74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379663"/>
            <a:ext cx="91281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CC812228-5C28-45E8-9CBF-F4E3A9252995}"/>
              </a:ext>
            </a:extLst>
          </p:cNvPr>
          <p:cNvSpPr txBox="1"/>
          <p:nvPr/>
        </p:nvSpPr>
        <p:spPr>
          <a:xfrm>
            <a:off x="2312988" y="2387600"/>
            <a:ext cx="6016625" cy="1092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넥슨 풋볼고딕 B"/>
                <a:ea typeface="넥슨 풋볼고딕 B"/>
                <a:cs typeface="+mj-cs"/>
              </a:rPr>
              <a:t>o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Rasberry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pi GPIO</a:t>
            </a: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http://www.rasplay.org/</a:t>
            </a:r>
          </a:p>
          <a:p>
            <a:pPr>
              <a:defRPr lang="ko-KR" altLang="en-US"/>
            </a:pPr>
            <a:endParaRPr lang="ko-KR" altLang="en-US" sz="2500" b="1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22537" name="그림 11">
            <a:extLst>
              <a:ext uri="{FF2B5EF4-FFF2-40B4-BE49-F238E27FC236}">
                <a16:creationId xmlns:a16="http://schemas.microsoft.com/office/drawing/2014/main" id="{66316050-0C7F-4857-88B4-E26ABF3F1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3490913"/>
            <a:ext cx="1828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9965F004-82FE-422A-A415-BA826FC6F3CC}"/>
              </a:ext>
            </a:extLst>
          </p:cNvPr>
          <p:cNvSpPr txBox="1"/>
          <p:nvPr/>
        </p:nvSpPr>
        <p:spPr>
          <a:xfrm>
            <a:off x="2320925" y="3663950"/>
            <a:ext cx="78835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Bluetooth le</a:t>
            </a: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6"/>
              </a:rPr>
              <a:t>https://zoyi.co/tech-blog/2015/11/03/Bluetoot-Low-Energy-BLE</a:t>
            </a: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endParaRPr lang="en-US" altLang="ko-KR" sz="2000" b="1">
              <a:latin typeface="넥슨 풋볼고딕 B"/>
              <a:ea typeface="넥슨 풋볼고딕 B"/>
              <a:cs typeface="+mj-cs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23183651-CD14-45FE-817A-5D982F3036C6}"/>
              </a:ext>
            </a:extLst>
          </p:cNvPr>
          <p:cNvSpPr txBox="1"/>
          <p:nvPr/>
        </p:nvSpPr>
        <p:spPr>
          <a:xfrm>
            <a:off x="2320925" y="4795838"/>
            <a:ext cx="6397625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 Californium </a:t>
            </a:r>
            <a:r>
              <a:rPr lang="en-US" altLang="ko-KR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CoAP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7"/>
              </a:rPr>
              <a:t>https://eclipse.org/californium/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8"/>
              </a:rPr>
              <a:t>https://github.com/eclipse/californium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9"/>
              </a:rPr>
              <a:t>https://libcoap.net/</a:t>
            </a:r>
            <a:endParaRPr lang="en-US" altLang="ko-KR" sz="2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https://github.com/obgm/libcoap</a:t>
            </a:r>
          </a:p>
          <a:p>
            <a:pPr>
              <a:defRPr lang="ko-KR" altLang="en-US"/>
            </a:pPr>
            <a:endParaRPr lang="ko-KR" altLang="en-US" sz="2000">
              <a:latin typeface="넥슨 풋볼고딕 B"/>
              <a:ea typeface="넥슨 풋볼고딕 B"/>
              <a:cs typeface="+mj-cs"/>
            </a:endParaRPr>
          </a:p>
        </p:txBody>
      </p:sp>
      <p:pic>
        <p:nvPicPr>
          <p:cNvPr id="22540" name="그림 15">
            <a:extLst>
              <a:ext uri="{FF2B5EF4-FFF2-40B4-BE49-F238E27FC236}">
                <a16:creationId xmlns:a16="http://schemas.microsoft.com/office/drawing/2014/main" id="{4EC378CB-BB50-4EF3-9A2A-5F3308C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5003800"/>
            <a:ext cx="91122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262389-6174-4597-987D-9D2EBCB66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1788"/>
            <a:ext cx="5181600" cy="563562"/>
          </a:xfrm>
        </p:spPr>
        <p:txBody>
          <a:bodyPr/>
          <a:lstStyle/>
          <a:p>
            <a:pPr eaLnBrk="1" hangingPunct="1"/>
            <a:r>
              <a:rPr lang="ko-KR" altLang="en-US" sz="3000">
                <a:latin typeface="맑은 고딕" panose="020B0503020000020004" pitchFamily="34" charset="-127"/>
                <a:ea typeface="맑은 고딕" panose="020B0503020000020004" pitchFamily="34" charset="-127"/>
              </a:rPr>
              <a:t>차        례</a:t>
            </a:r>
            <a:endParaRPr lang="ko-KR" altLang="en-US" sz="3000">
              <a:solidFill>
                <a:schemeClr val="accent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3367D1F-1A14-4E3B-A26A-1748C283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 b="0">
              <a:solidFill>
                <a:schemeClr val="tx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8789" name="AutoShape 5">
            <a:extLst>
              <a:ext uri="{FF2B5EF4-FFF2-40B4-BE49-F238E27FC236}">
                <a16:creationId xmlns:a16="http://schemas.microsoft.com/office/drawing/2014/main" id="{067351F9-D190-4032-874E-74DF7ACF1C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417638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77F63CBE-AF7B-42E1-8452-7C7F778A59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298575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1E78D6B6-8D8F-4014-B1BB-A146A9515A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46367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종합 설계 개 요</a:t>
            </a:r>
          </a:p>
        </p:txBody>
      </p:sp>
      <p:sp>
        <p:nvSpPr>
          <p:cNvPr id="118799" name="AutoShape 15">
            <a:extLst>
              <a:ext uri="{FF2B5EF4-FFF2-40B4-BE49-F238E27FC236}">
                <a16:creationId xmlns:a16="http://schemas.microsoft.com/office/drawing/2014/main" id="{287F7F2B-5B63-4722-80FA-2F55A0B78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432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6" name="AutoShape 16">
            <a:extLst>
              <a:ext uri="{FF2B5EF4-FFF2-40B4-BE49-F238E27FC236}">
                <a16:creationId xmlns:a16="http://schemas.microsoft.com/office/drawing/2014/main" id="{591AE210-E887-40CE-A0B2-22B0F04265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363788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77" name="Text Box 17">
            <a:extLst>
              <a:ext uri="{FF2B5EF4-FFF2-40B4-BE49-F238E27FC236}">
                <a16:creationId xmlns:a16="http://schemas.microsoft.com/office/drawing/2014/main" id="{51F355FD-D142-445D-BD27-C04CE7B006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4780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8804" name="AutoShape 20">
            <a:extLst>
              <a:ext uri="{FF2B5EF4-FFF2-40B4-BE49-F238E27FC236}">
                <a16:creationId xmlns:a16="http://schemas.microsoft.com/office/drawing/2014/main" id="{B3D3150A-F6D5-4628-A552-278D62A71D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1924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9" name="AutoShape 21">
            <a:extLst>
              <a:ext uri="{FF2B5EF4-FFF2-40B4-BE49-F238E27FC236}">
                <a16:creationId xmlns:a16="http://schemas.microsoft.com/office/drawing/2014/main" id="{C5A589F8-816D-4F58-AE04-B35FC0A126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1806575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0" name="Text Box 22">
            <a:extLst>
              <a:ext uri="{FF2B5EF4-FFF2-40B4-BE49-F238E27FC236}">
                <a16:creationId xmlns:a16="http://schemas.microsoft.com/office/drawing/2014/main" id="{EF12F9B7-181E-4059-B06C-24317339F5B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1970088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</a:t>
            </a:r>
          </a:p>
        </p:txBody>
      </p:sp>
      <p:sp>
        <p:nvSpPr>
          <p:cNvPr id="7181" name="AutoShape 43">
            <a:extLst>
              <a:ext uri="{FF2B5EF4-FFF2-40B4-BE49-F238E27FC236}">
                <a16:creationId xmlns:a16="http://schemas.microsoft.com/office/drawing/2014/main" id="{66015BBD-3846-40EE-9A50-A032C2EFF6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448050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2" name="AutoShape 44">
            <a:extLst>
              <a:ext uri="{FF2B5EF4-FFF2-40B4-BE49-F238E27FC236}">
                <a16:creationId xmlns:a16="http://schemas.microsoft.com/office/drawing/2014/main" id="{66AC4ADF-5981-4A1D-82AF-5D297FB6BE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328988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3" name="Text Box 45">
            <a:extLst>
              <a:ext uri="{FF2B5EF4-FFF2-40B4-BE49-F238E27FC236}">
                <a16:creationId xmlns:a16="http://schemas.microsoft.com/office/drawing/2014/main" id="{C9DBD236-E20E-4F57-A7E7-42CE412F3C0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3503613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 현황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900A4470-8C56-4CE7-BE58-A0F4C73E40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1176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5" name="AutoShape 6">
            <a:extLst>
              <a:ext uri="{FF2B5EF4-FFF2-40B4-BE49-F238E27FC236}">
                <a16:creationId xmlns:a16="http://schemas.microsoft.com/office/drawing/2014/main" id="{135E2518-A7C3-4BBA-B800-9337DCFBEE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8194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86" name="Text Box 7">
            <a:extLst>
              <a:ext uri="{FF2B5EF4-FFF2-40B4-BE49-F238E27FC236}">
                <a16:creationId xmlns:a16="http://schemas.microsoft.com/office/drawing/2014/main" id="{D8CB1B11-BD8E-4015-A3C0-96637075D07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29845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00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개발 방법</a:t>
            </a:r>
          </a:p>
        </p:txBody>
      </p:sp>
      <p:sp>
        <p:nvSpPr>
          <p:cNvPr id="7187" name="Text Box 12">
            <a:extLst>
              <a:ext uri="{FF2B5EF4-FFF2-40B4-BE49-F238E27FC236}">
                <a16:creationId xmlns:a16="http://schemas.microsoft.com/office/drawing/2014/main" id="{D6E05F5A-B250-45DD-9BF2-56C8D44D0DA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48310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solidFill>
                <a:srgbClr val="000099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C9E795EE-C80B-4B97-8749-8E6CD4A7B7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3952875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9" name="AutoShape 16">
            <a:extLst>
              <a:ext uri="{FF2B5EF4-FFF2-40B4-BE49-F238E27FC236}">
                <a16:creationId xmlns:a16="http://schemas.microsoft.com/office/drawing/2014/main" id="{0AE2B0F3-6450-4601-9BC2-B82D9F8737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3886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0" name="Text Box 17">
            <a:extLst>
              <a:ext uri="{FF2B5EF4-FFF2-40B4-BE49-F238E27FC236}">
                <a16:creationId xmlns:a16="http://schemas.microsoft.com/office/drawing/2014/main" id="{E26549DE-4637-4027-82AB-BE57D104A0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3998913"/>
            <a:ext cx="355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CC33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sp>
        <p:nvSpPr>
          <p:cNvPr id="36" name="AutoShape 20">
            <a:extLst>
              <a:ext uri="{FF2B5EF4-FFF2-40B4-BE49-F238E27FC236}">
                <a16:creationId xmlns:a16="http://schemas.microsoft.com/office/drawing/2014/main" id="{94239334-A1B1-47D5-8356-1F77FD07FF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46881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117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92" name="AutoShape 21">
            <a:extLst>
              <a:ext uri="{FF2B5EF4-FFF2-40B4-BE49-F238E27FC236}">
                <a16:creationId xmlns:a16="http://schemas.microsoft.com/office/drawing/2014/main" id="{71722C51-3848-45AF-843A-77520E25DA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351338"/>
            <a:ext cx="685800" cy="685800"/>
          </a:xfrm>
          <a:prstGeom prst="diamond">
            <a:avLst/>
          </a:prstGeom>
          <a:solidFill>
            <a:schemeClr val="fol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3" name="Text Box 22">
            <a:extLst>
              <a:ext uri="{FF2B5EF4-FFF2-40B4-BE49-F238E27FC236}">
                <a16:creationId xmlns:a16="http://schemas.microsoft.com/office/drawing/2014/main" id="{BCB27D8F-6885-412D-9384-08E66B8D120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68625" y="4514850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종합 설계 수행 일정</a:t>
            </a:r>
          </a:p>
        </p:txBody>
      </p:sp>
      <p:sp>
        <p:nvSpPr>
          <p:cNvPr id="7194" name="AutoShape 43">
            <a:extLst>
              <a:ext uri="{FF2B5EF4-FFF2-40B4-BE49-F238E27FC236}">
                <a16:creationId xmlns:a16="http://schemas.microsoft.com/office/drawing/2014/main" id="{DF236130-8B93-4063-BE99-7F919A61F4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14600" y="4970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C215"/>
              </a:gs>
              <a:gs pos="50000">
                <a:srgbClr val="F7F2CD"/>
              </a:gs>
              <a:gs pos="100000">
                <a:srgbClr val="D9C215"/>
              </a:gs>
            </a:gsLst>
            <a:lin ang="5400000" scaled="1"/>
          </a:gradFill>
          <a:ln w="1270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5" name="AutoShape 44">
            <a:extLst>
              <a:ext uri="{FF2B5EF4-FFF2-40B4-BE49-F238E27FC236}">
                <a16:creationId xmlns:a16="http://schemas.microsoft.com/office/drawing/2014/main" id="{12A1D300-EF5B-411D-B235-44DBD89B12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4851400"/>
            <a:ext cx="685800" cy="685800"/>
          </a:xfrm>
          <a:prstGeom prst="diamond">
            <a:avLst/>
          </a:prstGeom>
          <a:solidFill>
            <a:srgbClr val="D9C215"/>
          </a:solidFill>
          <a:ln w="25400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b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196" name="Text Box 45">
            <a:extLst>
              <a:ext uri="{FF2B5EF4-FFF2-40B4-BE49-F238E27FC236}">
                <a16:creationId xmlns:a16="http://schemas.microsoft.com/office/drawing/2014/main" id="{28102AF2-FC4C-4C37-9F17-399640253A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87675" y="5026025"/>
            <a:ext cx="3529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solidFill>
                  <a:srgbClr val="333333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필요기술 및 참고문헌</a:t>
            </a:r>
          </a:p>
        </p:txBody>
      </p:sp>
      <p:sp>
        <p:nvSpPr>
          <p:cNvPr id="7197" name="슬라이드 번호 개체 틀 34">
            <a:extLst>
              <a:ext uri="{FF2B5EF4-FFF2-40B4-BE49-F238E27FC236}">
                <a16:creationId xmlns:a16="http://schemas.microsoft.com/office/drawing/2014/main" id="{38047D58-8A8F-4A54-BB2E-A5BC5E92F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846643-EC81-44B3-9F49-8ABF23727D4F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F578E727-7A1E-4010-876C-C27DEC058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050CFD4D-DED6-4249-A3FB-58254D555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지난 발표에서의 지적 사항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통신 스펙을 이용하는 장점을 잘 보여줄 응용 정의 필요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지적 사항에 대한 답변</a:t>
            </a:r>
            <a:endParaRPr lang="en-US" altLang="ko-KR"/>
          </a:p>
          <a:p>
            <a:pPr lvl="1" latinLnBrk="1">
              <a:defRPr/>
            </a:pPr>
            <a:r>
              <a:rPr lang="en-US" altLang="ko-KR" err="1"/>
              <a:t>CoAP</a:t>
            </a:r>
            <a:r>
              <a:rPr lang="ko-KR" altLang="en-US"/>
              <a:t>를 활용하여 홈 네트워크 시스템을 구축</a:t>
            </a:r>
          </a:p>
          <a:p>
            <a:pPr lvl="1" latinLnBrk="1">
              <a:defRPr/>
            </a:pPr>
            <a:endParaRPr lang="en-US" altLang="ko-KR"/>
          </a:p>
          <a:p>
            <a:pPr lvl="1" latinLnBrk="1">
              <a:defRPr/>
            </a:pPr>
            <a:r>
              <a:rPr lang="ko-KR" altLang="en-US"/>
              <a:t>다양한 센서를 관리하는 스마트폰 어플리케이션 개발</a:t>
            </a:r>
          </a:p>
          <a:p>
            <a:pPr lvl="1" latinLnBrk="1">
              <a:defRPr/>
            </a:pPr>
            <a:endParaRPr lang="en-US" altLang="ko-KR"/>
          </a:p>
          <a:p>
            <a:pPr lvl="1" latinLnBrk="1">
              <a:defRPr/>
            </a:pPr>
            <a:r>
              <a:rPr lang="ko-KR" altLang="en-US"/>
              <a:t>클라이언트는 서버와 직접통신을 하지 않고 게이트웨이를 통해 접속하도록 하여 </a:t>
            </a:r>
            <a:r>
              <a:rPr lang="en-US" altLang="ko-KR"/>
              <a:t>6lowPan</a:t>
            </a:r>
            <a:r>
              <a:rPr lang="ko-KR" altLang="en-US"/>
              <a:t>의 장점을 살릴 수 있는 홈 네트워크 시스템 구축</a:t>
            </a:r>
          </a:p>
          <a:p>
            <a:pPr lvl="1">
              <a:defRPr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53BCA857-DDE3-4A72-B5EA-518289796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312581-475A-48CD-8C7B-8D0F90C123A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0844CDB2-E12B-4B32-8E78-9BA990688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종합 설계 개요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778C55DF-CE8F-445A-AFB7-151E28714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배경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혁명으로 인한 홈 네트워크의 발전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의 보안 문제성 및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IPv4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의 한계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목표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IPv4 -&gt; IPv6</a:t>
            </a: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환경에 적합한 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CoAP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프로토콜의 이해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보안 모듈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(DTLS)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및</a:t>
            </a:r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적용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효과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IPv6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을 사용하므로 무제한에 가까운 기기 등록가능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/>
            <a:r>
              <a:rPr lang="en-US" altLang="ko-KR">
                <a:latin typeface="맑은 고딕" panose="020B0503020000020004" pitchFamily="34" charset="-127"/>
                <a:ea typeface="맑은 고딕" panose="020B0503020000020004" pitchFamily="34" charset="-127"/>
              </a:rPr>
              <a:t>IoT</a:t>
            </a:r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 보안 문제 해결</a:t>
            </a:r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4CED91A0-6980-40E8-946E-A656D7196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516C67-315C-446D-A7E2-EAAED9DFADC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9155987-DB67-438A-9DF7-8300E90E7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수행 시나리오</a:t>
            </a:r>
          </a:p>
        </p:txBody>
      </p:sp>
      <p:sp>
        <p:nvSpPr>
          <p:cNvPr id="11267" name="슬라이드 번호 개체 틀 37">
            <a:extLst>
              <a:ext uri="{FF2B5EF4-FFF2-40B4-BE49-F238E27FC236}">
                <a16:creationId xmlns:a16="http://schemas.microsoft.com/office/drawing/2014/main" id="{C12D9CC2-5505-4157-8B6D-FB660AFAF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507F7-9745-49C1-B9A8-A73E9542B265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pic>
        <p:nvPicPr>
          <p:cNvPr id="11268" name="그래픽 31" descr="남자">
            <a:extLst>
              <a:ext uri="{FF2B5EF4-FFF2-40B4-BE49-F238E27FC236}">
                <a16:creationId xmlns:a16="http://schemas.microsoft.com/office/drawing/2014/main" id="{B2746277-3922-48B3-8BFB-4D0501167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4161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래픽 32" descr="자물쇠">
            <a:extLst>
              <a:ext uri="{FF2B5EF4-FFF2-40B4-BE49-F238E27FC236}">
                <a16:creationId xmlns:a16="http://schemas.microsoft.com/office/drawing/2014/main" id="{4E7B0835-F8AB-4318-9DCA-4991BF1F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2994025"/>
            <a:ext cx="665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그래픽 33" descr="스마트폰">
            <a:extLst>
              <a:ext uri="{FF2B5EF4-FFF2-40B4-BE49-F238E27FC236}">
                <a16:creationId xmlns:a16="http://schemas.microsoft.com/office/drawing/2014/main" id="{259531B7-5F53-4DCC-9839-AC5707D3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20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그래픽 34" descr="무선 라우터">
            <a:extLst>
              <a:ext uri="{FF2B5EF4-FFF2-40B4-BE49-F238E27FC236}">
                <a16:creationId xmlns:a16="http://schemas.microsoft.com/office/drawing/2014/main" id="{7F36225D-6639-48B9-BF31-4EE581A3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2328863"/>
            <a:ext cx="10985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그래픽 35" descr="데이터베이스">
            <a:extLst>
              <a:ext uri="{FF2B5EF4-FFF2-40B4-BE49-F238E27FC236}">
                <a16:creationId xmlns:a16="http://schemas.microsoft.com/office/drawing/2014/main" id="{78F6848B-4ACC-4AE4-AFE0-F60BECB5A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4300538"/>
            <a:ext cx="11001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그래픽 37" descr="덮인 책">
            <a:extLst>
              <a:ext uri="{FF2B5EF4-FFF2-40B4-BE49-F238E27FC236}">
                <a16:creationId xmlns:a16="http://schemas.microsoft.com/office/drawing/2014/main" id="{FE01B7AE-C0E9-41C6-8E3D-907A8F71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2349500"/>
            <a:ext cx="10763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그룹 38">
            <a:extLst>
              <a:ext uri="{FF2B5EF4-FFF2-40B4-BE49-F238E27FC236}">
                <a16:creationId xmlns:a16="http://schemas.microsoft.com/office/drawing/2014/main" id="{6FD4327B-AB99-4D24-B15F-60ED957BBBBF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1131888"/>
            <a:ext cx="1512887" cy="687387"/>
            <a:chOff x="360000" y="2160000"/>
            <a:chExt cx="1259672" cy="980968"/>
          </a:xfrm>
        </p:grpSpPr>
        <p:pic>
          <p:nvPicPr>
            <p:cNvPr id="11295" name="그래픽 39" descr="온도계">
              <a:extLst>
                <a:ext uri="{FF2B5EF4-FFF2-40B4-BE49-F238E27FC236}">
                  <a16:creationId xmlns:a16="http://schemas.microsoft.com/office/drawing/2014/main" id="{F0EB8BE1-0BF6-4F1F-9F9A-BCED8A8D0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00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6" name="그래픽 40" descr="카메라">
              <a:extLst>
                <a:ext uri="{FF2B5EF4-FFF2-40B4-BE49-F238E27FC236}">
                  <a16:creationId xmlns:a16="http://schemas.microsoft.com/office/drawing/2014/main" id="{1E914A4B-2177-4CA0-9FB5-0BF28AB00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330" y="2610837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7" name="그래픽 43" descr="무선 마이크">
              <a:extLst>
                <a:ext uri="{FF2B5EF4-FFF2-40B4-BE49-F238E27FC236}">
                  <a16:creationId xmlns:a16="http://schemas.microsoft.com/office/drawing/2014/main" id="{6193087A-4D66-4FDC-8A54-245194B3E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7" y="2683334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8" name="그래픽 44" descr="음량">
              <a:extLst>
                <a:ext uri="{FF2B5EF4-FFF2-40B4-BE49-F238E27FC236}">
                  <a16:creationId xmlns:a16="http://schemas.microsoft.com/office/drawing/2014/main" id="{7F64C950-ECFC-401F-A833-AE210F62A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88" y="2683334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9" name="그래픽 47" descr="WiFi">
              <a:extLst>
                <a:ext uri="{FF2B5EF4-FFF2-40B4-BE49-F238E27FC236}">
                  <a16:creationId xmlns:a16="http://schemas.microsoft.com/office/drawing/2014/main" id="{517716CD-F66E-4D11-B4A4-3E116B83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330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00" name="그래픽 52" descr="자명종 시계">
              <a:extLst>
                <a:ext uri="{FF2B5EF4-FFF2-40B4-BE49-F238E27FC236}">
                  <a16:creationId xmlns:a16="http://schemas.microsoft.com/office/drawing/2014/main" id="{16137F3E-57DB-41B2-AE24-CA478741F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217" y="2160000"/>
              <a:ext cx="457342" cy="457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75" name="그래픽 54" descr="덮인 책">
            <a:extLst>
              <a:ext uri="{FF2B5EF4-FFF2-40B4-BE49-F238E27FC236}">
                <a16:creationId xmlns:a16="http://schemas.microsoft.com/office/drawing/2014/main" id="{D0FAE029-C786-4250-AC85-046170F6D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349500"/>
            <a:ext cx="10795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6" name="그룹 7">
            <a:extLst>
              <a:ext uri="{FF2B5EF4-FFF2-40B4-BE49-F238E27FC236}">
                <a16:creationId xmlns:a16="http://schemas.microsoft.com/office/drawing/2014/main" id="{658E20C7-DF19-4648-93A9-14685D971C4D}"/>
              </a:ext>
            </a:extLst>
          </p:cNvPr>
          <p:cNvGrpSpPr>
            <a:grpSpLocks/>
          </p:cNvGrpSpPr>
          <p:nvPr/>
        </p:nvGrpSpPr>
        <p:grpSpPr bwMode="auto">
          <a:xfrm>
            <a:off x="1912938" y="4311650"/>
            <a:ext cx="1096962" cy="1527175"/>
            <a:chOff x="2163198" y="3038341"/>
            <a:chExt cx="1097702" cy="1527343"/>
          </a:xfrm>
        </p:grpSpPr>
        <p:pic>
          <p:nvPicPr>
            <p:cNvPr id="11293" name="그래픽 53" descr="덮인 책">
              <a:extLst>
                <a:ext uri="{FF2B5EF4-FFF2-40B4-BE49-F238E27FC236}">
                  <a16:creationId xmlns:a16="http://schemas.microsoft.com/office/drawing/2014/main" id="{88332713-EC5D-4DCE-830C-178E3DE55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198" y="3038341"/>
              <a:ext cx="1077051" cy="1076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B44617-86C0-4AF8-874B-B0DEF9CB5B0D}"/>
                </a:ext>
              </a:extLst>
            </p:cNvPr>
            <p:cNvSpPr txBox="1"/>
            <p:nvPr/>
          </p:nvSpPr>
          <p:spPr>
            <a:xfrm>
              <a:off x="2277575" y="3981420"/>
              <a:ext cx="983325" cy="5842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chemeClr val="accent2">
                      <a:lumMod val="75000"/>
                    </a:schemeClr>
                  </a:solidFill>
                </a:rPr>
                <a:t>Proxy Server</a:t>
              </a:r>
              <a:endParaRPr lang="ko-KR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163D419-2DA3-41F7-8E3D-A6B41BDEB445}"/>
              </a:ext>
            </a:extLst>
          </p:cNvPr>
          <p:cNvSpPr txBox="1"/>
          <p:nvPr/>
        </p:nvSpPr>
        <p:spPr>
          <a:xfrm>
            <a:off x="5811838" y="3321050"/>
            <a:ext cx="936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 Server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C28BA0-31A1-4E70-AA7B-8838DD0482DD}"/>
              </a:ext>
            </a:extLst>
          </p:cNvPr>
          <p:cNvSpPr txBox="1"/>
          <p:nvPr/>
        </p:nvSpPr>
        <p:spPr>
          <a:xfrm>
            <a:off x="3886200" y="3365500"/>
            <a:ext cx="144145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6LoWPAN gateway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C009F8-D513-4328-88DA-AC69F05D5B96}"/>
              </a:ext>
            </a:extLst>
          </p:cNvPr>
          <p:cNvSpPr txBox="1"/>
          <p:nvPr/>
        </p:nvSpPr>
        <p:spPr>
          <a:xfrm>
            <a:off x="7650163" y="3405188"/>
            <a:ext cx="11699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Arduino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0CC518-1148-4853-8D0E-BF1C8A901EED}"/>
              </a:ext>
            </a:extLst>
          </p:cNvPr>
          <p:cNvSpPr txBox="1"/>
          <p:nvPr/>
        </p:nvSpPr>
        <p:spPr>
          <a:xfrm>
            <a:off x="622300" y="3384550"/>
            <a:ext cx="831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Host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2339975" y="3516313"/>
            <a:ext cx="7239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5AA4DA-34DC-492A-8A20-1A25C93EE30C}"/>
              </a:ext>
            </a:extLst>
          </p:cNvPr>
          <p:cNvSpPr txBox="1"/>
          <p:nvPr/>
        </p:nvSpPr>
        <p:spPr>
          <a:xfrm>
            <a:off x="428625" y="1895475"/>
            <a:ext cx="23590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50">
                <a:solidFill>
                  <a:schemeClr val="accent2">
                    <a:lumMod val="75000"/>
                  </a:schemeClr>
                </a:solidFill>
              </a:rPr>
              <a:t>웹 페이지를 통해서 원격 제어 요청</a:t>
            </a:r>
          </a:p>
        </p:txBody>
      </p:sp>
      <p:pic>
        <p:nvPicPr>
          <p:cNvPr id="11283" name="그래픽 32" descr="자물쇠">
            <a:extLst>
              <a:ext uri="{FF2B5EF4-FFF2-40B4-BE49-F238E27FC236}">
                <a16:creationId xmlns:a16="http://schemas.microsoft.com/office/drawing/2014/main" id="{CFD92CDE-E232-43B0-809A-A92775775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4849813"/>
            <a:ext cx="6651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A9DF5E3-0CD6-4D4F-9978-D6BB782D7FD1}"/>
              </a:ext>
            </a:extLst>
          </p:cNvPr>
          <p:cNvSpPr txBox="1"/>
          <p:nvPr/>
        </p:nvSpPr>
        <p:spPr>
          <a:xfrm>
            <a:off x="4043363" y="5381625"/>
            <a:ext cx="723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err="1">
                <a:solidFill>
                  <a:schemeClr val="accent2">
                    <a:lumMod val="75000"/>
                  </a:schemeClr>
                </a:solidFill>
              </a:rPr>
              <a:t>Dtls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285" name="연결선: 꺾임 5">
            <a:extLst>
              <a:ext uri="{FF2B5EF4-FFF2-40B4-BE49-F238E27FC236}">
                <a16:creationId xmlns:a16="http://schemas.microsoft.com/office/drawing/2014/main" id="{180BC168-37A6-4E9D-8647-8892CA2FE2CE}"/>
              </a:ext>
            </a:extLst>
          </p:cNvPr>
          <p:cNvCxnSpPr>
            <a:cxnSpLocks/>
            <a:stCxn id="61" idx="2"/>
            <a:endCxn id="11293" idx="1"/>
          </p:cNvCxnSpPr>
          <p:nvPr/>
        </p:nvCxnSpPr>
        <p:spPr bwMode="auto">
          <a:xfrm rot="16200000" flipH="1">
            <a:off x="912019" y="3848894"/>
            <a:ext cx="1127125" cy="874713"/>
          </a:xfrm>
          <a:prstGeom prst="bentConnector2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연결선: 꺾임 62">
            <a:extLst>
              <a:ext uri="{FF2B5EF4-FFF2-40B4-BE49-F238E27FC236}">
                <a16:creationId xmlns:a16="http://schemas.microsoft.com/office/drawing/2014/main" id="{79104097-B965-4FB3-8A5A-7EBA1E339DEE}"/>
              </a:ext>
            </a:extLst>
          </p:cNvPr>
          <p:cNvCxnSpPr>
            <a:cxnSpLocks/>
            <a:stCxn id="11272" idx="3"/>
            <a:endCxn id="58" idx="2"/>
          </p:cNvCxnSpPr>
          <p:nvPr/>
        </p:nvCxnSpPr>
        <p:spPr bwMode="auto">
          <a:xfrm flipV="1">
            <a:off x="3735388" y="3951288"/>
            <a:ext cx="871537" cy="898525"/>
          </a:xfrm>
          <a:prstGeom prst="bentConnector2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직선 화살표 연결선 14">
            <a:extLst>
              <a:ext uri="{FF2B5EF4-FFF2-40B4-BE49-F238E27FC236}">
                <a16:creationId xmlns:a16="http://schemas.microsoft.com/office/drawing/2014/main" id="{62BFBF0D-CBE0-4088-9427-DA9789E02B76}"/>
              </a:ext>
            </a:extLst>
          </p:cNvPr>
          <p:cNvCxnSpPr>
            <a:cxnSpLocks noChangeShapeType="1"/>
            <a:stCxn id="11270" idx="3"/>
            <a:endCxn id="11273" idx="1"/>
          </p:cNvCxnSpPr>
          <p:nvPr/>
        </p:nvCxnSpPr>
        <p:spPr bwMode="auto">
          <a:xfrm>
            <a:off x="1676400" y="2889250"/>
            <a:ext cx="2287588" cy="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직선 화살표 연결선 16">
            <a:extLst>
              <a:ext uri="{FF2B5EF4-FFF2-40B4-BE49-F238E27FC236}">
                <a16:creationId xmlns:a16="http://schemas.microsoft.com/office/drawing/2014/main" id="{4557399C-FE7E-4BB1-8CD1-28E270745227}"/>
              </a:ext>
            </a:extLst>
          </p:cNvPr>
          <p:cNvCxnSpPr>
            <a:cxnSpLocks noChangeShapeType="1"/>
            <a:stCxn id="11273" idx="3"/>
            <a:endCxn id="11275" idx="1"/>
          </p:cNvCxnSpPr>
          <p:nvPr/>
        </p:nvCxnSpPr>
        <p:spPr bwMode="auto">
          <a:xfrm>
            <a:off x="5040313" y="2889250"/>
            <a:ext cx="652462" cy="15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직선 화살표 연결선 18">
            <a:extLst>
              <a:ext uri="{FF2B5EF4-FFF2-40B4-BE49-F238E27FC236}">
                <a16:creationId xmlns:a16="http://schemas.microsoft.com/office/drawing/2014/main" id="{8E7F1F33-03CB-428C-B340-C753C20C4393}"/>
              </a:ext>
            </a:extLst>
          </p:cNvPr>
          <p:cNvCxnSpPr>
            <a:cxnSpLocks noChangeShapeType="1"/>
            <a:stCxn id="11275" idx="3"/>
            <a:endCxn id="11271" idx="1"/>
          </p:cNvCxnSpPr>
          <p:nvPr/>
        </p:nvCxnSpPr>
        <p:spPr bwMode="auto">
          <a:xfrm flipV="1">
            <a:off x="6772275" y="2878138"/>
            <a:ext cx="935038" cy="127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0" name="TextBox 71">
            <a:extLst>
              <a:ext uri="{FF2B5EF4-FFF2-40B4-BE49-F238E27FC236}">
                <a16:creationId xmlns:a16="http://schemas.microsoft.com/office/drawing/2014/main" id="{3A736D31-10FE-45CC-BB02-D513E340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2576513"/>
            <a:ext cx="830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</a:rPr>
              <a:t>IPv6</a:t>
            </a:r>
            <a:endParaRPr lang="ko-KR" altLang="en-US" sz="1600" b="0">
              <a:latin typeface="HY견고딕" panose="0203060000010101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E19BC4-D6DD-4FBE-BAE0-46302F1E846E}"/>
              </a:ext>
            </a:extLst>
          </p:cNvPr>
          <p:cNvSpPr txBox="1"/>
          <p:nvPr/>
        </p:nvSpPr>
        <p:spPr>
          <a:xfrm>
            <a:off x="989013" y="4522788"/>
            <a:ext cx="83026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IPv4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92" name="TextBox 76">
            <a:extLst>
              <a:ext uri="{FF2B5EF4-FFF2-40B4-BE49-F238E27FC236}">
                <a16:creationId xmlns:a16="http://schemas.microsoft.com/office/drawing/2014/main" id="{B2F2BC0C-464F-4150-9E26-7AEA91562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524375"/>
            <a:ext cx="830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600" b="0">
                <a:latin typeface="HY견고딕" panose="02030600000101010101" pitchFamily="18" charset="-127"/>
              </a:rPr>
              <a:t>IPv6</a:t>
            </a:r>
            <a:endParaRPr lang="ko-KR" altLang="en-US" sz="1600" b="0">
              <a:latin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ACE39D8-E8C0-4027-B951-645D7B227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구성도</a:t>
            </a:r>
          </a:p>
        </p:txBody>
      </p:sp>
      <p:sp>
        <p:nvSpPr>
          <p:cNvPr id="12291" name="슬라이드 번호 개체 틀 26">
            <a:extLst>
              <a:ext uri="{FF2B5EF4-FFF2-40B4-BE49-F238E27FC236}">
                <a16:creationId xmlns:a16="http://schemas.microsoft.com/office/drawing/2014/main" id="{38025901-529A-47C2-B599-CE7823A64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C0832B-F2C4-420F-9893-5EFC863E3D83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pic>
        <p:nvPicPr>
          <p:cNvPr id="12292" name="그래픽 8" descr="덮인 책">
            <a:extLst>
              <a:ext uri="{FF2B5EF4-FFF2-40B4-BE49-F238E27FC236}">
                <a16:creationId xmlns:a16="http://schemas.microsoft.com/office/drawing/2014/main" id="{E0751A84-96A4-48F9-A1B3-3C0FB768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래픽 9" descr="덮인 책">
            <a:extLst>
              <a:ext uri="{FF2B5EF4-FFF2-40B4-BE49-F238E27FC236}">
                <a16:creationId xmlns:a16="http://schemas.microsoft.com/office/drawing/2014/main" id="{282205E0-5FFE-49C5-AF40-196420DE5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205038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래픽 12" descr="무선 라우터">
            <a:extLst>
              <a:ext uri="{FF2B5EF4-FFF2-40B4-BE49-F238E27FC236}">
                <a16:creationId xmlns:a16="http://schemas.microsoft.com/office/drawing/2014/main" id="{E411C79A-E243-4D83-B4D7-2BFC33A5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133600"/>
            <a:ext cx="14192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7">
            <a:extLst>
              <a:ext uri="{FF2B5EF4-FFF2-40B4-BE49-F238E27FC236}">
                <a16:creationId xmlns:a16="http://schemas.microsoft.com/office/drawing/2014/main" id="{1F6CD518-94B4-4F10-943D-B2A9DFE6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24923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0">
                <a:latin typeface="HY견고딕" panose="02030600000101010101" pitchFamily="18" charset="-127"/>
              </a:rPr>
              <a:t>IPv6</a:t>
            </a:r>
            <a:endParaRPr lang="ko-KR" altLang="en-US" sz="2400" b="0">
              <a:latin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5FB09-B481-49A4-B345-190FB763DAB8}"/>
              </a:ext>
            </a:extLst>
          </p:cNvPr>
          <p:cNvSpPr txBox="1"/>
          <p:nvPr/>
        </p:nvSpPr>
        <p:spPr>
          <a:xfrm>
            <a:off x="539750" y="3494088"/>
            <a:ext cx="2376488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6LoWPAN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Gateway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pi)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58CFC-B26E-443F-B7EF-C0FF212E1B8C}"/>
              </a:ext>
            </a:extLst>
          </p:cNvPr>
          <p:cNvSpPr txBox="1"/>
          <p:nvPr/>
        </p:nvSpPr>
        <p:spPr>
          <a:xfrm>
            <a:off x="6948488" y="3429000"/>
            <a:ext cx="1439862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Arduino</a:t>
            </a:r>
          </a:p>
          <a:p>
            <a:pPr>
              <a:defRPr/>
            </a:pP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800">
                <a:solidFill>
                  <a:schemeClr val="accent2">
                    <a:lumMod val="75000"/>
                  </a:schemeClr>
                </a:solidFill>
              </a:rPr>
              <a:t>센서 조절</a:t>
            </a:r>
            <a:r>
              <a:rPr lang="en-US" altLang="ko-KR" sz="18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sz="1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4EEC30-9928-41AB-B683-552821A7695A}"/>
              </a:ext>
            </a:extLst>
          </p:cNvPr>
          <p:cNvSpPr/>
          <p:nvPr/>
        </p:nvSpPr>
        <p:spPr bwMode="auto">
          <a:xfrm>
            <a:off x="6804025" y="4076700"/>
            <a:ext cx="15128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1EA36-56E9-49B6-B28D-EA366FE6C780}"/>
              </a:ext>
            </a:extLst>
          </p:cNvPr>
          <p:cNvSpPr txBox="1"/>
          <p:nvPr/>
        </p:nvSpPr>
        <p:spPr>
          <a:xfrm>
            <a:off x="3419475" y="3525838"/>
            <a:ext cx="20891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CoAP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Server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2000" err="1">
                <a:solidFill>
                  <a:schemeClr val="accent2">
                    <a:lumMod val="75000"/>
                  </a:schemeClr>
                </a:solidFill>
              </a:rPr>
              <a:t>Rasberry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</a:rPr>
              <a:t> pi)</a:t>
            </a:r>
            <a:endParaRPr lang="ko-KR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300" name="직선 화살표 연결선 24">
            <a:extLst>
              <a:ext uri="{FF2B5EF4-FFF2-40B4-BE49-F238E27FC236}">
                <a16:creationId xmlns:a16="http://schemas.microsoft.com/office/drawing/2014/main" id="{4E23454D-42D9-4CC0-BFD1-F7A7333C84AF}"/>
              </a:ext>
            </a:extLst>
          </p:cNvPr>
          <p:cNvCxnSpPr>
            <a:cxnSpLocks/>
          </p:cNvCxnSpPr>
          <p:nvPr/>
        </p:nvCxnSpPr>
        <p:spPr bwMode="auto">
          <a:xfrm>
            <a:off x="2051050" y="3068638"/>
            <a:ext cx="1873250" cy="0"/>
          </a:xfrm>
          <a:prstGeom prst="straightConnector1">
            <a:avLst/>
          </a:prstGeom>
          <a:noFill/>
          <a:ln w="1301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직선 화살표 연결선 31">
            <a:extLst>
              <a:ext uri="{FF2B5EF4-FFF2-40B4-BE49-F238E27FC236}">
                <a16:creationId xmlns:a16="http://schemas.microsoft.com/office/drawing/2014/main" id="{19E65D9C-2575-4134-8E21-5D490352038B}"/>
              </a:ext>
            </a:extLst>
          </p:cNvPr>
          <p:cNvCxnSpPr>
            <a:cxnSpLocks/>
          </p:cNvCxnSpPr>
          <p:nvPr/>
        </p:nvCxnSpPr>
        <p:spPr bwMode="auto">
          <a:xfrm>
            <a:off x="5197475" y="3141663"/>
            <a:ext cx="1606550" cy="0"/>
          </a:xfrm>
          <a:prstGeom prst="straightConnector1">
            <a:avLst/>
          </a:prstGeom>
          <a:noFill/>
          <a:ln w="1301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F6D5BB-8C7A-4E48-ADD7-CA85520ED724}"/>
              </a:ext>
            </a:extLst>
          </p:cNvPr>
          <p:cNvSpPr/>
          <p:nvPr/>
        </p:nvSpPr>
        <p:spPr bwMode="auto">
          <a:xfrm>
            <a:off x="3708400" y="4508500"/>
            <a:ext cx="1511300" cy="433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5BBAEB-EDC6-4BE0-B205-818310DAC4B1}"/>
              </a:ext>
            </a:extLst>
          </p:cNvPr>
          <p:cNvSpPr/>
          <p:nvPr/>
        </p:nvSpPr>
        <p:spPr bwMode="auto">
          <a:xfrm>
            <a:off x="971550" y="4502150"/>
            <a:ext cx="1512888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r>
              <a:rPr lang="en-US" altLang="ko-KR" sz="1800" b="1" err="1">
                <a:solidFill>
                  <a:schemeClr val="accent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BlueTooth</a:t>
            </a:r>
            <a:endParaRPr lang="ko-KR" altLang="en-US" sz="1800" b="1">
              <a:solidFill>
                <a:schemeClr val="accent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04" name="TextBox 16">
            <a:extLst>
              <a:ext uri="{FF2B5EF4-FFF2-40B4-BE49-F238E27FC236}">
                <a16:creationId xmlns:a16="http://schemas.microsoft.com/office/drawing/2014/main" id="{B1F2B2A9-03F7-4F07-BE82-153E626A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500313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0">
                <a:latin typeface="HY견고딕" panose="02030600000101010101" pitchFamily="18" charset="-127"/>
              </a:rPr>
              <a:t>IPv6</a:t>
            </a:r>
            <a:endParaRPr lang="ko-KR" altLang="en-US" sz="2400" b="0">
              <a:latin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5A16F536-9690-4960-9297-D3051F74C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 및 개발 방법</a:t>
            </a:r>
          </a:p>
        </p:txBody>
      </p:sp>
      <p:sp>
        <p:nvSpPr>
          <p:cNvPr id="14339" name="슬라이드 번호 개체 틀 6">
            <a:extLst>
              <a:ext uri="{FF2B5EF4-FFF2-40B4-BE49-F238E27FC236}">
                <a16:creationId xmlns:a16="http://schemas.microsoft.com/office/drawing/2014/main" id="{8EF111B8-CA66-4B4F-B0C6-BCA6C93CF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A86D6B-B0C8-4D90-83F0-0AFF7A2CA8AE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B1D36DC-389C-4864-95F6-661946D6B6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313" y="2662238"/>
          <a:ext cx="8229600" cy="337662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83705">
                  <a:extLst>
                    <a:ext uri="{9D8B030D-6E8A-4147-A177-3AD203B41FA5}">
                      <a16:colId xmlns:a16="http://schemas.microsoft.com/office/drawing/2014/main" val="284617731"/>
                    </a:ext>
                  </a:extLst>
                </a:gridCol>
                <a:gridCol w="6245895">
                  <a:extLst>
                    <a:ext uri="{9D8B030D-6E8A-4147-A177-3AD203B41FA5}">
                      <a16:colId xmlns:a16="http://schemas.microsoft.com/office/drawing/2014/main" val="1444197427"/>
                    </a:ext>
                  </a:extLst>
                </a:gridCol>
              </a:tblGrid>
              <a:tr h="9503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운영체제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Raspbian OS, Windows 10 64bit, Android 7.1 </a:t>
                      </a:r>
                      <a:r>
                        <a:rPr lang="en-US" altLang="ko-KR" sz="1800" err="1"/>
                        <a:t>Nouget</a:t>
                      </a:r>
                      <a:r>
                        <a:rPr lang="en-US" altLang="ko-KR" sz="1800"/>
                        <a:t>, Ubuntu 16.04.1 LTS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4049557506"/>
                  </a:ext>
                </a:extLst>
              </a:tr>
              <a:tr h="55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프로그램 언어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JAVA, HTML, C, CSS, </a:t>
                      </a:r>
                      <a:r>
                        <a:rPr lang="en-US" altLang="ko-KR" sz="1800" err="1"/>
                        <a:t>Javascript</a:t>
                      </a:r>
                      <a:r>
                        <a:rPr lang="en-US" altLang="ko-KR" sz="1800"/>
                        <a:t>, SQL,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902237100"/>
                  </a:ext>
                </a:extLst>
              </a:tr>
              <a:tr h="6400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라이브러리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Californium </a:t>
                      </a:r>
                      <a:r>
                        <a:rPr lang="en-US" altLang="ko-KR" sz="1800" err="1"/>
                        <a:t>CoAP</a:t>
                      </a:r>
                      <a:r>
                        <a:rPr lang="en-US" altLang="ko-KR" sz="1800"/>
                        <a:t>, </a:t>
                      </a:r>
                      <a:r>
                        <a:rPr lang="en-US" altLang="ko-KR" sz="1800" err="1"/>
                        <a:t>Libcoap</a:t>
                      </a:r>
                      <a:r>
                        <a:rPr lang="en-US" altLang="ko-KR" sz="1800"/>
                        <a:t>, Spring MVC</a:t>
                      </a:r>
                    </a:p>
                    <a:p>
                      <a:pPr latinLnBrk="1"/>
                      <a:r>
                        <a:rPr lang="en-US" altLang="ko-KR" sz="1800"/>
                        <a:t>Scandium Framework, nRF5 IoT SDK 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2456091739"/>
                  </a:ext>
                </a:extLst>
              </a:tr>
              <a:tr h="6850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DBMS</a:t>
                      </a:r>
                      <a:endParaRPr lang="ko-KR" altLang="en-US" sz="1800"/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SQL Server 2014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3744183083"/>
                  </a:ext>
                </a:extLst>
              </a:tr>
              <a:tr h="550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IoT </a:t>
                      </a:r>
                      <a:r>
                        <a:rPr lang="ko-KR" altLang="en-US" sz="1800"/>
                        <a:t>노드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Raspberry Pi 3, Arduino UNO, HM-10</a:t>
                      </a:r>
                      <a:endParaRPr lang="ko-KR" altLang="en-US" sz="180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559530945"/>
                  </a:ext>
                </a:extLst>
              </a:tr>
            </a:tbl>
          </a:graphicData>
        </a:graphic>
      </p:graphicFrame>
      <p:pic>
        <p:nvPicPr>
          <p:cNvPr id="14360" name="Picture 2" descr="라즈베리 파이3에 대한 이미지 검색결과">
            <a:extLst>
              <a:ext uri="{FF2B5EF4-FFF2-40B4-BE49-F238E27FC236}">
                <a16:creationId xmlns:a16="http://schemas.microsoft.com/office/drawing/2014/main" id="{34633884-5934-480E-8957-9DFF4EF7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981075"/>
            <a:ext cx="189865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1" name="Picture 4" descr="아두이노 우노에 대한 이미지 검색결과">
            <a:extLst>
              <a:ext uri="{FF2B5EF4-FFF2-40B4-BE49-F238E27FC236}">
                <a16:creationId xmlns:a16="http://schemas.microsoft.com/office/drawing/2014/main" id="{BCB36A45-ACEC-4498-AB99-00E5BB27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836613"/>
            <a:ext cx="18288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03D15E4E-36B4-4802-9074-FA85B489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1628-FA15-40B8-B9CF-59F9C8B2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895350"/>
            <a:ext cx="8229600" cy="52498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err="1"/>
              <a:t>CoAP</a:t>
            </a:r>
            <a:r>
              <a:rPr lang="en-US" altLang="ko-KR" sz="1800"/>
              <a:t> Server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</a:t>
            </a:r>
            <a:r>
              <a:rPr lang="en-US" altLang="ko-KR" sz="1600"/>
              <a:t>: C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err="1"/>
              <a:t>Hardward</a:t>
            </a:r>
            <a:r>
              <a:rPr lang="en-US" altLang="ko-KR" sz="1600"/>
              <a:t>: Raspberry Pi 3 Model 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라이브러리</a:t>
            </a:r>
            <a:r>
              <a:rPr lang="en-US" altLang="ko-KR" sz="1600"/>
              <a:t>: </a:t>
            </a:r>
            <a:r>
              <a:rPr lang="en-US" altLang="ko-KR" sz="1600" err="1"/>
              <a:t>LibCoAP</a:t>
            </a:r>
            <a:endParaRPr lang="en-US" altLang="ko-KR" sz="160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</a:t>
            </a:r>
            <a:r>
              <a:rPr lang="en-US" altLang="ko-KR" sz="1600"/>
              <a:t>: Raspbian OS, Linux 4.4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: Bluetooth Low Energy (BLE) 4.1</a:t>
            </a:r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Arduino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</a:t>
            </a:r>
            <a:r>
              <a:rPr lang="en-US" altLang="ko-KR" sz="1600"/>
              <a:t>: C/C++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err="1"/>
              <a:t>Hardward</a:t>
            </a:r>
            <a:r>
              <a:rPr lang="en-US" altLang="ko-KR" sz="1600"/>
              <a:t>: Arduino Uno r3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</a:t>
            </a:r>
            <a:r>
              <a:rPr lang="en-US" altLang="ko-KR" sz="1600"/>
              <a:t>: Window OS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: Bluetooth Low Energy (BLE) 4.0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플랫폼</a:t>
            </a:r>
            <a:r>
              <a:rPr lang="en-US" altLang="ko-KR" sz="1600"/>
              <a:t>: Arduino 1.8.1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Sensor: Motor(DC Motor), LED, Switch, Temperature Sensor, Dust Sensor, Humidity Sensor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endParaRPr lang="en-US" altLang="ko-KR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147F249E-A551-435F-A68F-6121A82C1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BF6860-92F2-43BF-A1EB-C43D336AB0B7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8487F2C4-76B2-4F03-9D01-35A73461B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485E8-8CAF-43BA-9268-0D6A7AD6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428750"/>
            <a:ext cx="8229600" cy="4716463"/>
          </a:xfrm>
        </p:spPr>
        <p:txBody>
          <a:bodyPr/>
          <a:lstStyle/>
          <a:p>
            <a:pPr>
              <a:defRPr/>
            </a:pPr>
            <a:endParaRPr lang="en-US" altLang="ko-KR" sz="1800"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altLang="ko-KR" sz="1800"/>
              <a:t>6LoWPAN Gateway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Shell &amp; C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Hardware : Raspberry Pi 3 Model B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Module : Bluetooth 6LoWPAN Module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 환경 </a:t>
            </a:r>
            <a:r>
              <a:rPr lang="en-US" altLang="ko-KR" sz="1600"/>
              <a:t>: Raspbian OS, Linux 4.4, Bash, VI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통신 환경</a:t>
            </a:r>
            <a:r>
              <a:rPr lang="en-US" altLang="ko-KR" sz="1600"/>
              <a:t> : Bluetooth Low Energy(BLE) 4.1, Wi-Fi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Wingdings" panose="05000000000000000000" pitchFamily="2" charset="2"/>
              <a:buAutoNum type="arabicPeriod" startAt="3"/>
              <a:defRPr/>
            </a:pPr>
            <a:r>
              <a:rPr lang="en-US" altLang="ko-KR" sz="1800"/>
              <a:t>Android Application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개발언어 </a:t>
            </a:r>
            <a:r>
              <a:rPr lang="en-US" altLang="ko-KR" sz="1600"/>
              <a:t>: Java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/>
              <a:t>OS : Android 8.0 Oreo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개발환경 </a:t>
            </a:r>
            <a:r>
              <a:rPr lang="en-US" altLang="ko-KR" sz="1600"/>
              <a:t>: Windows OS, Android Studio 3.1, Eclipse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FE0C346-7361-4269-B180-675258C09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1CAF3B-EB7B-4524-A295-88214CD25914}" type="slidenum">
              <a:rPr lang="ko-KR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b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8TGp_well-being_light">
  <a:themeElements>
    <a:clrScheme name="228TGp_well-being_light 3">
      <a:dk1>
        <a:srgbClr val="4D4D4D"/>
      </a:dk1>
      <a:lt1>
        <a:srgbClr val="FFFFFF"/>
      </a:lt1>
      <a:dk2>
        <a:srgbClr val="47C3B7"/>
      </a:dk2>
      <a:lt2>
        <a:srgbClr val="DDDDDD"/>
      </a:lt2>
      <a:accent1>
        <a:srgbClr val="2990E5"/>
      </a:accent1>
      <a:accent2>
        <a:srgbClr val="57AD27"/>
      </a:accent2>
      <a:accent3>
        <a:srgbClr val="FFFFFF"/>
      </a:accent3>
      <a:accent4>
        <a:srgbClr val="404040"/>
      </a:accent4>
      <a:accent5>
        <a:srgbClr val="ACC6F0"/>
      </a:accent5>
      <a:accent6>
        <a:srgbClr val="4E9C22"/>
      </a:accent6>
      <a:hlink>
        <a:srgbClr val="E1882F"/>
      </a:hlink>
      <a:folHlink>
        <a:srgbClr val="90A8B0"/>
      </a:folHlink>
    </a:clrScheme>
    <a:fontScheme name="228TGp_well-being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228TGp_well-being_light 1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2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8TGp_well-being_light 3">
        <a:dk1>
          <a:srgbClr val="4D4D4D"/>
        </a:dk1>
        <a:lt1>
          <a:srgbClr val="FFFFFF"/>
        </a:lt1>
        <a:dk2>
          <a:srgbClr val="47C3B7"/>
        </a:dk2>
        <a:lt2>
          <a:srgbClr val="DDDDDD"/>
        </a:lt2>
        <a:accent1>
          <a:srgbClr val="2990E5"/>
        </a:accent1>
        <a:accent2>
          <a:srgbClr val="57AD27"/>
        </a:accent2>
        <a:accent3>
          <a:srgbClr val="FFFFFF"/>
        </a:accent3>
        <a:accent4>
          <a:srgbClr val="404040"/>
        </a:accent4>
        <a:accent5>
          <a:srgbClr val="ACC6F0"/>
        </a:accent5>
        <a:accent6>
          <a:srgbClr val="4E9C22"/>
        </a:accent6>
        <a:hlink>
          <a:srgbClr val="E1882F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228TGp_well-being_light</vt:lpstr>
      <vt:lpstr>  Dtls 보안 기능을 추가한 CoAP/6LowPan 기반 홈 네트워크 시스템 (CoAP / 6LowPan-based home network with dtls security) </vt:lpstr>
      <vt:lpstr>차        례</vt:lpstr>
      <vt:lpstr>종합 설계 개요</vt:lpstr>
      <vt:lpstr>종합 설계 개요</vt:lpstr>
      <vt:lpstr>시스템 수행 시나리오</vt:lpstr>
      <vt:lpstr>시스템 구성도</vt:lpstr>
      <vt:lpstr>개발 환경 및 개발 방법</vt:lpstr>
      <vt:lpstr>개발 방법</vt:lpstr>
      <vt:lpstr>개발 방법</vt:lpstr>
      <vt:lpstr>개발 방법</vt:lpstr>
      <vt:lpstr>개발 현황</vt:lpstr>
      <vt:lpstr>개발 현황 (2)</vt:lpstr>
      <vt:lpstr>업무 분담</vt:lpstr>
      <vt:lpstr>종합설계 수행일정</vt:lpstr>
      <vt:lpstr>필요기술 및 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Dtls 보안 기능을 추가한 CoAP/6LowPan 기반 홈 네트워크 시스템 (CoAP / 6LowPan-based home network with dtls security) </dc:title>
  <cp:revision>1</cp:revision>
  <dcterms:modified xsi:type="dcterms:W3CDTF">2018-04-26T09:11:51Z</dcterms:modified>
</cp:coreProperties>
</file>