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95" r:id="rId2"/>
    <p:sldId id="277" r:id="rId3"/>
    <p:sldId id="367" r:id="rId4"/>
    <p:sldId id="354" r:id="rId5"/>
    <p:sldId id="368" r:id="rId6"/>
    <p:sldId id="356" r:id="rId7"/>
    <p:sldId id="369" r:id="rId8"/>
    <p:sldId id="370" r:id="rId9"/>
    <p:sldId id="358" r:id="rId10"/>
    <p:sldId id="357" r:id="rId11"/>
    <p:sldId id="371" r:id="rId12"/>
    <p:sldId id="360" r:id="rId13"/>
    <p:sldId id="374" r:id="rId14"/>
    <p:sldId id="372" r:id="rId15"/>
    <p:sldId id="366" r:id="rId16"/>
    <p:sldId id="373" r:id="rId17"/>
    <p:sldId id="363" r:id="rId18"/>
    <p:sldId id="365" r:id="rId19"/>
    <p:sldId id="364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>
          <p15:clr>
            <a:srgbClr val="A4A3A4"/>
          </p15:clr>
        </p15:guide>
        <p15:guide id="2" orient="horz" pos="2069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2795">
          <p15:clr>
            <a:srgbClr val="A4A3A4"/>
          </p15:clr>
        </p15:guide>
        <p15:guide id="5" orient="horz" pos="2886">
          <p15:clr>
            <a:srgbClr val="A4A3A4"/>
          </p15:clr>
        </p15:guide>
        <p15:guide id="6" orient="horz" pos="3022">
          <p15:clr>
            <a:srgbClr val="A4A3A4"/>
          </p15:clr>
        </p15:guide>
        <p15:guide id="7" pos="1565">
          <p15:clr>
            <a:srgbClr val="A4A3A4"/>
          </p15:clr>
        </p15:guide>
        <p15:guide id="8" pos="3878">
          <p15:clr>
            <a:srgbClr val="A4A3A4"/>
          </p15:clr>
        </p15:guide>
        <p15:guide id="9" pos="3969">
          <p15:clr>
            <a:srgbClr val="A4A3A4"/>
          </p15:clr>
        </p15:guide>
        <p15:guide id="10" pos="2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1E8"/>
    <a:srgbClr val="000000"/>
    <a:srgbClr val="0000FF"/>
    <a:srgbClr val="CC6600"/>
    <a:srgbClr val="FF9900"/>
    <a:srgbClr val="9900FF"/>
    <a:srgbClr val="99CC00"/>
    <a:srgbClr val="33CCFF"/>
    <a:srgbClr val="FD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9" autoAdjust="0"/>
    <p:restoredTop sz="86258" autoAdjust="0"/>
  </p:normalViewPr>
  <p:slideViewPr>
    <p:cSldViewPr>
      <p:cViewPr varScale="1">
        <p:scale>
          <a:sx n="58" d="100"/>
          <a:sy n="58" d="100"/>
        </p:scale>
        <p:origin x="1444" y="44"/>
      </p:cViewPr>
      <p:guideLst>
        <p:guide orient="horz" pos="1026"/>
        <p:guide orient="horz" pos="2069"/>
        <p:guide orient="horz" pos="2160"/>
        <p:guide orient="horz" pos="2795"/>
        <p:guide orient="horz" pos="2886"/>
        <p:guide orient="horz" pos="3022"/>
        <p:guide pos="1565"/>
        <p:guide pos="3878"/>
        <p:guide pos="3969"/>
        <p:guide pos="2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연수" userId="aebf67d56af0f801" providerId="LiveId" clId="{6E47EFAF-22FE-4DC4-BBF5-3379B15094C0}"/>
    <pc:docChg chg="custSel modSld">
      <pc:chgData name="김연수" userId="aebf67d56af0f801" providerId="LiveId" clId="{6E47EFAF-22FE-4DC4-BBF5-3379B15094C0}" dt="2017-11-16T06:35:58.931" v="448" actId="20577"/>
      <pc:docMkLst>
        <pc:docMk/>
      </pc:docMkLst>
      <pc:sldChg chg="modSp">
        <pc:chgData name="김연수" userId="aebf67d56af0f801" providerId="LiveId" clId="{6E47EFAF-22FE-4DC4-BBF5-3379B15094C0}" dt="2017-11-16T06:26:18.874" v="19" actId="20577"/>
        <pc:sldMkLst>
          <pc:docMk/>
          <pc:sldMk cId="0" sldId="295"/>
        </pc:sldMkLst>
        <pc:spChg chg="mod">
          <ac:chgData name="김연수" userId="aebf67d56af0f801" providerId="LiveId" clId="{6E47EFAF-22FE-4DC4-BBF5-3379B15094C0}" dt="2017-11-16T06:26:18.874" v="19" actId="20577"/>
          <ac:spMkLst>
            <pc:docMk/>
            <pc:sldMk cId="0" sldId="295"/>
            <ac:spMk id="4098" creationId="{B91A6A85-F006-406B-9A6F-1910752A476E}"/>
          </ac:spMkLst>
        </pc:spChg>
      </pc:sldChg>
      <pc:sldChg chg="modSp">
        <pc:chgData name="김연수" userId="aebf67d56af0f801" providerId="LiveId" clId="{6E47EFAF-22FE-4DC4-BBF5-3379B15094C0}" dt="2017-11-16T06:33:27.241" v="416"/>
        <pc:sldMkLst>
          <pc:docMk/>
          <pc:sldMk cId="0" sldId="354"/>
        </pc:sldMkLst>
        <pc:spChg chg="mod">
          <ac:chgData name="김연수" userId="aebf67d56af0f801" providerId="LiveId" clId="{6E47EFAF-22FE-4DC4-BBF5-3379B15094C0}" dt="2017-11-16T06:33:27.241" v="416"/>
          <ac:spMkLst>
            <pc:docMk/>
            <pc:sldMk cId="0" sldId="354"/>
            <ac:spMk id="7171" creationId="{B1C97327-8CE4-44C2-953A-A79C906AB826}"/>
          </ac:spMkLst>
        </pc:spChg>
      </pc:sldChg>
      <pc:sldChg chg="delSp">
        <pc:chgData name="김연수" userId="aebf67d56af0f801" providerId="LiveId" clId="{6E47EFAF-22FE-4DC4-BBF5-3379B15094C0}" dt="2017-11-16T06:35:22.370" v="417" actId="478"/>
        <pc:sldMkLst>
          <pc:docMk/>
          <pc:sldMk cId="0" sldId="363"/>
        </pc:sldMkLst>
        <pc:picChg chg="del">
          <ac:chgData name="김연수" userId="aebf67d56af0f801" providerId="LiveId" clId="{6E47EFAF-22FE-4DC4-BBF5-3379B15094C0}" dt="2017-11-16T06:35:22.370" v="417" actId="478"/>
          <ac:picMkLst>
            <pc:docMk/>
            <pc:sldMk cId="0" sldId="363"/>
            <ac:picMk id="17412" creationId="{CC586EE9-913A-47F2-8A54-BA6CAD4A820D}"/>
          </ac:picMkLst>
        </pc:picChg>
      </pc:sldChg>
      <pc:sldChg chg="delSp modSp">
        <pc:chgData name="김연수" userId="aebf67d56af0f801" providerId="LiveId" clId="{6E47EFAF-22FE-4DC4-BBF5-3379B15094C0}" dt="2017-11-16T06:35:58.931" v="448" actId="20577"/>
        <pc:sldMkLst>
          <pc:docMk/>
          <pc:sldMk cId="0" sldId="364"/>
        </pc:sldMkLst>
        <pc:spChg chg="mod">
          <ac:chgData name="김연수" userId="aebf67d56af0f801" providerId="LiveId" clId="{6E47EFAF-22FE-4DC4-BBF5-3379B15094C0}" dt="2017-11-16T06:35:58.931" v="448" actId="20577"/>
          <ac:spMkLst>
            <pc:docMk/>
            <pc:sldMk cId="0" sldId="364"/>
            <ac:spMk id="19459" creationId="{EE01BC80-1105-438F-A912-1CB2C1CF9158}"/>
          </ac:spMkLst>
        </pc:spChg>
        <pc:picChg chg="del">
          <ac:chgData name="김연수" userId="aebf67d56af0f801" providerId="LiveId" clId="{6E47EFAF-22FE-4DC4-BBF5-3379B15094C0}" dt="2017-11-16T06:35:47.754" v="419" actId="478"/>
          <ac:picMkLst>
            <pc:docMk/>
            <pc:sldMk cId="0" sldId="364"/>
            <ac:picMk id="19460" creationId="{9DEF1C87-016C-422D-B015-2A98D0EFDF94}"/>
          </ac:picMkLst>
        </pc:picChg>
      </pc:sldChg>
      <pc:sldChg chg="modSp">
        <pc:chgData name="김연수" userId="aebf67d56af0f801" providerId="LiveId" clId="{6E47EFAF-22FE-4DC4-BBF5-3379B15094C0}" dt="2017-11-16T06:26:59.346" v="80"/>
        <pc:sldMkLst>
          <pc:docMk/>
          <pc:sldMk cId="0" sldId="367"/>
        </pc:sldMkLst>
        <pc:spChg chg="mod">
          <ac:chgData name="김연수" userId="aebf67d56af0f801" providerId="LiveId" clId="{6E47EFAF-22FE-4DC4-BBF5-3379B15094C0}" dt="2017-11-16T06:26:59.346" v="80"/>
          <ac:spMkLst>
            <pc:docMk/>
            <pc:sldMk cId="0" sldId="367"/>
            <ac:spMk id="6147" creationId="{1982F47F-F98A-4E68-B1AD-50A2D94E9337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00E7750E-20CE-43F9-B2BE-1E7F6089D4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1A788D1D-D026-4662-8DA4-F15F3D4E36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004AB4E8-D001-4CD4-85B3-F59CF0E0595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8117" name="Rectangle 5">
            <a:extLst>
              <a:ext uri="{FF2B5EF4-FFF2-40B4-BE49-F238E27FC236}">
                <a16:creationId xmlns:a16="http://schemas.microsoft.com/office/drawing/2014/main" id="{45605B53-E710-4360-8D94-B29820D2D23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18118" name="Rectangle 6">
            <a:extLst>
              <a:ext uri="{FF2B5EF4-FFF2-40B4-BE49-F238E27FC236}">
                <a16:creationId xmlns:a16="http://schemas.microsoft.com/office/drawing/2014/main" id="{B7B50FA3-399E-4918-BA1C-48BD10EA157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8119" name="Rectangle 7">
            <a:extLst>
              <a:ext uri="{FF2B5EF4-FFF2-40B4-BE49-F238E27FC236}">
                <a16:creationId xmlns:a16="http://schemas.microsoft.com/office/drawing/2014/main" id="{990A11A2-B9A4-4B0E-BC29-44965FAC31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fld id="{B79B023E-D075-4FD8-A7CE-C96CF481F76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D39FC196-187C-428B-B638-6DB91F08F9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8F039B-6976-42DF-9B7B-93C3111198F2}" type="slidenum">
              <a:rPr lang="ko-KR" altLang="en-US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A20650E-77B5-4CF4-806C-B1D4A57821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6055FDD0-46E6-4EE6-AB9F-2FE77D89E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2BF6C96F-E907-4E50-8EAC-2580F8A49D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9B2910-38B1-4D91-96B5-771FFE85E837}" type="slidenum">
              <a:rPr lang="ko-KR" altLang="en-US"/>
              <a:pPr>
                <a:spcBef>
                  <a:spcPct val="0"/>
                </a:spcBef>
              </a:pPr>
              <a:t>2</a:t>
            </a:fld>
            <a:endParaRPr lang="en-US" altLang="ko-KR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6E590A03-6E57-463F-A26E-6FE4AC2DC9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1CBDDD89-997E-4626-97F4-FA3E6408D9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이미지 개체 틀 1">
            <a:extLst>
              <a:ext uri="{FF2B5EF4-FFF2-40B4-BE49-F238E27FC236}">
                <a16:creationId xmlns:a16="http://schemas.microsoft.com/office/drawing/2014/main" id="{7D018AE6-24B7-4430-B154-066B121671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슬라이드 노트 개체 틀 2">
            <a:extLst>
              <a:ext uri="{FF2B5EF4-FFF2-40B4-BE49-F238E27FC236}">
                <a16:creationId xmlns:a16="http://schemas.microsoft.com/office/drawing/2014/main" id="{CE313452-EAB7-4C8B-8BDB-60119CAC0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>
                <a:latin typeface="Arial" panose="020B0604020202020204" pitchFamily="34" charset="0"/>
              </a:rPr>
              <a:t>Dtls(</a:t>
            </a:r>
            <a:r>
              <a:rPr lang="ko-KR" altLang="ko-KR">
                <a:latin typeface="Arial" panose="020B0604020202020204" pitchFamily="34" charset="0"/>
              </a:rPr>
              <a:t>데이터</a:t>
            </a:r>
            <a:r>
              <a:rPr lang="en-US" altLang="ko-KR">
                <a:latin typeface="Arial" panose="020B0604020202020204" pitchFamily="34" charset="0"/>
              </a:rPr>
              <a:t> 그램 </a:t>
            </a:r>
            <a:r>
              <a:rPr lang="ko-KR" altLang="ko-KR">
                <a:latin typeface="Arial" panose="020B0604020202020204" pitchFamily="34" charset="0"/>
              </a:rPr>
              <a:t>전송</a:t>
            </a:r>
            <a:r>
              <a:rPr lang="en-US" altLang="ko-KR">
                <a:latin typeface="Arial" panose="020B0604020202020204" pitchFamily="34" charset="0"/>
              </a:rPr>
              <a:t> 계층 </a:t>
            </a:r>
            <a:r>
              <a:rPr lang="ko-KR" altLang="ko-KR">
                <a:latin typeface="Arial" panose="020B0604020202020204" pitchFamily="34" charset="0"/>
              </a:rPr>
              <a:t>보안</a:t>
            </a:r>
            <a:r>
              <a:rPr lang="en-US" altLang="ko-KR">
                <a:latin typeface="Arial" panose="020B0604020202020204" pitchFamily="34" charset="0"/>
              </a:rPr>
              <a:t>)</a:t>
            </a:r>
            <a:r>
              <a:rPr lang="ko-KR" altLang="ko-KR">
                <a:latin typeface="Arial" panose="020B0604020202020204" pitchFamily="34" charset="0"/>
              </a:rPr>
              <a:t>​</a:t>
            </a:r>
          </a:p>
          <a:p>
            <a:r>
              <a:rPr lang="ko-KR" altLang="ko-KR">
                <a:latin typeface="Arial" panose="020B0604020202020204" pitchFamily="34" charset="0"/>
              </a:rPr>
              <a:t>도청</a:t>
            </a:r>
            <a:r>
              <a:rPr lang="en-US" altLang="ko-KR">
                <a:latin typeface="Arial" panose="020B0604020202020204" pitchFamily="34" charset="0"/>
              </a:rPr>
              <a:t>, </a:t>
            </a:r>
            <a:r>
              <a:rPr lang="ko-KR" altLang="ko-KR">
                <a:latin typeface="Arial" panose="020B0604020202020204" pitchFamily="34" charset="0"/>
              </a:rPr>
              <a:t>변조</a:t>
            </a:r>
            <a:r>
              <a:rPr lang="en-US" altLang="ko-KR">
                <a:latin typeface="Arial" panose="020B0604020202020204" pitchFamily="34" charset="0"/>
              </a:rPr>
              <a:t>, </a:t>
            </a:r>
            <a:r>
              <a:rPr lang="ko-KR" altLang="ko-KR">
                <a:latin typeface="Arial" panose="020B0604020202020204" pitchFamily="34" charset="0"/>
              </a:rPr>
              <a:t>메세지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위조를</a:t>
            </a:r>
            <a:r>
              <a:rPr lang="en-US" altLang="ko-KR">
                <a:latin typeface="Arial" panose="020B0604020202020204" pitchFamily="34" charset="0"/>
              </a:rPr>
              <a:t> 방지 </a:t>
            </a:r>
            <a:r>
              <a:rPr lang="ko-KR" altLang="ko-KR">
                <a:latin typeface="Arial" panose="020B0604020202020204" pitchFamily="34" charset="0"/>
              </a:rPr>
              <a:t>하기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위해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설계된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방식으로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통신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할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수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있게</a:t>
            </a:r>
            <a:r>
              <a:rPr lang="en-US" altLang="ko-KR">
                <a:latin typeface="Arial" panose="020B0604020202020204" pitchFamily="34" charset="0"/>
              </a:rPr>
              <a:t> </a:t>
            </a:r>
            <a:r>
              <a:rPr lang="ko-KR" altLang="ko-KR">
                <a:latin typeface="Arial" panose="020B0604020202020204" pitchFamily="34" charset="0"/>
              </a:rPr>
              <a:t>하는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데이터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그램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기반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응용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프로그램의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보안을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제공하는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통신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프로토콜이다</a:t>
            </a:r>
            <a:r>
              <a:rPr lang="en-US" altLang="ko-KR">
                <a:latin typeface="Arial" panose="020B0604020202020204" pitchFamily="34" charset="0"/>
              </a:rPr>
              <a:t>.​</a:t>
            </a:r>
          </a:p>
          <a:p>
            <a:r>
              <a:rPr lang="en-US" altLang="ko-KR">
                <a:latin typeface="Arial" panose="020B0604020202020204" pitchFamily="34" charset="0"/>
              </a:rPr>
              <a:t>Dtls </a:t>
            </a:r>
            <a:r>
              <a:rPr lang="ko-KR" altLang="ko-KR">
                <a:latin typeface="Arial" panose="020B0604020202020204" pitchFamily="34" charset="0"/>
              </a:rPr>
              <a:t>프로토콜은</a:t>
            </a:r>
            <a:r>
              <a:rPr lang="en-US" altLang="ko-KR">
                <a:latin typeface="Arial" panose="020B0604020202020204" pitchFamily="34" charset="0"/>
              </a:rPr>
              <a:t> TLS </a:t>
            </a:r>
            <a:r>
              <a:rPr lang="ko-KR" altLang="ko-KR">
                <a:latin typeface="Arial" panose="020B0604020202020204" pitchFamily="34" charset="0"/>
              </a:rPr>
              <a:t>프로토콜을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기반으로</a:t>
            </a:r>
            <a:r>
              <a:rPr lang="en-US" altLang="ko-KR">
                <a:latin typeface="Arial" panose="020B0604020202020204" pitchFamily="34" charset="0"/>
              </a:rPr>
              <a:t> IoT</a:t>
            </a:r>
            <a:r>
              <a:rPr lang="ko-KR" altLang="ko-KR">
                <a:latin typeface="Arial" panose="020B0604020202020204" pitchFamily="34" charset="0"/>
              </a:rPr>
              <a:t>환경에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맞게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제작된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ko-KR" altLang="ko-KR">
                <a:latin typeface="Arial" panose="020B0604020202020204" pitchFamily="34" charset="0"/>
              </a:rPr>
              <a:t>프로토콜이다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23556" name="슬라이드 번호 개체 틀 3">
            <a:extLst>
              <a:ext uri="{FF2B5EF4-FFF2-40B4-BE49-F238E27FC236}">
                <a16:creationId xmlns:a16="http://schemas.microsoft.com/office/drawing/2014/main" id="{4BF2D468-7F33-41AB-9E16-6AE289E0EE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fld id="{75B069AE-582C-43C2-8E6C-5F62E87486B0}" type="slidenum">
              <a:rPr kumimoji="0" lang="ko-KR" altLang="en-US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/>
              <a:t>7</a:t>
            </a:fld>
            <a:endParaRPr kumimoji="0" lang="en-US" altLang="ko-KR" sz="1200">
              <a:solidFill>
                <a:schemeClr val="tx1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B023E-D075-4FD8-A7CE-C96CF481F768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5052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5">
            <a:extLst>
              <a:ext uri="{FF2B5EF4-FFF2-40B4-BE49-F238E27FC236}">
                <a16:creationId xmlns:a16="http://schemas.microsoft.com/office/drawing/2014/main" id="{DF7E9D7B-9164-41AC-B038-FFE089F6EF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075" y="457200"/>
          <a:ext cx="8416925" cy="489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Image" r:id="rId3" imgW="13003175" imgH="7555556" progId="Photoshop.Image.7">
                  <p:embed/>
                </p:oleObj>
              </mc:Choice>
              <mc:Fallback>
                <p:oleObj name="Image" r:id="rId3" imgW="13003175" imgH="7555556" progId="Photoshop.Image.7">
                  <p:embed/>
                  <p:pic>
                    <p:nvPicPr>
                      <p:cNvPr id="4" name="Object 35">
                        <a:extLst>
                          <a:ext uri="{FF2B5EF4-FFF2-40B4-BE49-F238E27FC236}">
                            <a16:creationId xmlns:a16="http://schemas.microsoft.com/office/drawing/2014/main" id="{DF7E9D7B-9164-41AC-B038-FFE089F6EF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" y="457200"/>
                        <a:ext cx="8416925" cy="489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4">
            <a:extLst>
              <a:ext uri="{FF2B5EF4-FFF2-40B4-BE49-F238E27FC236}">
                <a16:creationId xmlns:a16="http://schemas.microsoft.com/office/drawing/2014/main" id="{0BB90F0E-0C4B-4119-8B24-146AC7534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57200"/>
            <a:ext cx="8405812" cy="5943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pic>
        <p:nvPicPr>
          <p:cNvPr id="6" name="Picture 31" descr="03_icon">
            <a:extLst>
              <a:ext uri="{FF2B5EF4-FFF2-40B4-BE49-F238E27FC236}">
                <a16:creationId xmlns:a16="http://schemas.microsoft.com/office/drawing/2014/main" id="{3C1191A6-63C6-4158-9DB2-07E4E85A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949825"/>
            <a:ext cx="7493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32">
            <a:extLst>
              <a:ext uri="{FF2B5EF4-FFF2-40B4-BE49-F238E27FC236}">
                <a16:creationId xmlns:a16="http://schemas.microsoft.com/office/drawing/2014/main" id="{5D0C9ABD-9A8B-4E40-A86A-7043FE228E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8788" y="5283200"/>
            <a:ext cx="673100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8" name="그림 14">
            <a:extLst>
              <a:ext uri="{FF2B5EF4-FFF2-40B4-BE49-F238E27FC236}">
                <a16:creationId xmlns:a16="http://schemas.microsoft.com/office/drawing/2014/main" id="{FD0B18DE-542E-4B52-B18C-D09F830B04B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66738"/>
            <a:ext cx="1450975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4759325"/>
            <a:ext cx="5791200" cy="381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5359400"/>
            <a:ext cx="5791200" cy="3048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7D5157C-A23D-4D29-A534-F78C58D7FD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381000" y="6477000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000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E4E935E-6686-4050-955C-AC2D62FEE8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477000"/>
            <a:ext cx="2895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0" hangingPunct="1">
              <a:defRPr kumimoji="0" sz="1000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79C007F-747B-415C-9CA7-74FEC6F4F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6553200" y="6477000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fld id="{E4AAE12A-527E-4202-B4D0-C511BF19F6B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358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096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31788"/>
            <a:ext cx="2057400" cy="5832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31788"/>
            <a:ext cx="6019800" cy="5832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85727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31788"/>
            <a:ext cx="4648200" cy="5635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716463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57920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3">
            <a:extLst>
              <a:ext uri="{FF2B5EF4-FFF2-40B4-BE49-F238E27FC236}">
                <a16:creationId xmlns:a16="http://schemas.microsoft.com/office/drawing/2014/main" id="{44438E53-5358-4018-B81E-57406AD73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90550"/>
            <a:ext cx="8686800" cy="5943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5" name="Rectangle 75">
            <a:extLst>
              <a:ext uri="{FF2B5EF4-FFF2-40B4-BE49-F238E27FC236}">
                <a16:creationId xmlns:a16="http://schemas.microsoft.com/office/drawing/2014/main" id="{0BB7DB27-12EF-4D40-A4FF-BDF30A4164E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443663" y="404813"/>
            <a:ext cx="288925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graphicFrame>
        <p:nvGraphicFramePr>
          <p:cNvPr id="6" name="Object 73">
            <a:extLst>
              <a:ext uri="{FF2B5EF4-FFF2-40B4-BE49-F238E27FC236}">
                <a16:creationId xmlns:a16="http://schemas.microsoft.com/office/drawing/2014/main" id="{1CA1BFE1-8864-4729-936F-EBA77D653A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650" y="3719513"/>
          <a:ext cx="3124200" cy="278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Image" r:id="rId3" imgW="6361905" imgH="5663492" progId="Photoshop.Image.7">
                  <p:embed/>
                </p:oleObj>
              </mc:Choice>
              <mc:Fallback>
                <p:oleObj name="Image" r:id="rId3" imgW="6361905" imgH="5663492" progId="Photoshop.Image.7">
                  <p:embed/>
                  <p:pic>
                    <p:nvPicPr>
                      <p:cNvPr id="6" name="Object 73">
                        <a:extLst>
                          <a:ext uri="{FF2B5EF4-FFF2-40B4-BE49-F238E27FC236}">
                            <a16:creationId xmlns:a16="http://schemas.microsoft.com/office/drawing/2014/main" id="{1CA1BFE1-8864-4729-936F-EBA77D653A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3719513"/>
                        <a:ext cx="3124200" cy="278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58" descr="03_back_b">
            <a:extLst>
              <a:ext uri="{FF2B5EF4-FFF2-40B4-BE49-F238E27FC236}">
                <a16:creationId xmlns:a16="http://schemas.microsoft.com/office/drawing/2014/main" id="{E144DF1F-6958-43DA-9FE2-785849F91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609600"/>
            <a:ext cx="2630487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4">
            <a:extLst>
              <a:ext uri="{FF2B5EF4-FFF2-40B4-BE49-F238E27FC236}">
                <a16:creationId xmlns:a16="http://schemas.microsoft.com/office/drawing/2014/main" id="{B41F8A7B-D994-4752-8316-160C818BB75D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9600" y="190500"/>
            <a:ext cx="5562600" cy="1085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pic>
        <p:nvPicPr>
          <p:cNvPr id="9" name="Picture 59" descr="03_icon">
            <a:extLst>
              <a:ext uri="{FF2B5EF4-FFF2-40B4-BE49-F238E27FC236}">
                <a16:creationId xmlns:a16="http://schemas.microsoft.com/office/drawing/2014/main" id="{F834D97D-D81B-4F89-8698-28FA349DB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8" y="166688"/>
            <a:ext cx="7493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16">
            <a:extLst>
              <a:ext uri="{FF2B5EF4-FFF2-40B4-BE49-F238E27FC236}">
                <a16:creationId xmlns:a16="http://schemas.microsoft.com/office/drawing/2014/main" id="{4FEB1E83-DE5A-43F4-AB5E-844B9619D4B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138" y="6243638"/>
            <a:ext cx="205898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4716463"/>
          </a:xfrm>
        </p:spPr>
        <p:txBody>
          <a:bodyPr/>
          <a:lstStyle>
            <a:lvl1pPr>
              <a:buClr>
                <a:srgbClr val="CC6600"/>
              </a:buClr>
              <a:defRPr sz="2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80544CC-C76B-4A44-B083-03F8D56057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gray">
          <a:xfrm>
            <a:off x="6804025" y="260350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fld id="{C05BD6EE-C1B4-4EE3-841F-0C5CCF2B582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227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75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6292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4102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4958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89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1153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2808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3">
            <a:extLst>
              <a:ext uri="{FF2B5EF4-FFF2-40B4-BE49-F238E27FC236}">
                <a16:creationId xmlns:a16="http://schemas.microsoft.com/office/drawing/2014/main" id="{622A920B-1A59-4659-940C-0198020B1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90550"/>
            <a:ext cx="8686800" cy="5943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27" name="Rectangle 75">
            <a:extLst>
              <a:ext uri="{FF2B5EF4-FFF2-40B4-BE49-F238E27FC236}">
                <a16:creationId xmlns:a16="http://schemas.microsoft.com/office/drawing/2014/main" id="{B47FF5E5-1BAD-4FC5-80AF-21766C230A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443663" y="404813"/>
            <a:ext cx="288925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graphicFrame>
        <p:nvGraphicFramePr>
          <p:cNvPr id="1028" name="Object 73">
            <a:extLst>
              <a:ext uri="{FF2B5EF4-FFF2-40B4-BE49-F238E27FC236}">
                <a16:creationId xmlns:a16="http://schemas.microsoft.com/office/drawing/2014/main" id="{09E0FB89-A403-4607-9B1F-2C525FD70E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650" y="3719513"/>
          <a:ext cx="3124200" cy="278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15" imgW="6361905" imgH="5663492" progId="Photoshop.Image.7">
                  <p:embed/>
                </p:oleObj>
              </mc:Choice>
              <mc:Fallback>
                <p:oleObj name="Image" r:id="rId15" imgW="6361905" imgH="5663492" progId="Photoshop.Image.7">
                  <p:embed/>
                  <p:pic>
                    <p:nvPicPr>
                      <p:cNvPr id="1028" name="Object 73">
                        <a:extLst>
                          <a:ext uri="{FF2B5EF4-FFF2-40B4-BE49-F238E27FC236}">
                            <a16:creationId xmlns:a16="http://schemas.microsoft.com/office/drawing/2014/main" id="{09E0FB89-A403-4607-9B1F-2C525FD70E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3719513"/>
                        <a:ext cx="3124200" cy="278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58" descr="03_back_b">
            <a:extLst>
              <a:ext uri="{FF2B5EF4-FFF2-40B4-BE49-F238E27FC236}">
                <a16:creationId xmlns:a16="http://schemas.microsoft.com/office/drawing/2014/main" id="{35DF45CF-E933-4510-9192-592D2BE72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609600"/>
            <a:ext cx="2630487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4">
            <a:extLst>
              <a:ext uri="{FF2B5EF4-FFF2-40B4-BE49-F238E27FC236}">
                <a16:creationId xmlns:a16="http://schemas.microsoft.com/office/drawing/2014/main" id="{B7758583-62BA-4E63-8863-CA30A3915415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9600" y="190500"/>
            <a:ext cx="5562600" cy="1085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1" name="Rectangle 3">
            <a:extLst>
              <a:ext uri="{FF2B5EF4-FFF2-40B4-BE49-F238E27FC236}">
                <a16:creationId xmlns:a16="http://schemas.microsoft.com/office/drawing/2014/main" id="{C1CBC2F7-59E3-41C9-8805-E87E6CA2E4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2296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2" name="Rectangle 2">
            <a:extLst>
              <a:ext uri="{FF2B5EF4-FFF2-40B4-BE49-F238E27FC236}">
                <a16:creationId xmlns:a16="http://schemas.microsoft.com/office/drawing/2014/main" id="{52BEAC03-F2FB-4997-97A9-6B8B27F68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685800" y="331788"/>
            <a:ext cx="4648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pic>
        <p:nvPicPr>
          <p:cNvPr id="1033" name="Picture 59" descr="03_icon">
            <a:extLst>
              <a:ext uri="{FF2B5EF4-FFF2-40B4-BE49-F238E27FC236}">
                <a16:creationId xmlns:a16="http://schemas.microsoft.com/office/drawing/2014/main" id="{6AE6807E-6CFF-4FB4-93C5-72C3BE375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8" y="166688"/>
            <a:ext cx="7493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그림 11" descr="학과name.jpg">
            <a:extLst>
              <a:ext uri="{FF2B5EF4-FFF2-40B4-BE49-F238E27FC236}">
                <a16:creationId xmlns:a16="http://schemas.microsoft.com/office/drawing/2014/main" id="{6C180664-9ACA-4616-B1EE-B91A8EA50158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6286500"/>
            <a:ext cx="238601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0.svg"/><Relationship Id="rId5" Type="http://schemas.openxmlformats.org/officeDocument/2006/relationships/image" Target="../media/image34.svg"/><Relationship Id="rId10" Type="http://schemas.openxmlformats.org/officeDocument/2006/relationships/image" Target="../media/image19.png"/><Relationship Id="rId4" Type="http://schemas.openxmlformats.org/officeDocument/2006/relationships/image" Target="../media/image33.png"/><Relationship Id="rId9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3" Type="http://schemas.openxmlformats.org/officeDocument/2006/relationships/image" Target="../media/image10.svg"/><Relationship Id="rId21" Type="http://schemas.openxmlformats.org/officeDocument/2006/relationships/image" Target="../media/image28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2.sv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24" Type="http://schemas.openxmlformats.org/officeDocument/2006/relationships/image" Target="../media/image31.pn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23" Type="http://schemas.openxmlformats.org/officeDocument/2006/relationships/image" Target="../media/image30.svg"/><Relationship Id="rId10" Type="http://schemas.openxmlformats.org/officeDocument/2006/relationships/image" Target="../media/image17.png"/><Relationship Id="rId19" Type="http://schemas.openxmlformats.org/officeDocument/2006/relationships/image" Target="../media/image26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B91A6A85-F006-406B-9A6F-1910752A476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76375" y="3716338"/>
            <a:ext cx="6983413" cy="1368425"/>
          </a:xfrm>
        </p:spPr>
        <p:txBody>
          <a:bodyPr/>
          <a:lstStyle/>
          <a:p>
            <a:pPr algn="ctr" eaLnBrk="1" hangingPunct="1"/>
            <a:r>
              <a:rPr lang="en-US" altLang="ko-KR" sz="2400" dirty="0" err="1">
                <a:latin typeface="Arial Black" panose="020B0A04020102020204" pitchFamily="34" charset="0"/>
                <a:ea typeface="굴림" panose="020B0600000101010101" pitchFamily="50" charset="-127"/>
              </a:rPr>
              <a:t>CoAP</a:t>
            </a:r>
            <a:r>
              <a:rPr lang="en-US" altLang="ko-KR" sz="2400" dirty="0">
                <a:latin typeface="Arial Black" panose="020B0A04020102020204" pitchFamily="34" charset="0"/>
                <a:ea typeface="굴림" panose="020B0600000101010101" pitchFamily="50" charset="-127"/>
              </a:rPr>
              <a:t>/</a:t>
            </a:r>
            <a:r>
              <a:rPr lang="en-US" altLang="ko-KR" sz="2400" dirty="0" err="1">
                <a:latin typeface="Arial Black" panose="020B0A04020102020204" pitchFamily="34" charset="0"/>
                <a:ea typeface="굴림" panose="020B0600000101010101" pitchFamily="50" charset="-127"/>
              </a:rPr>
              <a:t>Dtls</a:t>
            </a:r>
            <a:r>
              <a:rPr lang="en-US" altLang="ko-KR" sz="2400" dirty="0">
                <a:latin typeface="Arial Black" panose="020B0A04020102020204" pitchFamily="34" charset="0"/>
                <a:ea typeface="굴림" panose="020B0600000101010101" pitchFamily="50" charset="-127"/>
              </a:rPr>
              <a:t>/6LowPan </a:t>
            </a:r>
            <a:r>
              <a:rPr lang="ko-KR" altLang="en-US" sz="2400" dirty="0">
                <a:latin typeface="Arial Black" panose="020B0A04020102020204" pitchFamily="34" charset="0"/>
                <a:ea typeface="굴림" panose="020B0600000101010101" pitchFamily="50" charset="-127"/>
              </a:rPr>
              <a:t>기반 홈 네트워크</a:t>
            </a:r>
            <a:endParaRPr lang="ko-KR" altLang="en-US" sz="2400" b="0" dirty="0">
              <a:latin typeface="Arial Black" panose="020B0A040201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D11DC4-989A-4426-804D-0CB61DFF883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500563" y="5500688"/>
            <a:ext cx="381635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0" lang="ko-KR" altLang="en-US" sz="1200" kern="0" dirty="0">
                <a:solidFill>
                  <a:srgbClr val="000000"/>
                </a:solidFill>
              </a:rPr>
              <a:t>학번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2012150004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이름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김기태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지도교수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이보경</a:t>
            </a:r>
            <a:endParaRPr kumimoji="0" lang="en-US" altLang="ko-KR" sz="1200" kern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kumimoji="0" lang="ko-KR" altLang="en-US" sz="1200" kern="0" dirty="0">
                <a:solidFill>
                  <a:srgbClr val="000000"/>
                </a:solidFill>
              </a:rPr>
              <a:t>학번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2012150012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이름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김연수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지도교수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이보경</a:t>
            </a:r>
            <a:endParaRPr kumimoji="0" lang="en-US" altLang="ko-KR" sz="1200" kern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kumimoji="0" lang="ko-KR" altLang="en-US" sz="1200" kern="0" dirty="0">
                <a:solidFill>
                  <a:srgbClr val="000000"/>
                </a:solidFill>
              </a:rPr>
              <a:t>학번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 2012150042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이름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최강혁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지도교수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이보경</a:t>
            </a:r>
            <a:endParaRPr kumimoji="0" lang="en-US" altLang="ko-KR" sz="1200" kern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endParaRPr kumimoji="0" lang="en-US" altLang="ko-KR" sz="1200" kern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en-US" altLang="ko-KR" sz="1200" kern="0" dirty="0">
              <a:solidFill>
                <a:srgbClr val="000066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en-US" altLang="ko-KR" sz="1200" b="1" kern="0" dirty="0">
              <a:solidFill>
                <a:srgbClr val="000066"/>
              </a:solidFill>
              <a:latin typeface="새굴림" pitchFamily="18" charset="-127"/>
              <a:ea typeface="새굴림" pitchFamily="18" charset="-127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ko-KR" altLang="en-US" sz="1200" b="1" kern="0" dirty="0">
              <a:solidFill>
                <a:srgbClr val="000066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D75EFFAF-B972-4B34-AD33-F88B92007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949950"/>
            <a:ext cx="1620838" cy="3381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종합설계제안서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C2969317-13CF-4E7C-B584-41E0302D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시스템 구성도</a:t>
            </a:r>
          </a:p>
        </p:txBody>
      </p:sp>
      <p:sp>
        <p:nvSpPr>
          <p:cNvPr id="13317" name="슬라이드 번호 개체 틀 26">
            <a:extLst>
              <a:ext uri="{FF2B5EF4-FFF2-40B4-BE49-F238E27FC236}">
                <a16:creationId xmlns:a16="http://schemas.microsoft.com/office/drawing/2014/main" id="{837FCCA9-2CBE-4C87-AB68-8D696DE8AC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7BDECA-38D3-4184-9D0C-9D4B4C625380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내용 개체 틀 2" descr="남자">
            <a:extLst>
              <a:ext uri="{FF2B5EF4-FFF2-40B4-BE49-F238E27FC236}">
                <a16:creationId xmlns:a16="http://schemas.microsoft.com/office/drawing/2014/main" id="{385729CB-2E94-4A3B-A123-4C371D1A89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gray">
          <a:xfrm>
            <a:off x="756042" y="286609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래픽 12" descr="지구본 아시아-오스트레일리아">
            <a:extLst>
              <a:ext uri="{FF2B5EF4-FFF2-40B4-BE49-F238E27FC236}">
                <a16:creationId xmlns:a16="http://schemas.microsoft.com/office/drawing/2014/main" id="{6B929E84-FF14-4D65-A25B-DBB151AE82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5878" y="2351730"/>
            <a:ext cx="914400" cy="914400"/>
          </a:xfrm>
          <a:prstGeom prst="rect">
            <a:avLst/>
          </a:prstGeom>
        </p:spPr>
      </p:pic>
      <p:pic>
        <p:nvPicPr>
          <p:cNvPr id="14" name="그래픽 13" descr="스마트폰">
            <a:extLst>
              <a:ext uri="{FF2B5EF4-FFF2-40B4-BE49-F238E27FC236}">
                <a16:creationId xmlns:a16="http://schemas.microsoft.com/office/drawing/2014/main" id="{32529E3D-C74E-4606-9A7D-ED50EFAF6FA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25878" y="3366156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8A9BD3-887C-427E-93C9-E65B5DF80641}"/>
              </a:ext>
            </a:extLst>
          </p:cNvPr>
          <p:cNvSpPr txBox="1"/>
          <p:nvPr/>
        </p:nvSpPr>
        <p:spPr>
          <a:xfrm>
            <a:off x="824840" y="3851928"/>
            <a:ext cx="85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HOST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EC1BB9E-AE89-4633-A22B-DD8AB7C3E466}"/>
              </a:ext>
            </a:extLst>
          </p:cNvPr>
          <p:cNvGrpSpPr/>
          <p:nvPr/>
        </p:nvGrpSpPr>
        <p:grpSpPr>
          <a:xfrm>
            <a:off x="2268840" y="3280425"/>
            <a:ext cx="1928826" cy="2195941"/>
            <a:chOff x="1928794" y="2928935"/>
            <a:chExt cx="1928826" cy="2195941"/>
          </a:xfrm>
        </p:grpSpPr>
        <p:pic>
          <p:nvPicPr>
            <p:cNvPr id="17" name="그래픽 18" descr="자물쇠">
              <a:extLst>
                <a:ext uri="{FF2B5EF4-FFF2-40B4-BE49-F238E27FC236}">
                  <a16:creationId xmlns:a16="http://schemas.microsoft.com/office/drawing/2014/main" id="{A0812D7A-1F6D-4356-8D3C-6BE51062C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39338" y="3857628"/>
              <a:ext cx="914400" cy="914400"/>
            </a:xfrm>
            <a:prstGeom prst="rect">
              <a:avLst/>
            </a:prstGeom>
          </p:spPr>
        </p:pic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6556713-BD8B-4DC4-B220-6110C51C8A96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1893075" y="2964654"/>
              <a:ext cx="857256" cy="785818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02A5BD-476A-421F-B6F7-635358419ABF}"/>
                </a:ext>
              </a:extLst>
            </p:cNvPr>
            <p:cNvSpPr txBox="1"/>
            <p:nvPr/>
          </p:nvSpPr>
          <p:spPr>
            <a:xfrm>
              <a:off x="2510776" y="4786322"/>
              <a:ext cx="857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DTLS</a:t>
              </a:r>
              <a:endParaRPr lang="ko-KR" altLang="en-US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0B64B363-530D-44B3-96D7-A03B828CD362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3036083" y="2964654"/>
              <a:ext cx="857256" cy="785818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06F62E-AF46-4C9B-9EE1-920878F466F6}"/>
                </a:ext>
              </a:extLst>
            </p:cNvPr>
            <p:cNvSpPr txBox="1"/>
            <p:nvPr/>
          </p:nvSpPr>
          <p:spPr>
            <a:xfrm>
              <a:off x="2500298" y="3161884"/>
              <a:ext cx="857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COAP</a:t>
              </a:r>
              <a:endParaRPr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239A3A9-7434-43E9-9D8A-F17C2846B6B7}"/>
              </a:ext>
            </a:extLst>
          </p:cNvPr>
          <p:cNvGrpSpPr/>
          <p:nvPr/>
        </p:nvGrpSpPr>
        <p:grpSpPr>
          <a:xfrm>
            <a:off x="4211960" y="2708920"/>
            <a:ext cx="1057276" cy="1571636"/>
            <a:chOff x="3871914" y="2357430"/>
            <a:chExt cx="1057276" cy="1571636"/>
          </a:xfrm>
        </p:grpSpPr>
        <p:pic>
          <p:nvPicPr>
            <p:cNvPr id="23" name="그래픽 22" descr="덮인 책">
              <a:extLst>
                <a:ext uri="{FF2B5EF4-FFF2-40B4-BE49-F238E27FC236}">
                  <a16:creationId xmlns:a16="http://schemas.microsoft.com/office/drawing/2014/main" id="{804E4B44-75C1-432A-AC4E-96DD4F064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871914" y="2357430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4ACB129-D6AD-459D-86E7-9A1C8FC2F490}"/>
                </a:ext>
              </a:extLst>
            </p:cNvPr>
            <p:cNvSpPr txBox="1"/>
            <p:nvPr/>
          </p:nvSpPr>
          <p:spPr>
            <a:xfrm>
              <a:off x="3929058" y="3344291"/>
              <a:ext cx="10001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Proxy</a:t>
              </a:r>
            </a:p>
            <a:p>
              <a:r>
                <a:rPr lang="en-US" altLang="ko-KR" dirty="0"/>
                <a:t>Server</a:t>
              </a:r>
              <a:endParaRPr lang="ko-KR" altLang="en-US" dirty="0"/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BEA83B2-20BD-414C-AF69-ED8F05F15AD3}"/>
              </a:ext>
            </a:extLst>
          </p:cNvPr>
          <p:cNvCxnSpPr>
            <a:cxnSpLocks/>
          </p:cNvCxnSpPr>
          <p:nvPr/>
        </p:nvCxnSpPr>
        <p:spPr bwMode="auto">
          <a:xfrm flipH="1">
            <a:off x="5220072" y="3272167"/>
            <a:ext cx="1835114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CC3047A-01B9-45B4-A856-DF29296A5F04}"/>
              </a:ext>
            </a:extLst>
          </p:cNvPr>
          <p:cNvSpPr txBox="1"/>
          <p:nvPr/>
        </p:nvSpPr>
        <p:spPr>
          <a:xfrm>
            <a:off x="5940152" y="2852936"/>
            <a:ext cx="428628" cy="348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IP</a:t>
            </a:r>
            <a:endParaRPr lang="ko-KR" altLang="en-US" dirty="0"/>
          </a:p>
        </p:txBody>
      </p:sp>
      <p:pic>
        <p:nvPicPr>
          <p:cNvPr id="30" name="그래픽 8" descr="덮인 책">
            <a:extLst>
              <a:ext uri="{FF2B5EF4-FFF2-40B4-BE49-F238E27FC236}">
                <a16:creationId xmlns:a16="http://schemas.microsoft.com/office/drawing/2014/main" id="{673AC802-022E-42E9-873F-6617E773DB1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26624" y="2708920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6CDA8B7-1608-4FA5-A108-AEDA1A9F9BAF}"/>
              </a:ext>
            </a:extLst>
          </p:cNvPr>
          <p:cNvSpPr txBox="1"/>
          <p:nvPr/>
        </p:nvSpPr>
        <p:spPr>
          <a:xfrm>
            <a:off x="6755140" y="3735311"/>
            <a:ext cx="1657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6LoWPAN</a:t>
            </a:r>
          </a:p>
          <a:p>
            <a:pPr algn="ctr"/>
            <a:r>
              <a:rPr lang="en-US" altLang="ko-KR" dirty="0"/>
              <a:t>Gateway</a:t>
            </a:r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Rasberry</a:t>
            </a:r>
            <a:r>
              <a:rPr lang="en-US" altLang="ko-KR" dirty="0"/>
              <a:t> pi)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C2969317-13CF-4E7C-B584-41E0302D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시스템 구성도</a:t>
            </a:r>
          </a:p>
        </p:txBody>
      </p:sp>
      <p:sp>
        <p:nvSpPr>
          <p:cNvPr id="13317" name="슬라이드 번호 개체 틀 26">
            <a:extLst>
              <a:ext uri="{FF2B5EF4-FFF2-40B4-BE49-F238E27FC236}">
                <a16:creationId xmlns:a16="http://schemas.microsoft.com/office/drawing/2014/main" id="{837FCCA9-2CBE-4C87-AB68-8D696DE8AC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7BDECA-38D3-4184-9D0C-9D4B4C625380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9" name="그래픽 8" descr="덮인 책">
            <a:extLst>
              <a:ext uri="{FF2B5EF4-FFF2-40B4-BE49-F238E27FC236}">
                <a16:creationId xmlns:a16="http://schemas.microsoft.com/office/drawing/2014/main" id="{96758900-C095-438C-96A0-0641772F3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616" y="2780928"/>
            <a:ext cx="1346448" cy="1346448"/>
          </a:xfrm>
          <a:prstGeom prst="rect">
            <a:avLst/>
          </a:prstGeom>
        </p:spPr>
      </p:pic>
      <p:pic>
        <p:nvPicPr>
          <p:cNvPr id="10" name="그래픽 9" descr="덮인 책">
            <a:extLst>
              <a:ext uri="{FF2B5EF4-FFF2-40B4-BE49-F238E27FC236}">
                <a16:creationId xmlns:a16="http://schemas.microsoft.com/office/drawing/2014/main" id="{C07F5405-866A-4BA2-9B63-702053EBB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5936" y="2780928"/>
            <a:ext cx="1346448" cy="1346448"/>
          </a:xfrm>
          <a:prstGeom prst="rect">
            <a:avLst/>
          </a:prstGeom>
        </p:spPr>
      </p:pic>
      <p:pic>
        <p:nvPicPr>
          <p:cNvPr id="13" name="그래픽 12" descr="무선 라우터">
            <a:extLst>
              <a:ext uri="{FF2B5EF4-FFF2-40B4-BE49-F238E27FC236}">
                <a16:creationId xmlns:a16="http://schemas.microsoft.com/office/drawing/2014/main" id="{7552E1D9-E69C-4472-ADC6-61D7B24B33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0272" y="2708920"/>
            <a:ext cx="1418456" cy="1418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F569B6-0875-48BA-ABCE-1CA8AB10F00F}"/>
              </a:ext>
            </a:extLst>
          </p:cNvPr>
          <p:cNvSpPr txBox="1"/>
          <p:nvPr/>
        </p:nvSpPr>
        <p:spPr>
          <a:xfrm>
            <a:off x="2915816" y="3212976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</a:rPr>
              <a:t>IP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35FB09-B481-49A4-B345-190FB763DAB8}"/>
              </a:ext>
            </a:extLst>
          </p:cNvPr>
          <p:cNvSpPr txBox="1"/>
          <p:nvPr/>
        </p:nvSpPr>
        <p:spPr>
          <a:xfrm>
            <a:off x="1115616" y="4077072"/>
            <a:ext cx="2376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0000"/>
                </a:solidFill>
              </a:rPr>
              <a:t>6LoWPAN</a:t>
            </a:r>
            <a:r>
              <a:rPr lang="en-US" altLang="ko-KR" sz="2400" b="1" dirty="0">
                <a:solidFill>
                  <a:srgbClr val="000000"/>
                </a:solidFill>
              </a:rPr>
              <a:t> </a:t>
            </a:r>
            <a:r>
              <a:rPr lang="en-US" altLang="ko-KR" sz="1800" b="1" dirty="0">
                <a:solidFill>
                  <a:srgbClr val="000000"/>
                </a:solidFill>
              </a:rPr>
              <a:t>gateway</a:t>
            </a:r>
          </a:p>
          <a:p>
            <a:r>
              <a:rPr lang="en-US" altLang="ko-KR" sz="1800" b="1" dirty="0">
                <a:solidFill>
                  <a:srgbClr val="000000"/>
                </a:solidFill>
              </a:rPr>
              <a:t>(</a:t>
            </a:r>
            <a:r>
              <a:rPr lang="en-US" altLang="ko-KR" sz="1800" b="1" dirty="0" err="1">
                <a:solidFill>
                  <a:srgbClr val="000000"/>
                </a:solidFill>
              </a:rPr>
              <a:t>Rasberry</a:t>
            </a:r>
            <a:r>
              <a:rPr lang="en-US" altLang="ko-KR" sz="1800" b="1" dirty="0">
                <a:solidFill>
                  <a:srgbClr val="000000"/>
                </a:solidFill>
              </a:rPr>
              <a:t> pi)</a:t>
            </a:r>
            <a:endParaRPr lang="ko-KR" altLang="en-US" sz="1800" b="1" dirty="0">
              <a:solidFill>
                <a:srgbClr val="0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586EF4-C091-46A0-A18E-9A0790C2D4FB}"/>
              </a:ext>
            </a:extLst>
          </p:cNvPr>
          <p:cNvSpPr txBox="1"/>
          <p:nvPr/>
        </p:nvSpPr>
        <p:spPr>
          <a:xfrm>
            <a:off x="5724128" y="4365104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000000"/>
                </a:solidFill>
              </a:rPr>
              <a:t>CoAP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458CFC-B26E-443F-B7EF-C0FF212E1B8C}"/>
              </a:ext>
            </a:extLst>
          </p:cNvPr>
          <p:cNvSpPr txBox="1"/>
          <p:nvPr/>
        </p:nvSpPr>
        <p:spPr>
          <a:xfrm>
            <a:off x="7164288" y="4005064"/>
            <a:ext cx="1285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000000"/>
                </a:solidFill>
              </a:rPr>
              <a:t>Arduino</a:t>
            </a:r>
          </a:p>
          <a:p>
            <a:r>
              <a:rPr lang="en-US" altLang="ko-KR" sz="1800" b="1" dirty="0">
                <a:solidFill>
                  <a:srgbClr val="000000"/>
                </a:solidFill>
              </a:rPr>
              <a:t>(</a:t>
            </a:r>
            <a:r>
              <a:rPr lang="ko-KR" altLang="en-US" sz="1800" b="1" dirty="0">
                <a:solidFill>
                  <a:srgbClr val="000000"/>
                </a:solidFill>
              </a:rPr>
              <a:t>창문조절</a:t>
            </a:r>
            <a:r>
              <a:rPr lang="en-US" altLang="ko-KR" sz="1800" b="1" dirty="0">
                <a:solidFill>
                  <a:srgbClr val="000000"/>
                </a:solidFill>
              </a:rPr>
              <a:t>)</a:t>
            </a:r>
            <a:endParaRPr lang="ko-KR" altLang="en-US" sz="1800" b="1" dirty="0">
              <a:solidFill>
                <a:srgbClr val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4EEC30-9928-41AB-B683-552821A7695A}"/>
              </a:ext>
            </a:extLst>
          </p:cNvPr>
          <p:cNvSpPr/>
          <p:nvPr/>
        </p:nvSpPr>
        <p:spPr bwMode="auto">
          <a:xfrm>
            <a:off x="7092280" y="4797152"/>
            <a:ext cx="151216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err="1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</a:rPr>
              <a:t>BlueTooth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C1EA36-56E9-49B6-B28D-EA366FE6C780}"/>
              </a:ext>
            </a:extLst>
          </p:cNvPr>
          <p:cNvSpPr txBox="1"/>
          <p:nvPr/>
        </p:nvSpPr>
        <p:spPr>
          <a:xfrm>
            <a:off x="3779912" y="4149080"/>
            <a:ext cx="19442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rgbClr val="000000"/>
                </a:solidFill>
              </a:rPr>
              <a:t>CoAP</a:t>
            </a:r>
            <a:r>
              <a:rPr lang="en-US" altLang="ko-KR" sz="2000" b="1" dirty="0">
                <a:solidFill>
                  <a:srgbClr val="000000"/>
                </a:solidFill>
              </a:rPr>
              <a:t> Server</a:t>
            </a:r>
          </a:p>
          <a:p>
            <a:r>
              <a:rPr lang="en-US" altLang="ko-KR" sz="1800" b="1" dirty="0">
                <a:solidFill>
                  <a:srgbClr val="000000"/>
                </a:solidFill>
              </a:rPr>
              <a:t>(</a:t>
            </a:r>
            <a:r>
              <a:rPr lang="en-US" altLang="ko-KR" sz="1800" b="1" dirty="0" err="1">
                <a:solidFill>
                  <a:srgbClr val="000000"/>
                </a:solidFill>
              </a:rPr>
              <a:t>Rasberry</a:t>
            </a:r>
            <a:r>
              <a:rPr lang="en-US" altLang="ko-KR" sz="1800" b="1" dirty="0">
                <a:solidFill>
                  <a:srgbClr val="000000"/>
                </a:solidFill>
              </a:rPr>
              <a:t> pi)</a:t>
            </a:r>
            <a:endParaRPr lang="ko-KR" altLang="en-US" sz="1800" b="1" dirty="0">
              <a:solidFill>
                <a:srgbClr val="00000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7140454-D784-45D7-853E-675F533730B0}"/>
              </a:ext>
            </a:extLst>
          </p:cNvPr>
          <p:cNvCxnSpPr>
            <a:cxnSpLocks/>
          </p:cNvCxnSpPr>
          <p:nvPr/>
        </p:nvCxnSpPr>
        <p:spPr bwMode="auto">
          <a:xfrm>
            <a:off x="2339752" y="3717032"/>
            <a:ext cx="1872208" cy="0"/>
          </a:xfrm>
          <a:prstGeom prst="straightConnector1">
            <a:avLst/>
          </a:prstGeom>
          <a:solidFill>
            <a:schemeClr val="accent1"/>
          </a:solidFill>
          <a:ln w="1301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87B85D0-D142-4087-BEAB-C3CD8C43A82F}"/>
              </a:ext>
            </a:extLst>
          </p:cNvPr>
          <p:cNvCxnSpPr>
            <a:cxnSpLocks/>
          </p:cNvCxnSpPr>
          <p:nvPr/>
        </p:nvCxnSpPr>
        <p:spPr bwMode="auto">
          <a:xfrm>
            <a:off x="5508104" y="5013176"/>
            <a:ext cx="1512168" cy="0"/>
          </a:xfrm>
          <a:prstGeom prst="straightConnector1">
            <a:avLst/>
          </a:prstGeom>
          <a:solidFill>
            <a:schemeClr val="accent1"/>
          </a:solidFill>
          <a:ln w="1301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4FA7AA9-2C34-4585-9518-7FAD470438C8}"/>
              </a:ext>
            </a:extLst>
          </p:cNvPr>
          <p:cNvSpPr/>
          <p:nvPr/>
        </p:nvSpPr>
        <p:spPr bwMode="auto">
          <a:xfrm>
            <a:off x="3923928" y="5517232"/>
            <a:ext cx="151216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err="1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</a:rPr>
              <a:t>BlueTooth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3F6D5BB-8C7A-4E48-ADD7-CA85520ED724}"/>
              </a:ext>
            </a:extLst>
          </p:cNvPr>
          <p:cNvSpPr/>
          <p:nvPr/>
        </p:nvSpPr>
        <p:spPr bwMode="auto">
          <a:xfrm>
            <a:off x="3923928" y="4869160"/>
            <a:ext cx="151216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err="1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</a:rPr>
              <a:t>BlueTooth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95BBAEB-EDC6-4BE0-B205-818310DAC4B1}"/>
              </a:ext>
            </a:extLst>
          </p:cNvPr>
          <p:cNvSpPr/>
          <p:nvPr/>
        </p:nvSpPr>
        <p:spPr bwMode="auto">
          <a:xfrm>
            <a:off x="1187624" y="5517232"/>
            <a:ext cx="151216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err="1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</a:rPr>
              <a:t>BlueTooth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E18B27-61E3-4839-BEB9-FA75C5D4277F}"/>
              </a:ext>
            </a:extLst>
          </p:cNvPr>
          <p:cNvSpPr txBox="1"/>
          <p:nvPr/>
        </p:nvSpPr>
        <p:spPr>
          <a:xfrm>
            <a:off x="3923928" y="1268760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000000"/>
                </a:solidFill>
                <a:latin typeface="Britannic Bold" panose="020B0903060703020204" pitchFamily="34" charset="0"/>
              </a:rPr>
              <a:t>WSN</a:t>
            </a:r>
            <a:endParaRPr lang="ko-KR" altLang="en-US" sz="4800" b="1" dirty="0">
              <a:solidFill>
                <a:srgbClr val="000000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27D8C1E-91DA-4D59-87F9-316F0A4DB608}"/>
              </a:ext>
            </a:extLst>
          </p:cNvPr>
          <p:cNvGrpSpPr/>
          <p:nvPr/>
        </p:nvGrpSpPr>
        <p:grpSpPr>
          <a:xfrm>
            <a:off x="5868144" y="3284984"/>
            <a:ext cx="1008112" cy="986626"/>
            <a:chOff x="6776379" y="3907805"/>
            <a:chExt cx="1008112" cy="986626"/>
          </a:xfrm>
        </p:grpSpPr>
        <p:pic>
          <p:nvPicPr>
            <p:cNvPr id="20" name="그래픽 19" descr="자물쇠">
              <a:extLst>
                <a:ext uri="{FF2B5EF4-FFF2-40B4-BE49-F238E27FC236}">
                  <a16:creationId xmlns:a16="http://schemas.microsoft.com/office/drawing/2014/main" id="{D2DED0F3-964A-4150-8875-63D27249E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76379" y="3907805"/>
              <a:ext cx="720080" cy="72008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85AF407-3C92-49B6-92C3-D8F195993366}"/>
                </a:ext>
              </a:extLst>
            </p:cNvPr>
            <p:cNvSpPr txBox="1"/>
            <p:nvPr/>
          </p:nvSpPr>
          <p:spPr>
            <a:xfrm>
              <a:off x="6848387" y="4555877"/>
              <a:ext cx="936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tx1"/>
                  </a:solidFill>
                </a:rPr>
                <a:t>Dtls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8915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9A7DD778-B1FC-4D4A-9C88-98953CD0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환경</a:t>
            </a:r>
          </a:p>
        </p:txBody>
      </p:sp>
      <p:sp>
        <p:nvSpPr>
          <p:cNvPr id="14343" name="슬라이드 번호 개체 틀 6">
            <a:extLst>
              <a:ext uri="{FF2B5EF4-FFF2-40B4-BE49-F238E27FC236}">
                <a16:creationId xmlns:a16="http://schemas.microsoft.com/office/drawing/2014/main" id="{3B6A8E54-A517-4A43-9F31-3EE43E54EC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B9A1B9-C0F9-4C10-90AE-EE50FD53161A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B1D36DC-389C-4864-95F6-661946D6B6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996356"/>
              </p:ext>
            </p:extLst>
          </p:nvPr>
        </p:nvGraphicFramePr>
        <p:xfrm>
          <a:off x="467544" y="2662441"/>
          <a:ext cx="8229600" cy="328683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983705">
                  <a:extLst>
                    <a:ext uri="{9D8B030D-6E8A-4147-A177-3AD203B41FA5}">
                      <a16:colId xmlns:a16="http://schemas.microsoft.com/office/drawing/2014/main" val="284617731"/>
                    </a:ext>
                  </a:extLst>
                </a:gridCol>
                <a:gridCol w="6245895">
                  <a:extLst>
                    <a:ext uri="{9D8B030D-6E8A-4147-A177-3AD203B41FA5}">
                      <a16:colId xmlns:a16="http://schemas.microsoft.com/office/drawing/2014/main" val="1444197427"/>
                    </a:ext>
                  </a:extLst>
                </a:gridCol>
              </a:tblGrid>
              <a:tr h="950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운영체제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Raspbian OS, Windows 10 64bit, Android 7.1 </a:t>
                      </a:r>
                      <a:r>
                        <a:rPr lang="en-US" altLang="ko-KR" dirty="0" err="1"/>
                        <a:t>Nouget</a:t>
                      </a:r>
                      <a:r>
                        <a:rPr lang="en-US" altLang="ko-KR" dirty="0"/>
                        <a:t>, Ubuntu 16.04.1 LTS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557506"/>
                  </a:ext>
                </a:extLst>
              </a:tr>
              <a:tr h="550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프로그램 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JAVA, HTML, C, CSS, </a:t>
                      </a:r>
                      <a:r>
                        <a:rPr lang="en-US" altLang="ko-KR" dirty="0" err="1"/>
                        <a:t>Javascript</a:t>
                      </a:r>
                      <a:r>
                        <a:rPr lang="en-US" altLang="ko-KR" dirty="0"/>
                        <a:t>, SQL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237100"/>
                  </a:ext>
                </a:extLst>
              </a:tr>
              <a:tr h="550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라이브러리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Californium </a:t>
                      </a:r>
                      <a:r>
                        <a:rPr lang="en-US" altLang="ko-KR" dirty="0" err="1"/>
                        <a:t>CoAP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Libcoap</a:t>
                      </a:r>
                      <a:r>
                        <a:rPr lang="en-US" altLang="ko-KR" dirty="0"/>
                        <a:t>, Spring MVC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091739"/>
                  </a:ext>
                </a:extLst>
              </a:tr>
              <a:tr h="6849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SQL Server 2014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183083"/>
                  </a:ext>
                </a:extLst>
              </a:tr>
              <a:tr h="5505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IoT </a:t>
                      </a:r>
                      <a:r>
                        <a:rPr lang="ko-KR" altLang="en-US" dirty="0"/>
                        <a:t>노드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Raspberry Pi 3, Arduino UNO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530945"/>
                  </a:ext>
                </a:extLst>
              </a:tr>
            </a:tbl>
          </a:graphicData>
        </a:graphic>
      </p:graphicFrame>
      <p:pic>
        <p:nvPicPr>
          <p:cNvPr id="4098" name="Picture 2" descr="라즈베리 파이3에 대한 이미지 검색결과">
            <a:extLst>
              <a:ext uri="{FF2B5EF4-FFF2-40B4-BE49-F238E27FC236}">
                <a16:creationId xmlns:a16="http://schemas.microsoft.com/office/drawing/2014/main" id="{B8DC20D9-DBC1-4AE0-95BF-5412F68C1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0728"/>
            <a:ext cx="1898576" cy="142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아두이노 우노에 대한 이미지 검색결과">
            <a:extLst>
              <a:ext uri="{FF2B5EF4-FFF2-40B4-BE49-F238E27FC236}">
                <a16:creationId xmlns:a16="http://schemas.microsoft.com/office/drawing/2014/main" id="{E2830809-057C-4D4A-B550-B092DD135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836712"/>
            <a:ext cx="1828525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487DC695-DC5C-4141-87D5-7C02EA64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01628-FA15-40B8-B9CF-59F9C8B2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895350"/>
            <a:ext cx="8229600" cy="5249863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ko-KR" sz="1800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1800" dirty="0" err="1"/>
              <a:t>CoAP</a:t>
            </a:r>
            <a:r>
              <a:rPr lang="en-US" altLang="ko-KR" sz="1800" dirty="0"/>
              <a:t> Server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</a:t>
            </a:r>
            <a:r>
              <a:rPr lang="en-US" altLang="ko-KR" sz="1600" dirty="0"/>
              <a:t>: Java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 err="1"/>
              <a:t>Hardward</a:t>
            </a:r>
            <a:r>
              <a:rPr lang="en-US" altLang="ko-KR" sz="1600" dirty="0"/>
              <a:t>: Raspberry Pi 3 Model B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Framework: </a:t>
            </a:r>
            <a:r>
              <a:rPr lang="en-US" altLang="ko-KR" sz="1600" dirty="0" err="1"/>
              <a:t>Californuim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CoAP</a:t>
            </a:r>
            <a:r>
              <a:rPr lang="en-US" altLang="ko-KR" sz="1600" dirty="0"/>
              <a:t> Framework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 환경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Raspbian</a:t>
            </a:r>
            <a:r>
              <a:rPr lang="en-US" altLang="ko-KR" sz="1600" dirty="0"/>
              <a:t> OS, Linux 4.4, Eclipse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통신 환경</a:t>
            </a:r>
            <a:r>
              <a:rPr lang="en-US" altLang="ko-KR" sz="1600" dirty="0"/>
              <a:t>: Bluetooth Low Energy (BLE) 4.1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Client </a:t>
            </a:r>
            <a:r>
              <a:rPr lang="en-US" altLang="ko-KR" sz="1600" dirty="0" err="1"/>
              <a:t>broweser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FireFox</a:t>
            </a:r>
            <a:r>
              <a:rPr lang="en-US" altLang="ko-KR" sz="1600" dirty="0"/>
              <a:t> 51.0.1 – Mozilla Copper user-agent</a:t>
            </a:r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endParaRPr lang="en-US" altLang="ko-KR" sz="1800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1800" dirty="0"/>
              <a:t>Arduino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</a:t>
            </a:r>
            <a:r>
              <a:rPr lang="en-US" altLang="ko-KR" sz="1600" dirty="0"/>
              <a:t>: Java &amp; Python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 err="1"/>
              <a:t>Hardward</a:t>
            </a:r>
            <a:r>
              <a:rPr lang="en-US" altLang="ko-KR" sz="1600" dirty="0"/>
              <a:t>: Arduino Uno r3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 환경</a:t>
            </a:r>
            <a:r>
              <a:rPr lang="en-US" altLang="ko-KR" sz="1600" dirty="0"/>
              <a:t>: Window OS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통신 환경</a:t>
            </a:r>
            <a:r>
              <a:rPr lang="en-US" altLang="ko-KR" sz="1600" dirty="0"/>
              <a:t>: Bluetooth Low Energy (BLE) 4.1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플랫폼</a:t>
            </a:r>
            <a:r>
              <a:rPr lang="en-US" altLang="ko-KR" sz="1600" dirty="0"/>
              <a:t>: Arduino 1.8.1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Sensor: Motor(DC Motor), LED, Switch, Temperature Sensor, Dust Sensor, Humidity Sensor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en-US" dirty="0"/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F563550C-7860-4981-B9D9-8131BF9898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0475BF-BAD3-4FF2-9221-6B4F7D028B63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086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39063-97AD-4DCE-B9C3-C2C34E8F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485E8-8CAF-43BA-9268-0D6A7AD60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4716463"/>
          </a:xfrm>
        </p:spPr>
        <p:txBody>
          <a:bodyPr/>
          <a:lstStyle/>
          <a:p>
            <a:endParaRPr lang="en-US" altLang="ko-KR" sz="1800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ko-KR" sz="1800" dirty="0"/>
              <a:t>6LoWPAN Gateway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개발언어 </a:t>
            </a:r>
            <a:r>
              <a:rPr lang="en-US" altLang="ko-KR" sz="1600" dirty="0"/>
              <a:t>: Shell &amp; Python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Hardware : Raspberry Pi 3 Model 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Module : Bluetooth 6LoWPAN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개발 환경 </a:t>
            </a:r>
            <a:r>
              <a:rPr lang="en-US" altLang="ko-KR" sz="1600" dirty="0"/>
              <a:t>: Raspbian OS, Linux 4.4, Bash, VI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통신 환경</a:t>
            </a:r>
            <a:r>
              <a:rPr lang="en-US" altLang="ko-KR" sz="1600" dirty="0"/>
              <a:t> : Bluetooth Low Energy(BLE) 4.1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457200" indent="-457200">
              <a:buFont typeface="Wingdings" panose="05000000000000000000" pitchFamily="2" charset="2"/>
              <a:buAutoNum type="arabicPeriod" startAt="3"/>
              <a:defRPr/>
            </a:pPr>
            <a:r>
              <a:rPr lang="en-US" altLang="ko-KR" sz="1800" dirty="0"/>
              <a:t>Android Application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 </a:t>
            </a:r>
            <a:r>
              <a:rPr lang="en-US" altLang="ko-KR" sz="1600" dirty="0"/>
              <a:t>: Java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OS : Android 6.0 Marshmallow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개발환경 </a:t>
            </a:r>
            <a:r>
              <a:rPr lang="en-US" altLang="ko-KR" sz="1600" dirty="0"/>
              <a:t>: Windows OS, Android Studio 2.2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0F8441-F4F7-44BC-82F0-74C1F9A01B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0903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487DC695-DC5C-4141-87D5-7C02EA64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01628-FA15-40B8-B9CF-59F9C8B2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895350"/>
            <a:ext cx="8229600" cy="524986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endParaRPr lang="en-US" altLang="ko-KR" sz="1800" dirty="0"/>
          </a:p>
          <a:p>
            <a:pPr marL="457200" indent="-457200">
              <a:buFont typeface="+mj-lt"/>
              <a:buAutoNum type="arabicPeriod" startAt="5"/>
              <a:defRPr/>
            </a:pPr>
            <a:endParaRPr lang="en-US" altLang="ko-KR" sz="1800" dirty="0"/>
          </a:p>
          <a:p>
            <a:pPr marL="457200" indent="-457200">
              <a:buFont typeface="+mj-lt"/>
              <a:buAutoNum type="arabicPeriod" startAt="5"/>
              <a:defRPr/>
            </a:pPr>
            <a:endParaRPr lang="en-US" altLang="ko-KR" sz="1800" dirty="0"/>
          </a:p>
          <a:p>
            <a:pPr marL="457200" indent="-457200">
              <a:buFont typeface="+mj-lt"/>
              <a:buAutoNum type="arabicPeriod" startAt="5"/>
              <a:defRPr/>
            </a:pPr>
            <a:r>
              <a:rPr lang="en-US" altLang="ko-KR" sz="1800" dirty="0"/>
              <a:t>Web Server</a:t>
            </a:r>
            <a:endParaRPr lang="en-US" altLang="ko-KR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 </a:t>
            </a:r>
            <a:r>
              <a:rPr lang="en-US" altLang="ko-KR" sz="1600" dirty="0"/>
              <a:t>: Java(Servlet, JSP) &amp; HTML &amp; CSS &amp; JavaScript (jQuery)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Server</a:t>
            </a:r>
            <a:r>
              <a:rPr lang="ko-KR" altLang="en-US" sz="1600" dirty="0"/>
              <a:t> </a:t>
            </a:r>
            <a:r>
              <a:rPr lang="en-US" altLang="ko-KR" sz="1600" dirty="0"/>
              <a:t>: Apache Tomcat 8.0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Hardware : Raspberry pi 3 model B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Framework : Californium </a:t>
            </a:r>
            <a:r>
              <a:rPr lang="en-US" altLang="ko-KR" sz="1600" dirty="0" err="1"/>
              <a:t>CoAP</a:t>
            </a:r>
            <a:r>
              <a:rPr lang="en-US" altLang="ko-KR" sz="1600" dirty="0"/>
              <a:t> Framework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개발환경 </a:t>
            </a:r>
            <a:r>
              <a:rPr lang="en-US" altLang="ko-KR" sz="1600" dirty="0"/>
              <a:t>: Windows OS / Eclipse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en-US" dirty="0"/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F563550C-7860-4981-B9D9-8131BF9898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0475BF-BAD3-4FF2-9221-6B4F7D028B63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0B9E535C-0AB2-4AB1-B2FB-0A2BD4C2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업무 분담</a:t>
            </a:r>
          </a:p>
        </p:txBody>
      </p:sp>
      <p:graphicFrame>
        <p:nvGraphicFramePr>
          <p:cNvPr id="4" name="Group 37">
            <a:extLst>
              <a:ext uri="{FF2B5EF4-FFF2-40B4-BE49-F238E27FC236}">
                <a16:creationId xmlns:a16="http://schemas.microsoft.com/office/drawing/2014/main" id="{8CD4244A-A369-4ABF-8407-41DB20D93C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896933"/>
              </p:ext>
            </p:extLst>
          </p:nvPr>
        </p:nvGraphicFramePr>
        <p:xfrm>
          <a:off x="683568" y="1052736"/>
          <a:ext cx="7344817" cy="5178319"/>
        </p:xfrm>
        <a:graphic>
          <a:graphicData uri="http://schemas.openxmlformats.org/drawingml/2006/table">
            <a:tbl>
              <a:tblPr/>
              <a:tblGrid>
                <a:gridCol w="1003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3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3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3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566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김기태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김연수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최강혁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18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자료수집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library,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라즈베리파이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운영체제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커널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정보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Dtls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프로토콜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Arduino , Bluetooth le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Califonium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API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243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      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IPv6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6LoWAN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으로 변환하기 위한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gateway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및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외부 원격 클라이언트 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Califonium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framwork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를 통한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Java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기반 </a:t>
                      </a: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CoAP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Server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구현 및 내부 단말기와 블루투스 통신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Califonium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framwork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를 통한 웹 서버 및 안드로이드</a:t>
                      </a:r>
                      <a:r>
                        <a:rPr lang="ko-KR" altLang="en-US" sz="1300" b="1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어플리케이션 제작</a:t>
                      </a:r>
                      <a:r>
                        <a:rPr lang="en-US" altLang="ko-KR" sz="1300" b="1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en-US" altLang="ko-KR" sz="1300" b="1" baseline="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dtls</a:t>
                      </a:r>
                      <a:r>
                        <a:rPr lang="ko-KR" altLang="en-US" sz="1300" b="1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보안 모듈 설계</a:t>
                      </a:r>
                      <a:endParaRPr lang="ko-KR" altLang="en-US" sz="13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4199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      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6LoWPAN gateway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및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Server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와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블루투스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통신 구현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Server 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구현 및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Arduino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단말기와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블루투스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통신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클라이언트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어플리케이션 구현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Dtls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이용한 통신 보안 모듈 적용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021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Server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6LoWPAN gateway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각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IoT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단말 모듈과 통신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Dtls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통신 보안 확인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418" name="슬라이드 번호 개체 틀 4">
            <a:extLst>
              <a:ext uri="{FF2B5EF4-FFF2-40B4-BE49-F238E27FC236}">
                <a16:creationId xmlns:a16="http://schemas.microsoft.com/office/drawing/2014/main" id="{14519A11-1E04-4E5C-AC9E-E42C2F062F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08E0045-931B-4485-B55D-1807E93E40C8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075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77E3BEAE-4A1E-49DE-BA45-E232AA30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종합설계 수행일정</a:t>
            </a:r>
          </a:p>
        </p:txBody>
      </p:sp>
      <p:graphicFrame>
        <p:nvGraphicFramePr>
          <p:cNvPr id="2" name="내용 개체 틀 1">
            <a:extLst>
              <a:ext uri="{FF2B5EF4-FFF2-40B4-BE49-F238E27FC236}">
                <a16:creationId xmlns:a16="http://schemas.microsoft.com/office/drawing/2014/main" id="{49C8861C-42D6-4CAF-8359-D13B5D161B8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587145"/>
              </p:ext>
            </p:extLst>
          </p:nvPr>
        </p:nvGraphicFramePr>
        <p:xfrm>
          <a:off x="755576" y="1628800"/>
          <a:ext cx="7848874" cy="4104456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868779">
                  <a:extLst>
                    <a:ext uri="{9D8B030D-6E8A-4147-A177-3AD203B41FA5}">
                      <a16:colId xmlns:a16="http://schemas.microsoft.com/office/drawing/2014/main" val="1179150498"/>
                    </a:ext>
                  </a:extLst>
                </a:gridCol>
                <a:gridCol w="1868779">
                  <a:extLst>
                    <a:ext uri="{9D8B030D-6E8A-4147-A177-3AD203B41FA5}">
                      <a16:colId xmlns:a16="http://schemas.microsoft.com/office/drawing/2014/main" val="2990971000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079384542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335843181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158740846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01672788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2533648732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92990253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1099064034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1894171022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259453867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4139737823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895789513"/>
                    </a:ext>
                  </a:extLst>
                </a:gridCol>
              </a:tblGrid>
              <a:tr h="4234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추진사항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0709"/>
                  </a:ext>
                </a:extLst>
              </a:tr>
              <a:tr h="488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요구사항 정의 및 분석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요구사항 정의 및 분석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요구사항 명세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443058"/>
                  </a:ext>
                </a:extLst>
              </a:tr>
              <a:tr h="488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시스템설계 및 상세설계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시스템 설계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상세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450858"/>
                  </a:ext>
                </a:extLst>
              </a:tr>
              <a:tr h="3257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코딩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027323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시험 및 데모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 err="1"/>
                        <a:t>유니트</a:t>
                      </a:r>
                      <a:r>
                        <a:rPr lang="ko-KR" altLang="en-US" sz="1200" dirty="0"/>
                        <a:t> 시험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시스템 통합시험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졸업작품 완전성 보강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883621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문서화 및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졸업작품 중간 보고서 작성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EAF1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EA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458254"/>
                  </a:ext>
                </a:extLst>
              </a:tr>
              <a:tr h="3257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산업기술대전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산업 기술대전 참가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EAF1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EA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246292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졸업작품 최종 보고서 작성 및 패키징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졸업작품 최종보고서 작성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-CD </a:t>
                      </a:r>
                      <a:r>
                        <a:rPr lang="ko-KR" altLang="en-US" sz="1200" dirty="0"/>
                        <a:t>패키징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8226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>
            <a:extLst>
              <a:ext uri="{FF2B5EF4-FFF2-40B4-BE49-F238E27FC236}">
                <a16:creationId xmlns:a16="http://schemas.microsoft.com/office/drawing/2014/main" id="{C2F53C45-98FD-414D-ABBC-6DB4762AA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GitHub</a:t>
            </a:r>
            <a:endParaRPr lang="ko-KR" altLang="en-US"/>
          </a:p>
        </p:txBody>
      </p:sp>
      <p:sp>
        <p:nvSpPr>
          <p:cNvPr id="18435" name="내용 개체 틀 2">
            <a:extLst>
              <a:ext uri="{FF2B5EF4-FFF2-40B4-BE49-F238E27FC236}">
                <a16:creationId xmlns:a16="http://schemas.microsoft.com/office/drawing/2014/main" id="{8E2FC8EA-17F0-4F66-A3F0-ADF48692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125538"/>
            <a:ext cx="8229600" cy="5019675"/>
          </a:xfrm>
        </p:spPr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https://github.com/kskong/Capstone.git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E9CA79E6-502F-4D2C-985E-0C24685ECE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6BB46AF-27CE-405B-8CB2-FD940D0C7AF6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8437" name="그림 4">
            <a:extLst>
              <a:ext uri="{FF2B5EF4-FFF2-40B4-BE49-F238E27FC236}">
                <a16:creationId xmlns:a16="http://schemas.microsoft.com/office/drawing/2014/main" id="{88F029F7-2A6D-4F95-AFD1-F70DB004E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00213"/>
            <a:ext cx="8296275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2F78DBA9-E0B3-402C-8ADF-CEE99D60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필요기술 및 참고 문헌</a:t>
            </a:r>
          </a:p>
        </p:txBody>
      </p:sp>
      <p:sp>
        <p:nvSpPr>
          <p:cNvPr id="19459" name="내용 개체 틀 2">
            <a:extLst>
              <a:ext uri="{FF2B5EF4-FFF2-40B4-BE49-F238E27FC236}">
                <a16:creationId xmlns:a16="http://schemas.microsoft.com/office/drawing/2014/main" id="{EE01BC80-1105-438F-A912-1CB2C1CF9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r>
              <a:rPr lang="en-US" altLang="ko-KR" dirty="0"/>
              <a:t>2016 </a:t>
            </a:r>
            <a:r>
              <a:rPr lang="ko-KR" altLang="en-US" dirty="0"/>
              <a:t>종합설계 제안서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19461" name="슬라이드 번호 개체 틀 4">
            <a:extLst>
              <a:ext uri="{FF2B5EF4-FFF2-40B4-BE49-F238E27FC236}">
                <a16:creationId xmlns:a16="http://schemas.microsoft.com/office/drawing/2014/main" id="{694C4450-846A-4F7A-96C8-59C55190BE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9E3382-7A09-427E-AC4C-BE308CDE3E59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943FD94-A2C0-4EC1-9D95-65B042A97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31788"/>
            <a:ext cx="5181600" cy="563562"/>
          </a:xfrm>
        </p:spPr>
        <p:txBody>
          <a:bodyPr/>
          <a:lstStyle/>
          <a:p>
            <a:pPr eaLnBrk="1" hangingPunct="1"/>
            <a:r>
              <a:rPr lang="ko-KR" altLang="en-US" sz="3000">
                <a:latin typeface="맑은 고딕" panose="020B0503020000020004" pitchFamily="50" charset="-127"/>
                <a:ea typeface="맑은 고딕" panose="020B0503020000020004" pitchFamily="50" charset="-127"/>
              </a:rPr>
              <a:t>차        례</a:t>
            </a:r>
            <a:endParaRPr lang="ko-KR" altLang="en-US" sz="300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DFD092CF-FC69-4011-9FA1-010648181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ko-KR" altLang="en-US" sz="1800" b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124" name="그룹 34">
            <a:extLst>
              <a:ext uri="{FF2B5EF4-FFF2-40B4-BE49-F238E27FC236}">
                <a16:creationId xmlns:a16="http://schemas.microsoft.com/office/drawing/2014/main" id="{1D2395EA-20AB-4FE5-B9DE-BC5CFD16587D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143000"/>
            <a:ext cx="4724400" cy="685800"/>
            <a:chOff x="2133600" y="1143000"/>
            <a:chExt cx="4724400" cy="685800"/>
          </a:xfrm>
        </p:grpSpPr>
        <p:sp>
          <p:nvSpPr>
            <p:cNvPr id="118789" name="AutoShape 5">
              <a:extLst>
                <a:ext uri="{FF2B5EF4-FFF2-40B4-BE49-F238E27FC236}">
                  <a16:creationId xmlns:a16="http://schemas.microsoft.com/office/drawing/2014/main" id="{B29B7AEE-5EA4-446D-B6A4-F3F6B6E347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1262063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55" name="AutoShape 6">
              <a:extLst>
                <a:ext uri="{FF2B5EF4-FFF2-40B4-BE49-F238E27FC236}">
                  <a16:creationId xmlns:a16="http://schemas.microsoft.com/office/drawing/2014/main" id="{92EDC9BE-7510-4426-AB31-64792FC66B3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1143000"/>
              <a:ext cx="685800" cy="685800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56" name="Text Box 7">
              <a:extLst>
                <a:ext uri="{FF2B5EF4-FFF2-40B4-BE49-F238E27FC236}">
                  <a16:creationId xmlns:a16="http://schemas.microsoft.com/office/drawing/2014/main" id="{3D39FC33-0A2F-45BE-89EB-B08B5652B2F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68625" y="1308100"/>
              <a:ext cx="3556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00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 합 설 계 개 요</a:t>
              </a:r>
            </a:p>
          </p:txBody>
        </p:sp>
      </p:grpSp>
      <p:grpSp>
        <p:nvGrpSpPr>
          <p:cNvPr id="5125" name="그룹 36">
            <a:extLst>
              <a:ext uri="{FF2B5EF4-FFF2-40B4-BE49-F238E27FC236}">
                <a16:creationId xmlns:a16="http://schemas.microsoft.com/office/drawing/2014/main" id="{3D1642F0-F5F5-4109-983B-46BF1AC481D5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663700"/>
            <a:ext cx="4724400" cy="685800"/>
            <a:chOff x="2133600" y="1635218"/>
            <a:chExt cx="4724400" cy="685800"/>
          </a:xfrm>
        </p:grpSpPr>
        <p:sp>
          <p:nvSpPr>
            <p:cNvPr id="118794" name="AutoShape 10">
              <a:extLst>
                <a:ext uri="{FF2B5EF4-FFF2-40B4-BE49-F238E27FC236}">
                  <a16:creationId xmlns:a16="http://schemas.microsoft.com/office/drawing/2014/main" id="{9B97F2E9-A37A-4B8A-B79B-8C1CC79BF8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1766981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52" name="AutoShape 11">
              <a:extLst>
                <a:ext uri="{FF2B5EF4-FFF2-40B4-BE49-F238E27FC236}">
                  <a16:creationId xmlns:a16="http://schemas.microsoft.com/office/drawing/2014/main" id="{0AF33749-BD64-4BD5-B801-E699558FC9C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1635218"/>
              <a:ext cx="685800" cy="685800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53" name="Text Box 12">
              <a:extLst>
                <a:ext uri="{FF2B5EF4-FFF2-40B4-BE49-F238E27FC236}">
                  <a16:creationId xmlns:a16="http://schemas.microsoft.com/office/drawing/2014/main" id="{73AAADBC-ECBC-42A4-B526-C854414BF45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68625" y="1812925"/>
              <a:ext cx="3556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0000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관련 연구 및 사례</a:t>
              </a:r>
            </a:p>
          </p:txBody>
        </p:sp>
      </p:grpSp>
      <p:grpSp>
        <p:nvGrpSpPr>
          <p:cNvPr id="5126" name="그룹 37">
            <a:extLst>
              <a:ext uri="{FF2B5EF4-FFF2-40B4-BE49-F238E27FC236}">
                <a16:creationId xmlns:a16="http://schemas.microsoft.com/office/drawing/2014/main" id="{C115B3D2-FDE9-421B-BA57-E12B20ABA015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260600"/>
            <a:ext cx="4724400" cy="685800"/>
            <a:chOff x="2133600" y="2208213"/>
            <a:chExt cx="4724400" cy="685800"/>
          </a:xfrm>
        </p:grpSpPr>
        <p:sp>
          <p:nvSpPr>
            <p:cNvPr id="118799" name="AutoShape 15">
              <a:extLst>
                <a:ext uri="{FF2B5EF4-FFF2-40B4-BE49-F238E27FC236}">
                  <a16:creationId xmlns:a16="http://schemas.microsoft.com/office/drawing/2014/main" id="{E2959429-8FCC-460B-A09A-72F7AF0D194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2276476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49" name="AutoShape 16">
              <a:extLst>
                <a:ext uri="{FF2B5EF4-FFF2-40B4-BE49-F238E27FC236}">
                  <a16:creationId xmlns:a16="http://schemas.microsoft.com/office/drawing/2014/main" id="{09806992-52EC-4625-99E0-6BE60958C56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2208213"/>
              <a:ext cx="685800" cy="685800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50" name="Text Box 17">
              <a:extLst>
                <a:ext uri="{FF2B5EF4-FFF2-40B4-BE49-F238E27FC236}">
                  <a16:creationId xmlns:a16="http://schemas.microsoft.com/office/drawing/2014/main" id="{A39BA284-2022-4B9C-8233-EA08CE716E6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68625" y="2322513"/>
              <a:ext cx="35560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CC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수행 시나리오</a:t>
              </a:r>
            </a:p>
          </p:txBody>
        </p:sp>
      </p:grpSp>
      <p:grpSp>
        <p:nvGrpSpPr>
          <p:cNvPr id="5127" name="그룹 38">
            <a:extLst>
              <a:ext uri="{FF2B5EF4-FFF2-40B4-BE49-F238E27FC236}">
                <a16:creationId xmlns:a16="http://schemas.microsoft.com/office/drawing/2014/main" id="{574B25BF-D45A-4070-B4DD-3EF864465105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759075"/>
            <a:ext cx="4724400" cy="685800"/>
            <a:chOff x="2133600" y="2659063"/>
            <a:chExt cx="4724400" cy="685800"/>
          </a:xfrm>
        </p:grpSpPr>
        <p:sp>
          <p:nvSpPr>
            <p:cNvPr id="118804" name="AutoShape 20">
              <a:extLst>
                <a:ext uri="{FF2B5EF4-FFF2-40B4-BE49-F238E27FC236}">
                  <a16:creationId xmlns:a16="http://schemas.microsoft.com/office/drawing/2014/main" id="{EECE6ABA-2E78-4D49-BA14-6AD87269B6E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2776538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46" name="AutoShape 21">
              <a:extLst>
                <a:ext uri="{FF2B5EF4-FFF2-40B4-BE49-F238E27FC236}">
                  <a16:creationId xmlns:a16="http://schemas.microsoft.com/office/drawing/2014/main" id="{2E41D75D-6153-4FB3-B2B8-4FCB7064A0D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2659063"/>
              <a:ext cx="685800" cy="685800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47" name="Text Box 22">
              <a:extLst>
                <a:ext uri="{FF2B5EF4-FFF2-40B4-BE49-F238E27FC236}">
                  <a16:creationId xmlns:a16="http://schemas.microsoft.com/office/drawing/2014/main" id="{81843430-CF30-434D-8555-4D2B4DF3B21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68625" y="2822575"/>
              <a:ext cx="3556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구성도</a:t>
              </a:r>
            </a:p>
          </p:txBody>
        </p:sp>
      </p:grpSp>
      <p:grpSp>
        <p:nvGrpSpPr>
          <p:cNvPr id="5128" name="그룹 39">
            <a:extLst>
              <a:ext uri="{FF2B5EF4-FFF2-40B4-BE49-F238E27FC236}">
                <a16:creationId xmlns:a16="http://schemas.microsoft.com/office/drawing/2014/main" id="{8FA47585-BFC0-42F2-A840-100400853842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308350"/>
            <a:ext cx="4724400" cy="685800"/>
            <a:chOff x="2133600" y="3175347"/>
            <a:chExt cx="4724400" cy="685800"/>
          </a:xfrm>
        </p:grpSpPr>
        <p:sp>
          <p:nvSpPr>
            <p:cNvPr id="24" name="AutoShape 5">
              <a:extLst>
                <a:ext uri="{FF2B5EF4-FFF2-40B4-BE49-F238E27FC236}">
                  <a16:creationId xmlns:a16="http://schemas.microsoft.com/office/drawing/2014/main" id="{63E427C7-9F9B-4CAB-A00C-558E806444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3294410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43" name="AutoShape 6">
              <a:extLst>
                <a:ext uri="{FF2B5EF4-FFF2-40B4-BE49-F238E27FC236}">
                  <a16:creationId xmlns:a16="http://schemas.microsoft.com/office/drawing/2014/main" id="{8315E981-24DE-4B44-A352-720B6DD04E3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3175347"/>
              <a:ext cx="685800" cy="685800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44" name="Text Box 7">
              <a:extLst>
                <a:ext uri="{FF2B5EF4-FFF2-40B4-BE49-F238E27FC236}">
                  <a16:creationId xmlns:a16="http://schemas.microsoft.com/office/drawing/2014/main" id="{28B92BDB-B41E-4342-AFD3-40E3E2F41FD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68625" y="3340447"/>
              <a:ext cx="35560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00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환경 및 개발 방법</a:t>
              </a:r>
            </a:p>
          </p:txBody>
        </p:sp>
      </p:grpSp>
      <p:grpSp>
        <p:nvGrpSpPr>
          <p:cNvPr id="5129" name="그룹 40">
            <a:extLst>
              <a:ext uri="{FF2B5EF4-FFF2-40B4-BE49-F238E27FC236}">
                <a16:creationId xmlns:a16="http://schemas.microsoft.com/office/drawing/2014/main" id="{7B76B56F-8E5C-4D4B-AC3B-32C261C02455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910013"/>
            <a:ext cx="4724400" cy="685800"/>
            <a:chOff x="2133600" y="4242147"/>
            <a:chExt cx="4724400" cy="685800"/>
          </a:xfrm>
        </p:grpSpPr>
        <p:sp>
          <p:nvSpPr>
            <p:cNvPr id="32" name="AutoShape 15">
              <a:extLst>
                <a:ext uri="{FF2B5EF4-FFF2-40B4-BE49-F238E27FC236}">
                  <a16:creationId xmlns:a16="http://schemas.microsoft.com/office/drawing/2014/main" id="{1E711455-E813-41B5-A126-CEC4064648C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4308822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40" name="AutoShape 16">
              <a:extLst>
                <a:ext uri="{FF2B5EF4-FFF2-40B4-BE49-F238E27FC236}">
                  <a16:creationId xmlns:a16="http://schemas.microsoft.com/office/drawing/2014/main" id="{CF1292AB-747C-41A9-A608-113BCA6DBDD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4242147"/>
              <a:ext cx="685800" cy="685800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41" name="Text Box 17">
              <a:extLst>
                <a:ext uri="{FF2B5EF4-FFF2-40B4-BE49-F238E27FC236}">
                  <a16:creationId xmlns:a16="http://schemas.microsoft.com/office/drawing/2014/main" id="{BE9A739A-D6E1-427F-849A-4A7A6FCB215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68625" y="4354859"/>
              <a:ext cx="3556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CC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업무 분담</a:t>
              </a:r>
            </a:p>
          </p:txBody>
        </p:sp>
      </p:grpSp>
      <p:grpSp>
        <p:nvGrpSpPr>
          <p:cNvPr id="5130" name="그룹 41">
            <a:extLst>
              <a:ext uri="{FF2B5EF4-FFF2-40B4-BE49-F238E27FC236}">
                <a16:creationId xmlns:a16="http://schemas.microsoft.com/office/drawing/2014/main" id="{8FFF7BAA-6B39-4B40-84C0-DD70E73DC1E4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410075"/>
            <a:ext cx="4724400" cy="685800"/>
            <a:chOff x="2133600" y="4691409"/>
            <a:chExt cx="4724400" cy="685800"/>
          </a:xfrm>
        </p:grpSpPr>
        <p:sp>
          <p:nvSpPr>
            <p:cNvPr id="36" name="AutoShape 20">
              <a:extLst>
                <a:ext uri="{FF2B5EF4-FFF2-40B4-BE49-F238E27FC236}">
                  <a16:creationId xmlns:a16="http://schemas.microsoft.com/office/drawing/2014/main" id="{9FA26186-0237-4007-B39C-5F49CCE13D4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4808884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37" name="AutoShape 21">
              <a:extLst>
                <a:ext uri="{FF2B5EF4-FFF2-40B4-BE49-F238E27FC236}">
                  <a16:creationId xmlns:a16="http://schemas.microsoft.com/office/drawing/2014/main" id="{9F648220-496A-4A6D-805C-0821BE1ACDE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4691409"/>
              <a:ext cx="685800" cy="685800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38" name="Text Box 22">
              <a:extLst>
                <a:ext uri="{FF2B5EF4-FFF2-40B4-BE49-F238E27FC236}">
                  <a16:creationId xmlns:a16="http://schemas.microsoft.com/office/drawing/2014/main" id="{2F6CF3C8-A697-45A2-A78C-39521CD3DD3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68625" y="4854922"/>
              <a:ext cx="35560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종합설계 수행일정</a:t>
              </a:r>
            </a:p>
          </p:txBody>
        </p:sp>
      </p:grpSp>
      <p:grpSp>
        <p:nvGrpSpPr>
          <p:cNvPr id="5131" name="그룹 42">
            <a:extLst>
              <a:ext uri="{FF2B5EF4-FFF2-40B4-BE49-F238E27FC236}">
                <a16:creationId xmlns:a16="http://schemas.microsoft.com/office/drawing/2014/main" id="{2C208D74-0BC7-4F5E-82FF-A835D6D858D4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957763"/>
            <a:ext cx="4724400" cy="685800"/>
            <a:chOff x="2133600" y="5191472"/>
            <a:chExt cx="4724400" cy="685800"/>
          </a:xfrm>
        </p:grpSpPr>
        <p:sp>
          <p:nvSpPr>
            <p:cNvPr id="5133" name="AutoShape 43">
              <a:extLst>
                <a:ext uri="{FF2B5EF4-FFF2-40B4-BE49-F238E27FC236}">
                  <a16:creationId xmlns:a16="http://schemas.microsoft.com/office/drawing/2014/main" id="{8C33F2D0-7E43-48E3-9352-54750DBDB31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5310534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D9C215"/>
                </a:gs>
                <a:gs pos="50000">
                  <a:srgbClr val="F7F2CD"/>
                </a:gs>
                <a:gs pos="100000">
                  <a:srgbClr val="D9C215"/>
                </a:gs>
              </a:gsLst>
              <a:lin ang="5400000" scaled="1"/>
            </a:gradFill>
            <a:ln w="12700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34" name="AutoShape 44">
              <a:extLst>
                <a:ext uri="{FF2B5EF4-FFF2-40B4-BE49-F238E27FC236}">
                  <a16:creationId xmlns:a16="http://schemas.microsoft.com/office/drawing/2014/main" id="{86E470D2-ECEB-4201-B0E7-6A29E4B90BD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5191472"/>
              <a:ext cx="685800" cy="685800"/>
            </a:xfrm>
            <a:prstGeom prst="diamond">
              <a:avLst/>
            </a:prstGeom>
            <a:solidFill>
              <a:srgbClr val="D9C215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35" name="Text Box 45">
              <a:extLst>
                <a:ext uri="{FF2B5EF4-FFF2-40B4-BE49-F238E27FC236}">
                  <a16:creationId xmlns:a16="http://schemas.microsoft.com/office/drawing/2014/main" id="{F2C37015-E0B3-49B4-93DB-EDC5E569E55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87675" y="5366097"/>
              <a:ext cx="352901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필요기술 및 참고문헌</a:t>
              </a:r>
            </a:p>
          </p:txBody>
        </p:sp>
      </p:grpSp>
      <p:sp>
        <p:nvSpPr>
          <p:cNvPr id="5132" name="슬라이드 번호 개체 틀 36">
            <a:extLst>
              <a:ext uri="{FF2B5EF4-FFF2-40B4-BE49-F238E27FC236}">
                <a16:creationId xmlns:a16="http://schemas.microsoft.com/office/drawing/2014/main" id="{F146010F-4088-4123-90A8-55E02BD921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62D88F-8F6C-4742-8CD3-C55FDEB04034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>
            <a:extLst>
              <a:ext uri="{FF2B5EF4-FFF2-40B4-BE49-F238E27FC236}">
                <a16:creationId xmlns:a16="http://schemas.microsoft.com/office/drawing/2014/main" id="{86A466FF-60F1-46EA-96FF-E5B244F7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종합설계 개요</a:t>
            </a:r>
          </a:p>
        </p:txBody>
      </p:sp>
      <p:sp>
        <p:nvSpPr>
          <p:cNvPr id="6147" name="내용 개체 틀 2">
            <a:extLst>
              <a:ext uri="{FF2B5EF4-FFF2-40B4-BE49-F238E27FC236}">
                <a16:creationId xmlns:a16="http://schemas.microsoft.com/office/drawing/2014/main" id="{1982F47F-F98A-4E68-B1AD-50A2D94E9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r>
              <a:rPr lang="ko-KR" altLang="en-US" dirty="0"/>
              <a:t>연구 개발 배경</a:t>
            </a:r>
            <a:endParaRPr lang="en-US" altLang="ko-KR" dirty="0"/>
          </a:p>
          <a:p>
            <a:pPr lvl="1"/>
            <a:r>
              <a:rPr lang="en-US" altLang="ko-KR" dirty="0" err="1"/>
              <a:t>최근</a:t>
            </a:r>
            <a:r>
              <a:rPr lang="en-US" altLang="ko-KR" dirty="0"/>
              <a:t> IOT </a:t>
            </a:r>
            <a:r>
              <a:rPr lang="en-US" altLang="ko-KR" dirty="0" err="1"/>
              <a:t>혁명으로</a:t>
            </a:r>
            <a:r>
              <a:rPr lang="en-US" altLang="ko-KR" dirty="0"/>
              <a:t> </a:t>
            </a:r>
            <a:r>
              <a:rPr lang="en-US" altLang="ko-KR" dirty="0" err="1"/>
              <a:t>인해</a:t>
            </a:r>
            <a:r>
              <a:rPr lang="en-US" altLang="ko-KR" dirty="0"/>
              <a:t> </a:t>
            </a:r>
            <a:r>
              <a:rPr lang="en-US" altLang="ko-KR" dirty="0" err="1"/>
              <a:t>크게</a:t>
            </a:r>
            <a:r>
              <a:rPr lang="en-US" altLang="ko-KR" dirty="0"/>
              <a:t> </a:t>
            </a:r>
            <a:r>
              <a:rPr lang="en-US" altLang="ko-KR" dirty="0" err="1"/>
              <a:t>발전해나가고</a:t>
            </a:r>
            <a:r>
              <a:rPr lang="en-US" altLang="ko-KR" dirty="0"/>
              <a:t> </a:t>
            </a:r>
            <a:r>
              <a:rPr lang="en-US" altLang="ko-KR" dirty="0" err="1"/>
              <a:t>있는</a:t>
            </a:r>
            <a:r>
              <a:rPr lang="en-US" altLang="ko-KR" dirty="0"/>
              <a:t> </a:t>
            </a:r>
            <a:r>
              <a:rPr lang="en-US" altLang="ko-KR" dirty="0" err="1"/>
              <a:t>스마트</a:t>
            </a:r>
            <a:r>
              <a:rPr lang="en-US" altLang="ko-KR" dirty="0"/>
              <a:t> </a:t>
            </a:r>
            <a:r>
              <a:rPr lang="en-US" altLang="ko-KR" dirty="0" err="1"/>
              <a:t>카나</a:t>
            </a:r>
            <a:r>
              <a:rPr lang="en-US" altLang="ko-KR" dirty="0"/>
              <a:t> </a:t>
            </a:r>
            <a:r>
              <a:rPr lang="en-US" altLang="ko-KR" dirty="0" err="1"/>
              <a:t>스마트</a:t>
            </a:r>
            <a:r>
              <a:rPr lang="en-US" altLang="ko-KR" dirty="0"/>
              <a:t> 홈 </a:t>
            </a:r>
            <a:r>
              <a:rPr lang="en-US" altLang="ko-KR" dirty="0" err="1"/>
              <a:t>사업은</a:t>
            </a:r>
            <a:r>
              <a:rPr lang="en-US" altLang="ko-KR" dirty="0"/>
              <a:t> </a:t>
            </a:r>
            <a:r>
              <a:rPr lang="en-US" altLang="ko-KR" dirty="0" err="1"/>
              <a:t>국내의</a:t>
            </a:r>
            <a:r>
              <a:rPr lang="en-US" altLang="ko-KR" dirty="0"/>
              <a:t> </a:t>
            </a:r>
            <a:r>
              <a:rPr lang="en-US" altLang="ko-KR" dirty="0" err="1"/>
              <a:t>우수한</a:t>
            </a:r>
            <a:r>
              <a:rPr lang="en-US" altLang="ko-KR" dirty="0"/>
              <a:t> ICT </a:t>
            </a:r>
            <a:r>
              <a:rPr lang="en-US" altLang="ko-KR" dirty="0" err="1"/>
              <a:t>인프라로</a:t>
            </a:r>
            <a:r>
              <a:rPr lang="en-US" altLang="ko-KR" dirty="0"/>
              <a:t> </a:t>
            </a:r>
            <a:r>
              <a:rPr lang="en-US" altLang="ko-KR" dirty="0" err="1"/>
              <a:t>인해</a:t>
            </a:r>
            <a:r>
              <a:rPr lang="en-US" altLang="ko-KR" dirty="0"/>
              <a:t> </a:t>
            </a:r>
            <a:r>
              <a:rPr lang="en-US" altLang="ko-KR" dirty="0" err="1"/>
              <a:t>더욱</a:t>
            </a:r>
            <a:r>
              <a:rPr lang="en-US" altLang="ko-KR" dirty="0"/>
              <a:t> </a:t>
            </a:r>
            <a:r>
              <a:rPr lang="en-US" altLang="ko-KR" dirty="0" err="1"/>
              <a:t>빠르고</a:t>
            </a:r>
            <a:r>
              <a:rPr lang="en-US" altLang="ko-KR" dirty="0"/>
              <a:t> </a:t>
            </a:r>
            <a:r>
              <a:rPr lang="en-US" altLang="ko-KR" dirty="0" err="1"/>
              <a:t>급속하게</a:t>
            </a:r>
            <a:r>
              <a:rPr lang="en-US" altLang="ko-KR" dirty="0"/>
              <a:t> </a:t>
            </a:r>
            <a:r>
              <a:rPr lang="en-US" altLang="ko-KR" dirty="0" err="1"/>
              <a:t>발전하고</a:t>
            </a:r>
            <a:r>
              <a:rPr lang="en-US" altLang="ko-KR" dirty="0"/>
              <a:t> </a:t>
            </a:r>
            <a:r>
              <a:rPr lang="en-US" altLang="ko-KR" dirty="0" err="1"/>
              <a:t>있습니다</a:t>
            </a:r>
            <a:r>
              <a:rPr lang="en-US" altLang="ko-KR" dirty="0"/>
              <a:t>. </a:t>
            </a:r>
            <a:r>
              <a:rPr lang="en-US" altLang="ko-KR" dirty="0" err="1"/>
              <a:t>이러한</a:t>
            </a:r>
            <a:r>
              <a:rPr lang="en-US" altLang="ko-KR" dirty="0"/>
              <a:t> </a:t>
            </a:r>
            <a:r>
              <a:rPr lang="en-US" altLang="ko-KR" dirty="0" err="1"/>
              <a:t>변화에</a:t>
            </a:r>
            <a:r>
              <a:rPr lang="en-US" altLang="ko-KR" dirty="0"/>
              <a:t> </a:t>
            </a:r>
            <a:r>
              <a:rPr lang="en-US" altLang="ko-KR" dirty="0" err="1"/>
              <a:t>맞추어</a:t>
            </a:r>
            <a:r>
              <a:rPr lang="en-US" altLang="ko-KR" dirty="0"/>
              <a:t> </a:t>
            </a:r>
            <a:r>
              <a:rPr lang="en-US" altLang="ko-KR" dirty="0" err="1"/>
              <a:t>소형</a:t>
            </a:r>
            <a:r>
              <a:rPr lang="en-US" altLang="ko-KR" dirty="0"/>
              <a:t> </a:t>
            </a:r>
            <a:r>
              <a:rPr lang="ko-KR" altLang="en-US" dirty="0"/>
              <a:t>센서 </a:t>
            </a:r>
            <a:r>
              <a:rPr lang="en-US" altLang="ko-KR" dirty="0" err="1"/>
              <a:t>네트워크</a:t>
            </a:r>
            <a:r>
              <a:rPr lang="en-US" altLang="ko-KR" dirty="0"/>
              <a:t> </a:t>
            </a:r>
            <a:r>
              <a:rPr lang="en-US" altLang="ko-KR" dirty="0" err="1"/>
              <a:t>기기와</a:t>
            </a:r>
            <a:r>
              <a:rPr lang="en-US" altLang="ko-KR" dirty="0"/>
              <a:t> 그</a:t>
            </a:r>
            <a:r>
              <a:rPr lang="ko-KR" altLang="en-US" dirty="0"/>
              <a:t>와 관련된 시스템에 대한</a:t>
            </a:r>
            <a:r>
              <a:rPr lang="en-US" altLang="ko-KR" dirty="0"/>
              <a:t> </a:t>
            </a:r>
            <a:r>
              <a:rPr lang="en-US" altLang="ko-KR" dirty="0" err="1"/>
              <a:t>이해력</a:t>
            </a:r>
            <a:r>
              <a:rPr lang="en-US" altLang="ko-KR" dirty="0"/>
              <a:t> </a:t>
            </a:r>
            <a:r>
              <a:rPr lang="en-US" altLang="ko-KR" dirty="0" err="1"/>
              <a:t>증진을</a:t>
            </a:r>
            <a:r>
              <a:rPr lang="en-US" altLang="ko-KR" dirty="0"/>
              <a:t> </a:t>
            </a:r>
            <a:r>
              <a:rPr lang="en-US" altLang="ko-KR" dirty="0" err="1"/>
              <a:t>위해</a:t>
            </a:r>
            <a:r>
              <a:rPr lang="en-US" altLang="ko-KR" dirty="0"/>
              <a:t> </a:t>
            </a:r>
            <a:r>
              <a:rPr lang="en-US" altLang="ko-KR" dirty="0" err="1"/>
              <a:t>이번</a:t>
            </a:r>
            <a:r>
              <a:rPr lang="en-US" altLang="ko-KR" dirty="0"/>
              <a:t> </a:t>
            </a:r>
            <a:r>
              <a:rPr lang="en-US" altLang="ko-KR" dirty="0" err="1"/>
              <a:t>연구를</a:t>
            </a:r>
            <a:r>
              <a:rPr lang="en-US" altLang="ko-KR" dirty="0"/>
              <a:t> </a:t>
            </a:r>
            <a:r>
              <a:rPr lang="en-US" altLang="ko-KR" dirty="0" err="1"/>
              <a:t>진행하게</a:t>
            </a:r>
            <a:r>
              <a:rPr lang="en-US" altLang="ko-KR" dirty="0"/>
              <a:t> </a:t>
            </a:r>
            <a:r>
              <a:rPr lang="en-US" altLang="ko-KR" dirty="0" err="1"/>
              <a:t>되었습니다</a:t>
            </a:r>
            <a:r>
              <a:rPr lang="en-US" altLang="ko-KR" dirty="0"/>
              <a:t>.</a:t>
            </a:r>
          </a:p>
        </p:txBody>
      </p:sp>
      <p:sp>
        <p:nvSpPr>
          <p:cNvPr id="6148" name="슬라이드 번호 개체 틀 3">
            <a:extLst>
              <a:ext uri="{FF2B5EF4-FFF2-40B4-BE49-F238E27FC236}">
                <a16:creationId xmlns:a16="http://schemas.microsoft.com/office/drawing/2014/main" id="{7C493781-ABDD-4D53-B953-E237784250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0B51AF4-16B6-416E-BF44-C6F3AE9237C4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CCE7F68F-7C29-4E21-B67D-9BBBC514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종합설계 개요</a:t>
            </a:r>
          </a:p>
        </p:txBody>
      </p:sp>
      <p:sp>
        <p:nvSpPr>
          <p:cNvPr id="7171" name="내용 개체 틀 2">
            <a:extLst>
              <a:ext uri="{FF2B5EF4-FFF2-40B4-BE49-F238E27FC236}">
                <a16:creationId xmlns:a16="http://schemas.microsoft.com/office/drawing/2014/main" id="{B1C97327-8CE4-44C2-953A-A79C906AB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r>
              <a:rPr lang="ko-KR" altLang="en-US" dirty="0"/>
              <a:t>연구 개발 목표</a:t>
            </a:r>
            <a:endParaRPr lang="en-US" altLang="ko-KR" dirty="0"/>
          </a:p>
          <a:p>
            <a:pPr lvl="1"/>
            <a:r>
              <a:rPr lang="ko-KR" altLang="ko-KR" dirty="0"/>
              <a:t>이번</a:t>
            </a:r>
            <a:r>
              <a:rPr lang="en-US" altLang="ko-KR" dirty="0"/>
              <a:t> </a:t>
            </a:r>
            <a:r>
              <a:rPr lang="ko-KR" altLang="ko-KR" dirty="0"/>
              <a:t>네트워크</a:t>
            </a:r>
            <a:r>
              <a:rPr lang="en-US" altLang="ko-KR" dirty="0"/>
              <a:t> </a:t>
            </a:r>
            <a:r>
              <a:rPr lang="ko-KR" altLang="ko-KR" dirty="0"/>
              <a:t>기술</a:t>
            </a:r>
            <a:r>
              <a:rPr lang="en-US" altLang="ko-KR" dirty="0"/>
              <a:t> </a:t>
            </a:r>
            <a:r>
              <a:rPr lang="ko-KR" altLang="ko-KR" dirty="0"/>
              <a:t>연구에서는</a:t>
            </a:r>
            <a:r>
              <a:rPr lang="en-US" altLang="ko-KR" dirty="0"/>
              <a:t> </a:t>
            </a:r>
            <a:r>
              <a:rPr lang="ko-KR" altLang="ko-KR" dirty="0"/>
              <a:t>기존의</a:t>
            </a:r>
            <a:r>
              <a:rPr lang="en-US" altLang="ko-KR" dirty="0"/>
              <a:t> IPv4</a:t>
            </a:r>
            <a:r>
              <a:rPr lang="ko-KR" altLang="ko-KR" dirty="0"/>
              <a:t>가</a:t>
            </a:r>
            <a:r>
              <a:rPr lang="en-US" altLang="ko-KR" dirty="0"/>
              <a:t> </a:t>
            </a:r>
            <a:r>
              <a:rPr lang="ko-KR" altLang="ko-KR" dirty="0"/>
              <a:t>아닌</a:t>
            </a:r>
            <a:r>
              <a:rPr lang="en-US" altLang="ko-KR" dirty="0"/>
              <a:t> IPv6 </a:t>
            </a:r>
            <a:r>
              <a:rPr lang="ko-KR" altLang="ko-KR" dirty="0"/>
              <a:t>프로토콜을</a:t>
            </a:r>
            <a:r>
              <a:rPr lang="en-US" altLang="ko-KR" dirty="0"/>
              <a:t> </a:t>
            </a:r>
            <a:r>
              <a:rPr lang="ko-KR" altLang="ko-KR" dirty="0"/>
              <a:t>사용하여</a:t>
            </a:r>
            <a:r>
              <a:rPr lang="en-US" altLang="ko-KR" dirty="0"/>
              <a:t>, </a:t>
            </a:r>
            <a:r>
              <a:rPr lang="ko-KR" altLang="ko-KR" dirty="0"/>
              <a:t>새롭게</a:t>
            </a:r>
            <a:r>
              <a:rPr lang="en-US" altLang="ko-KR" dirty="0"/>
              <a:t> </a:t>
            </a:r>
            <a:r>
              <a:rPr lang="ko-KR" altLang="ko-KR" dirty="0"/>
              <a:t>변화하고</a:t>
            </a:r>
            <a:r>
              <a:rPr lang="en-US" altLang="ko-KR" dirty="0"/>
              <a:t> </a:t>
            </a:r>
            <a:r>
              <a:rPr lang="ko-KR" altLang="ko-KR" dirty="0"/>
              <a:t>있는</a:t>
            </a:r>
            <a:r>
              <a:rPr lang="en-US" altLang="ko-KR" dirty="0"/>
              <a:t> </a:t>
            </a:r>
            <a:r>
              <a:rPr lang="ko-KR" altLang="ko-KR" dirty="0"/>
              <a:t>세계에</a:t>
            </a:r>
            <a:r>
              <a:rPr lang="en-US" altLang="ko-KR" dirty="0"/>
              <a:t> </a:t>
            </a:r>
            <a:r>
              <a:rPr lang="ko-KR" altLang="ko-KR" dirty="0"/>
              <a:t>한발</a:t>
            </a:r>
            <a:r>
              <a:rPr lang="en-US" altLang="ko-KR" dirty="0"/>
              <a:t> </a:t>
            </a:r>
            <a:r>
              <a:rPr lang="ko-KR" altLang="ko-KR" dirty="0"/>
              <a:t>더</a:t>
            </a:r>
            <a:r>
              <a:rPr lang="en-US" altLang="ko-KR" dirty="0"/>
              <a:t> </a:t>
            </a:r>
            <a:r>
              <a:rPr lang="ko-KR" altLang="ko-KR" dirty="0"/>
              <a:t>접근하고자</a:t>
            </a:r>
            <a:r>
              <a:rPr lang="en-US" altLang="ko-KR" dirty="0"/>
              <a:t> </a:t>
            </a:r>
            <a:r>
              <a:rPr lang="ko-KR" altLang="ko-KR" dirty="0"/>
              <a:t>합니다</a:t>
            </a:r>
            <a:r>
              <a:rPr lang="en-US" altLang="ko-KR" dirty="0"/>
              <a:t>.​ </a:t>
            </a:r>
            <a:r>
              <a:rPr lang="ko-KR" altLang="en-US" dirty="0"/>
              <a:t>이를 위해 준비된 </a:t>
            </a:r>
            <a:r>
              <a:rPr lang="en-US" altLang="ko-KR" dirty="0"/>
              <a:t>6LowPAN</a:t>
            </a:r>
            <a:r>
              <a:rPr lang="ko-KR" altLang="en-US" dirty="0"/>
              <a:t>라고 불리는 </a:t>
            </a:r>
            <a:r>
              <a:rPr lang="en-US" altLang="ko-KR" dirty="0"/>
              <a:t>IP</a:t>
            </a:r>
            <a:r>
              <a:rPr lang="ko-KR" altLang="en-US" dirty="0"/>
              <a:t>계층 프로토콜을 사용하고자 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ko-KR" dirty="0"/>
              <a:t>사물인터넷을</a:t>
            </a:r>
            <a:r>
              <a:rPr lang="en-US" altLang="ko-KR" dirty="0"/>
              <a:t> </a:t>
            </a:r>
            <a:r>
              <a:rPr lang="ko-KR" altLang="ko-KR" dirty="0"/>
              <a:t>위한</a:t>
            </a:r>
            <a:r>
              <a:rPr lang="en-US" altLang="ko-KR" dirty="0"/>
              <a:t> </a:t>
            </a:r>
            <a:r>
              <a:rPr lang="ko-KR" altLang="en-US" dirty="0"/>
              <a:t>새로운 응용 계층 프로토콜인 </a:t>
            </a:r>
            <a:r>
              <a:rPr lang="en-US" altLang="ko-KR" dirty="0" err="1"/>
              <a:t>CoAP</a:t>
            </a:r>
            <a:r>
              <a:rPr lang="ko-KR" altLang="en-US" dirty="0"/>
              <a:t>와</a:t>
            </a:r>
            <a:r>
              <a:rPr lang="en-US" altLang="ko-KR" dirty="0"/>
              <a:t>, </a:t>
            </a:r>
            <a:r>
              <a:rPr lang="ko-KR" altLang="ko-KR" dirty="0"/>
              <a:t>여기에</a:t>
            </a:r>
            <a:r>
              <a:rPr lang="en-US" altLang="ko-KR" dirty="0"/>
              <a:t> </a:t>
            </a:r>
            <a:r>
              <a:rPr lang="ko-KR" altLang="ko-KR" dirty="0"/>
              <a:t>보안</a:t>
            </a:r>
            <a:r>
              <a:rPr lang="ko-KR" altLang="en-US" dirty="0"/>
              <a:t>성을 높이기 위해서 </a:t>
            </a:r>
            <a:r>
              <a:rPr lang="en-US" altLang="ko-KR" dirty="0"/>
              <a:t>UDP </a:t>
            </a:r>
            <a:r>
              <a:rPr lang="ko-KR" altLang="en-US" dirty="0"/>
              <a:t>프로토콜에 </a:t>
            </a:r>
            <a:r>
              <a:rPr lang="en-US" altLang="ko-KR" dirty="0"/>
              <a:t>DTLS </a:t>
            </a:r>
            <a:r>
              <a:rPr lang="ko-KR" altLang="en-US" dirty="0"/>
              <a:t>모듈을</a:t>
            </a:r>
            <a:r>
              <a:rPr lang="en-US" altLang="ko-KR" dirty="0"/>
              <a:t> </a:t>
            </a:r>
            <a:r>
              <a:rPr lang="ko-KR" altLang="ko-KR" dirty="0"/>
              <a:t>을</a:t>
            </a:r>
            <a:r>
              <a:rPr lang="en-US" altLang="ko-KR" dirty="0"/>
              <a:t> </a:t>
            </a:r>
            <a:r>
              <a:rPr lang="ko-KR" altLang="ko-KR" dirty="0"/>
              <a:t>접목하여</a:t>
            </a:r>
            <a:r>
              <a:rPr lang="en-US" altLang="ko-KR" dirty="0"/>
              <a:t> </a:t>
            </a:r>
            <a:r>
              <a:rPr lang="ko-KR" altLang="ko-KR" dirty="0"/>
              <a:t>실제로</a:t>
            </a:r>
            <a:r>
              <a:rPr lang="en-US" altLang="ko-KR" dirty="0"/>
              <a:t> </a:t>
            </a:r>
            <a:r>
              <a:rPr lang="ko-KR" altLang="ko-KR" dirty="0"/>
              <a:t>사용할</a:t>
            </a:r>
            <a:r>
              <a:rPr lang="en-US" altLang="ko-KR" dirty="0"/>
              <a:t> </a:t>
            </a:r>
            <a:r>
              <a:rPr lang="ko-KR" altLang="ko-KR" dirty="0"/>
              <a:t>수</a:t>
            </a:r>
            <a:r>
              <a:rPr lang="en-US" altLang="ko-KR" dirty="0"/>
              <a:t> </a:t>
            </a:r>
            <a:r>
              <a:rPr lang="ko-KR" altLang="ko-KR" dirty="0"/>
              <a:t>있는</a:t>
            </a:r>
            <a:r>
              <a:rPr lang="en-US" altLang="ko-KR" dirty="0"/>
              <a:t> </a:t>
            </a:r>
            <a:r>
              <a:rPr lang="ko-KR" altLang="ko-KR" dirty="0"/>
              <a:t>사물인터넷</a:t>
            </a:r>
            <a:r>
              <a:rPr lang="en-US" altLang="ko-KR" dirty="0"/>
              <a:t> </a:t>
            </a:r>
            <a:r>
              <a:rPr lang="ko-KR" altLang="ko-KR" dirty="0"/>
              <a:t>환경을</a:t>
            </a:r>
            <a:r>
              <a:rPr lang="en-US" altLang="ko-KR" dirty="0"/>
              <a:t> </a:t>
            </a:r>
            <a:r>
              <a:rPr lang="ko-KR" altLang="ko-KR" dirty="0"/>
              <a:t>구축하고자 합니다.</a:t>
            </a:r>
            <a:r>
              <a:rPr lang="en-US" altLang="ko-KR" dirty="0"/>
              <a:t>​</a:t>
            </a:r>
          </a:p>
          <a:p>
            <a:pPr lvl="1"/>
            <a:r>
              <a:rPr lang="en-US" altLang="ko-KR" dirty="0" err="1"/>
              <a:t>모든</a:t>
            </a:r>
            <a:r>
              <a:rPr lang="en-US" altLang="ko-KR" dirty="0"/>
              <a:t> </a:t>
            </a:r>
            <a:r>
              <a:rPr lang="en-US" altLang="ko-KR" dirty="0" err="1"/>
              <a:t>스마트폰과</a:t>
            </a:r>
            <a:r>
              <a:rPr lang="en-US" altLang="ko-KR" dirty="0"/>
              <a:t> </a:t>
            </a:r>
            <a:r>
              <a:rPr lang="en-US" altLang="ko-KR" dirty="0" err="1"/>
              <a:t>가전제품</a:t>
            </a:r>
            <a:r>
              <a:rPr lang="en-US" altLang="ko-KR" dirty="0"/>
              <a:t>, </a:t>
            </a:r>
            <a:r>
              <a:rPr lang="en-US" altLang="ko-KR" dirty="0" err="1"/>
              <a:t>센서</a:t>
            </a:r>
            <a:r>
              <a:rPr lang="en-US" altLang="ko-KR" dirty="0"/>
              <a:t> </a:t>
            </a:r>
            <a:r>
              <a:rPr lang="en-US" altLang="ko-KR" dirty="0" err="1"/>
              <a:t>등의</a:t>
            </a:r>
            <a:r>
              <a:rPr lang="en-US" altLang="ko-KR" dirty="0"/>
              <a:t> </a:t>
            </a:r>
            <a:r>
              <a:rPr lang="en-US" altLang="ko-KR" dirty="0" err="1"/>
              <a:t>네트워크</a:t>
            </a:r>
            <a:r>
              <a:rPr lang="en-US" altLang="ko-KR" dirty="0"/>
              <a:t> </a:t>
            </a:r>
            <a:r>
              <a:rPr lang="en-US" altLang="ko-KR" dirty="0" err="1"/>
              <a:t>엣지에</a:t>
            </a:r>
            <a:r>
              <a:rPr lang="en-US" altLang="ko-KR" dirty="0"/>
              <a:t> DTLS </a:t>
            </a:r>
            <a:r>
              <a:rPr lang="en-US" altLang="ko-KR" dirty="0" err="1"/>
              <a:t>보안</a:t>
            </a:r>
            <a:r>
              <a:rPr lang="en-US" altLang="ko-KR" dirty="0"/>
              <a:t> </a:t>
            </a:r>
            <a:r>
              <a:rPr lang="en-US" altLang="ko-KR" dirty="0" err="1"/>
              <a:t>프로토콜을</a:t>
            </a:r>
            <a:r>
              <a:rPr lang="en-US" altLang="ko-KR" dirty="0"/>
              <a:t> </a:t>
            </a:r>
            <a:r>
              <a:rPr lang="en-US" altLang="ko-KR" dirty="0" err="1"/>
              <a:t>올리고</a:t>
            </a:r>
            <a:r>
              <a:rPr lang="en-US" altLang="ko-KR" dirty="0"/>
              <a:t> </a:t>
            </a:r>
            <a:r>
              <a:rPr lang="en-US" altLang="ko-KR" dirty="0" err="1"/>
              <a:t>이를</a:t>
            </a:r>
            <a:r>
              <a:rPr lang="en-US" altLang="ko-KR" dirty="0"/>
              <a:t> </a:t>
            </a:r>
            <a:r>
              <a:rPr lang="en-US" altLang="ko-KR" dirty="0" err="1"/>
              <a:t>안정화</a:t>
            </a:r>
            <a:r>
              <a:rPr lang="en-US" altLang="ko-KR" dirty="0"/>
              <a:t> </a:t>
            </a:r>
            <a:r>
              <a:rPr lang="en-US" altLang="ko-KR" dirty="0" err="1"/>
              <a:t>하는</a:t>
            </a:r>
            <a:r>
              <a:rPr lang="en-US" altLang="ko-KR" dirty="0"/>
              <a:t> </a:t>
            </a:r>
            <a:r>
              <a:rPr lang="en-US" altLang="ko-KR" dirty="0" err="1"/>
              <a:t>것이</a:t>
            </a:r>
            <a:r>
              <a:rPr lang="en-US" altLang="ko-KR" dirty="0"/>
              <a:t> </a:t>
            </a:r>
            <a:r>
              <a:rPr lang="en-US" altLang="ko-KR" dirty="0" err="1"/>
              <a:t>이번</a:t>
            </a:r>
            <a:r>
              <a:rPr lang="en-US" altLang="ko-KR" dirty="0"/>
              <a:t> </a:t>
            </a:r>
            <a:r>
              <a:rPr lang="en-US" altLang="ko-KR" dirty="0" err="1"/>
              <a:t>연구의</a:t>
            </a:r>
            <a:r>
              <a:rPr lang="en-US" altLang="ko-KR" dirty="0"/>
              <a:t> </a:t>
            </a:r>
            <a:r>
              <a:rPr lang="en-US" altLang="ko-KR" dirty="0" err="1"/>
              <a:t>주요</a:t>
            </a:r>
            <a:r>
              <a:rPr lang="en-US" altLang="ko-KR" dirty="0"/>
              <a:t> </a:t>
            </a:r>
            <a:r>
              <a:rPr lang="en-US" altLang="ko-KR" dirty="0" err="1"/>
              <a:t>목표입니다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172" name="슬라이드 번호 개체 틀 3">
            <a:extLst>
              <a:ext uri="{FF2B5EF4-FFF2-40B4-BE49-F238E27FC236}">
                <a16:creationId xmlns:a16="http://schemas.microsoft.com/office/drawing/2014/main" id="{ECBFB68E-2EDC-46EC-A069-EDBE0A71B0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E489A82-154B-46FA-8EF7-15A0171F84FF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>
            <a:extLst>
              <a:ext uri="{FF2B5EF4-FFF2-40B4-BE49-F238E27FC236}">
                <a16:creationId xmlns:a16="http://schemas.microsoft.com/office/drawing/2014/main" id="{CC231884-4B1E-4AEF-9839-B2860D86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종합설계 개요</a:t>
            </a:r>
          </a:p>
        </p:txBody>
      </p:sp>
      <p:sp>
        <p:nvSpPr>
          <p:cNvPr id="8195" name="내용 개체 틀 2">
            <a:extLst>
              <a:ext uri="{FF2B5EF4-FFF2-40B4-BE49-F238E27FC236}">
                <a16:creationId xmlns:a16="http://schemas.microsoft.com/office/drawing/2014/main" id="{BB3E127E-8047-4F7F-A66C-C88E64F17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r>
              <a:rPr lang="ko-KR" altLang="en-US"/>
              <a:t>연구 개발 효과</a:t>
            </a:r>
            <a:endParaRPr lang="en-US" altLang="ko-KR"/>
          </a:p>
          <a:p>
            <a:pPr lvl="1"/>
            <a:r>
              <a:rPr lang="en-US" altLang="ko-KR"/>
              <a:t>IPv4 주소가 거의 고갈된 현 시점에 IP주소의 새로운 방향인 IPv6</a:t>
            </a:r>
            <a:r>
              <a:rPr lang="ko-KR" altLang="ko-KR"/>
              <a:t>를 사용함으로써 무제한에 가까운 기기 등록이 가능하게 합니다.</a:t>
            </a:r>
            <a:r>
              <a:rPr lang="en-US" altLang="ko-KR"/>
              <a:t>​</a:t>
            </a:r>
          </a:p>
          <a:p>
            <a:pPr lvl="1"/>
            <a:r>
              <a:rPr lang="ko-KR" altLang="ko-KR"/>
              <a:t>스마트 홈 시스템에 대한 보안 문제가 대두되고 있는 현 시점에 저희의 연구가 일반 시민들에게 위협이 되는 나쁜 해커들의 공격으로부터 지켜줄 것으로 기대됩니다.</a:t>
            </a: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F6D53B91-44A9-4F33-AE38-580848D4E6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36F6C66-8677-464B-B530-C7E45FBA52CA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ABE72CE3-256C-4F78-9156-48002446D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관련 연구 및 사례</a:t>
            </a:r>
          </a:p>
        </p:txBody>
      </p:sp>
      <p:sp>
        <p:nvSpPr>
          <p:cNvPr id="8195" name="내용 개체 틀 2">
            <a:extLst>
              <a:ext uri="{FF2B5EF4-FFF2-40B4-BE49-F238E27FC236}">
                <a16:creationId xmlns:a16="http://schemas.microsoft.com/office/drawing/2014/main" id="{353A90CC-16E9-44C2-82D4-ABD2617F8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pPr>
              <a:defRPr/>
            </a:pPr>
            <a:r>
              <a:rPr lang="ko-KR" altLang="ko-KR" dirty="0"/>
              <a:t>IPv6의 해외 사례 </a:t>
            </a:r>
            <a:r>
              <a:rPr lang="en-US" altLang="ko-KR" b="0" dirty="0"/>
              <a:t>​</a:t>
            </a:r>
            <a:endParaRPr lang="ko-KR" altLang="ko-KR" b="0" dirty="0"/>
          </a:p>
          <a:p>
            <a:pPr lvl="1">
              <a:defRPr/>
            </a:pPr>
            <a:r>
              <a:rPr lang="ko-KR" altLang="ko-KR" dirty="0"/>
              <a:t>미국 </a:t>
            </a:r>
            <a:r>
              <a:rPr lang="en-US" altLang="ko-KR" dirty="0"/>
              <a:t>: </a:t>
            </a:r>
            <a:r>
              <a:rPr lang="ko-KR" altLang="ko-KR" dirty="0"/>
              <a:t>인터넷</a:t>
            </a:r>
            <a:r>
              <a:rPr lang="en-US" altLang="ko-KR" dirty="0"/>
              <a:t>2 </a:t>
            </a:r>
            <a:r>
              <a:rPr lang="ko-KR" altLang="ko-KR" dirty="0"/>
              <a:t>협회가</a:t>
            </a:r>
            <a:r>
              <a:rPr lang="en-US" altLang="ko-KR" dirty="0"/>
              <a:t> </a:t>
            </a:r>
            <a:r>
              <a:rPr lang="ko-KR" altLang="ko-KR" dirty="0"/>
              <a:t>설치운영하고</a:t>
            </a:r>
            <a:r>
              <a:rPr lang="en-US" altLang="ko-KR" dirty="0"/>
              <a:t> </a:t>
            </a:r>
            <a:r>
              <a:rPr lang="ko-KR" altLang="ko-KR" dirty="0"/>
              <a:t>전국의</a:t>
            </a:r>
            <a:r>
              <a:rPr lang="en-US" altLang="ko-KR" dirty="0"/>
              <a:t> </a:t>
            </a:r>
            <a:r>
              <a:rPr lang="ko-KR" altLang="ko-KR" dirty="0"/>
              <a:t>주요</a:t>
            </a:r>
            <a:r>
              <a:rPr lang="en-US" altLang="ko-KR" dirty="0"/>
              <a:t> </a:t>
            </a:r>
            <a:r>
              <a:rPr lang="ko-KR" altLang="ko-KR" dirty="0"/>
              <a:t>대학들을</a:t>
            </a:r>
            <a:r>
              <a:rPr lang="en-US" altLang="ko-KR" dirty="0"/>
              <a:t> </a:t>
            </a:r>
            <a:r>
              <a:rPr lang="ko-KR" altLang="ko-KR" dirty="0"/>
              <a:t>연결하는</a:t>
            </a:r>
            <a:r>
              <a:rPr lang="en-US" altLang="ko-KR" dirty="0"/>
              <a:t> </a:t>
            </a:r>
            <a:r>
              <a:rPr lang="ko-KR" altLang="ko-KR" dirty="0"/>
              <a:t>연구</a:t>
            </a:r>
            <a:r>
              <a:rPr lang="en-US" altLang="ko-KR" dirty="0"/>
              <a:t> </a:t>
            </a:r>
            <a:r>
              <a:rPr lang="ko-KR" altLang="ko-KR" dirty="0" err="1"/>
              <a:t>교육망</a:t>
            </a:r>
            <a:r>
              <a:rPr lang="en-US" altLang="ko-KR" dirty="0"/>
              <a:t> </a:t>
            </a:r>
            <a:r>
              <a:rPr lang="ko-KR" altLang="ko-KR" dirty="0" err="1"/>
              <a:t>애블린의</a:t>
            </a:r>
            <a:r>
              <a:rPr lang="en-US" altLang="ko-KR" dirty="0"/>
              <a:t> </a:t>
            </a:r>
            <a:r>
              <a:rPr lang="ko-KR" altLang="ko-KR" dirty="0"/>
              <a:t>중추망은</a:t>
            </a:r>
            <a:r>
              <a:rPr lang="en-US" altLang="ko-KR" dirty="0"/>
              <a:t> 10 </a:t>
            </a:r>
            <a:r>
              <a:rPr lang="ko-KR" altLang="ko-KR" dirty="0" err="1"/>
              <a:t>기가비트</a:t>
            </a:r>
            <a:r>
              <a:rPr lang="en-US" altLang="ko-KR" dirty="0"/>
              <a:t> </a:t>
            </a:r>
            <a:r>
              <a:rPr lang="ko-KR" altLang="ko-KR" dirty="0" err="1"/>
              <a:t>광망으로</a:t>
            </a:r>
            <a:r>
              <a:rPr lang="en-US" altLang="ko-KR" dirty="0"/>
              <a:t> </a:t>
            </a:r>
            <a:r>
              <a:rPr lang="ko-KR" altLang="ko-KR" dirty="0"/>
              <a:t>전국</a:t>
            </a:r>
            <a:r>
              <a:rPr lang="en-US" altLang="ko-KR" dirty="0"/>
              <a:t> </a:t>
            </a:r>
            <a:r>
              <a:rPr lang="ko-KR" altLang="ko-KR" dirty="0"/>
              <a:t>주요지역에</a:t>
            </a:r>
            <a:r>
              <a:rPr lang="en-US" altLang="ko-KR" dirty="0"/>
              <a:t> </a:t>
            </a:r>
            <a:r>
              <a:rPr lang="ko-KR" altLang="ko-KR" dirty="0" err="1"/>
              <a:t>기가팝을</a:t>
            </a:r>
            <a:r>
              <a:rPr lang="en-US" altLang="ko-KR" dirty="0"/>
              <a:t> </a:t>
            </a:r>
            <a:r>
              <a:rPr lang="ko-KR" altLang="ko-KR" dirty="0"/>
              <a:t>설치하였다.​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ko-KR" b="0" dirty="0"/>
          </a:p>
          <a:p>
            <a:pPr lvl="1">
              <a:defRPr/>
            </a:pPr>
            <a:r>
              <a:rPr lang="ko-KR" altLang="ko-KR" dirty="0"/>
              <a:t>캐나다 : 지역</a:t>
            </a:r>
            <a:r>
              <a:rPr lang="en-US" altLang="ko-KR" dirty="0"/>
              <a:t> </a:t>
            </a:r>
            <a:r>
              <a:rPr lang="ko-KR" altLang="ko-KR" dirty="0"/>
              <a:t>망의 70%가 순수 IPv6로 연결되어 있고 미국의 </a:t>
            </a:r>
            <a:r>
              <a:rPr lang="ko-KR" altLang="ko-KR" dirty="0" err="1"/>
              <a:t>애블린</a:t>
            </a:r>
            <a:r>
              <a:rPr lang="ko-KR" altLang="ko-KR" dirty="0"/>
              <a:t>,​</a:t>
            </a:r>
            <a:r>
              <a:rPr lang="en-US" altLang="ko-KR" dirty="0"/>
              <a:t> </a:t>
            </a:r>
            <a:r>
              <a:rPr lang="ko-KR" altLang="ko-KR" dirty="0"/>
              <a:t>유럽의 GEANT 등과도 순수IPv6 연결을 하고 있다. ​현재IPv6 멀티캐스트를 </a:t>
            </a:r>
            <a:r>
              <a:rPr lang="ko-KR" altLang="ko-KR" dirty="0" err="1"/>
              <a:t>중추망에</a:t>
            </a:r>
            <a:r>
              <a:rPr lang="ko-KR" altLang="ko-KR" dirty="0"/>
              <a:t> 설치 시험하고 있다.​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ko-KR" b="0" dirty="0"/>
          </a:p>
          <a:p>
            <a:pPr lvl="1">
              <a:defRPr/>
            </a:pPr>
            <a:r>
              <a:rPr lang="en-US" altLang="ko-KR" dirty="0" err="1"/>
              <a:t>일본</a:t>
            </a:r>
            <a:r>
              <a:rPr lang="en-US" altLang="ko-KR" dirty="0"/>
              <a:t> : Tokyo</a:t>
            </a:r>
            <a:r>
              <a:rPr lang="ko-KR" altLang="ko-KR" dirty="0"/>
              <a:t> </a:t>
            </a:r>
            <a:r>
              <a:rPr lang="en-US" altLang="ko-KR" dirty="0"/>
              <a:t>XP(</a:t>
            </a:r>
            <a:r>
              <a:rPr lang="ko-KR" altLang="ko-KR" dirty="0"/>
              <a:t>동경 망 교환국</a:t>
            </a:r>
            <a:r>
              <a:rPr lang="en-US" altLang="ko-KR" dirty="0"/>
              <a:t>)</a:t>
            </a:r>
            <a:r>
              <a:rPr lang="ko-KR" altLang="ko-KR" dirty="0"/>
              <a:t>를 중심으로 세계 각국의 주요 연구​</a:t>
            </a:r>
            <a:r>
              <a:rPr lang="en-US" altLang="ko-KR" dirty="0"/>
              <a:t> </a:t>
            </a:r>
            <a:r>
              <a:rPr lang="ko-KR" altLang="ko-KR" dirty="0" err="1"/>
              <a:t>교육망과</a:t>
            </a:r>
            <a:r>
              <a:rPr lang="ko-KR" altLang="ko-KR" dirty="0"/>
              <a:t> </a:t>
            </a:r>
            <a:r>
              <a:rPr lang="en-US" altLang="ko-KR" dirty="0"/>
              <a:t>IPv6</a:t>
            </a:r>
            <a:r>
              <a:rPr lang="ko-KR" altLang="ko-KR" dirty="0"/>
              <a:t> 연결을 하고 있다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ko-KR" altLang="en-US" b="0" dirty="0"/>
              <a:t> </a:t>
            </a:r>
            <a:endParaRPr lang="ko-KR" altLang="en-US" dirty="0"/>
          </a:p>
        </p:txBody>
      </p:sp>
      <p:sp>
        <p:nvSpPr>
          <p:cNvPr id="9220" name="슬라이드 번호 개체 틀 21">
            <a:extLst>
              <a:ext uri="{FF2B5EF4-FFF2-40B4-BE49-F238E27FC236}">
                <a16:creationId xmlns:a16="http://schemas.microsoft.com/office/drawing/2014/main" id="{80639A5B-0B6B-4C7E-9D35-47A37985AF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09C727-B303-4C72-A72E-F542D3B692B8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9799D4F6-6FF9-49DD-BC11-D51F81E6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관련 연구 및 사례</a:t>
            </a:r>
          </a:p>
        </p:txBody>
      </p:sp>
      <p:sp>
        <p:nvSpPr>
          <p:cNvPr id="10243" name="내용 개체 틀 2">
            <a:extLst>
              <a:ext uri="{FF2B5EF4-FFF2-40B4-BE49-F238E27FC236}">
                <a16:creationId xmlns:a16="http://schemas.microsoft.com/office/drawing/2014/main" id="{B7C1B1F2-E734-4A46-AE42-4A46E5463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r>
              <a:rPr lang="en-US" altLang="ko-KR" b="0"/>
              <a:t>Dtls</a:t>
            </a:r>
            <a:r>
              <a:rPr lang="ko-KR" altLang="en-US" b="0"/>
              <a:t>로 </a:t>
            </a:r>
            <a:r>
              <a:rPr lang="en-US" altLang="ko-KR" b="0"/>
              <a:t>IoT</a:t>
            </a:r>
            <a:r>
              <a:rPr lang="ko-KR" altLang="en-US" b="0"/>
              <a:t>로 발생할 보안 문제 해결</a:t>
            </a:r>
            <a:endParaRPr lang="ko-KR" altLang="ko-KR" b="0"/>
          </a:p>
          <a:p>
            <a:pPr>
              <a:buFont typeface="Wingdings" panose="05000000000000000000" pitchFamily="2" charset="2"/>
              <a:buNone/>
            </a:pPr>
            <a:r>
              <a:rPr lang="ko-KR" altLang="en-US" b="0"/>
              <a:t> </a:t>
            </a:r>
            <a:endParaRPr lang="ko-KR" altLang="en-US"/>
          </a:p>
        </p:txBody>
      </p:sp>
      <p:sp>
        <p:nvSpPr>
          <p:cNvPr id="10244" name="슬라이드 번호 개체 틀 21">
            <a:extLst>
              <a:ext uri="{FF2B5EF4-FFF2-40B4-BE49-F238E27FC236}">
                <a16:creationId xmlns:a16="http://schemas.microsoft.com/office/drawing/2014/main" id="{95946AF7-71D9-446C-BA7E-DB36B112F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9EEBDDE-E5E9-497A-98F5-7A2211186F1B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0245" name="Picture 2">
            <a:extLst>
              <a:ext uri="{FF2B5EF4-FFF2-40B4-BE49-F238E27FC236}">
                <a16:creationId xmlns:a16="http://schemas.microsoft.com/office/drawing/2014/main" id="{C559202F-594F-407E-933E-8388077E1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16113"/>
            <a:ext cx="6234112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597A5EFF-4556-4987-98EA-8A2265BB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관련 연구 및 사례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BD7987CE-31FC-4C6A-A72F-191212AC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r>
              <a:rPr lang="en-US" altLang="ko-KR"/>
              <a:t>CoAP</a:t>
            </a:r>
            <a:r>
              <a:rPr lang="ko-KR" altLang="ko-KR"/>
              <a:t> </a:t>
            </a:r>
            <a:r>
              <a:rPr lang="en-US" altLang="ko-KR" b="0"/>
              <a:t>​</a:t>
            </a:r>
            <a:r>
              <a:rPr lang="en-US" altLang="ko-KR"/>
              <a:t>(Constrained Application Protocol)</a:t>
            </a:r>
          </a:p>
          <a:p>
            <a:pPr lvl="1"/>
            <a:r>
              <a:rPr lang="en-US" altLang="ko-KR">
                <a:latin typeface="넥슨 풋볼고딕 L"/>
                <a:ea typeface="넥슨 풋볼고딕 L"/>
                <a:cs typeface="넥슨 풋볼고딕 L"/>
              </a:rPr>
              <a:t>RFC 7252 </a:t>
            </a:r>
            <a:r>
              <a:rPr lang="ko-KR" altLang="en-US">
                <a:latin typeface="넥슨 풋볼고딕 L"/>
                <a:ea typeface="넥슨 풋볼고딕 L"/>
                <a:cs typeface="넥슨 풋볼고딕 L"/>
              </a:rPr>
              <a:t>표준</a:t>
            </a:r>
            <a:endParaRPr lang="en-US" altLang="ko-KR">
              <a:latin typeface="넥슨 풋볼고딕 L"/>
              <a:ea typeface="넥슨 풋볼고딕 L"/>
              <a:cs typeface="넥슨 풋볼고딕 L"/>
            </a:endParaRPr>
          </a:p>
          <a:p>
            <a:pPr lvl="1"/>
            <a:r>
              <a:rPr lang="en-US" altLang="ko-KR">
                <a:latin typeface="넥슨 풋볼고딕 L"/>
                <a:ea typeface="넥슨 풋볼고딕 L"/>
                <a:cs typeface="넥슨 풋볼고딕 L"/>
              </a:rPr>
              <a:t>IoT</a:t>
            </a:r>
            <a:r>
              <a:rPr lang="ko-KR" altLang="en-US">
                <a:latin typeface="넥슨 풋볼고딕 L"/>
                <a:ea typeface="넥슨 풋볼고딕 L"/>
                <a:cs typeface="넥슨 풋볼고딕 L"/>
              </a:rPr>
              <a:t>에 특화된 웹 프로토콜</a:t>
            </a:r>
            <a:endParaRPr lang="en-US" altLang="ko-KR">
              <a:latin typeface="넥슨 풋볼고딕 L"/>
              <a:ea typeface="넥슨 풋볼고딕 L"/>
              <a:cs typeface="넥슨 풋볼고딕 L"/>
            </a:endParaRPr>
          </a:p>
          <a:p>
            <a:pPr lvl="1"/>
            <a:r>
              <a:rPr lang="ko-KR" altLang="en-US">
                <a:latin typeface="넥슨 풋볼고딕 L"/>
                <a:ea typeface="넥슨 풋볼고딕 L"/>
                <a:cs typeface="넥슨 풋볼고딕 L"/>
              </a:rPr>
              <a:t>‘제한된 노드와 제한된</a:t>
            </a:r>
            <a:r>
              <a:rPr lang="en-US" altLang="ko-KR">
                <a:latin typeface="넥슨 풋볼고딕 L"/>
                <a:ea typeface="넥슨 풋볼고딕 L"/>
                <a:cs typeface="넥슨 풋볼고딕 L"/>
              </a:rPr>
              <a:t>(</a:t>
            </a:r>
            <a:r>
              <a:rPr lang="ko-KR" altLang="en-US">
                <a:latin typeface="넥슨 풋볼고딕 L"/>
                <a:ea typeface="넥슨 풋볼고딕 L"/>
                <a:cs typeface="넥슨 풋볼고딕 L"/>
              </a:rPr>
              <a:t>즉</a:t>
            </a:r>
            <a:r>
              <a:rPr lang="en-US" altLang="ko-KR">
                <a:latin typeface="넥슨 풋볼고딕 L"/>
                <a:ea typeface="넥슨 풋볼고딕 L"/>
                <a:cs typeface="넥슨 풋볼고딕 L"/>
              </a:rPr>
              <a:t>, </a:t>
            </a:r>
            <a:r>
              <a:rPr lang="ko-KR" altLang="en-US">
                <a:latin typeface="넥슨 풋볼고딕 L"/>
                <a:ea typeface="넥슨 풋볼고딕 L"/>
                <a:cs typeface="넥슨 풋볼고딕 L"/>
              </a:rPr>
              <a:t>저전력의 손실이 많은</a:t>
            </a:r>
            <a:r>
              <a:rPr lang="en-US" altLang="ko-KR">
                <a:latin typeface="넥슨 풋볼고딕 L"/>
                <a:ea typeface="넥슨 풋볼고딕 L"/>
                <a:cs typeface="넥슨 풋볼고딕 L"/>
              </a:rPr>
              <a:t>) </a:t>
            </a:r>
            <a:r>
              <a:rPr lang="ko-KR" altLang="en-US">
                <a:latin typeface="넥슨 풋볼고딕 L"/>
                <a:ea typeface="넥슨 풋볼고딕 L"/>
                <a:cs typeface="넥슨 풋볼고딕 L"/>
              </a:rPr>
              <a:t>네트워크’를 위한 프로토콜</a:t>
            </a:r>
            <a:endParaRPr lang="en-US" altLang="ko-KR">
              <a:latin typeface="넥슨 풋볼고딕 L"/>
              <a:ea typeface="넥슨 풋볼고딕 L"/>
              <a:cs typeface="넥슨 풋볼고딕 L"/>
            </a:endParaRPr>
          </a:p>
          <a:p>
            <a:pPr lvl="1"/>
            <a:r>
              <a:rPr lang="ko-KR" altLang="en-US">
                <a:latin typeface="넥슨 풋볼고딕 L"/>
                <a:ea typeface="넥슨 풋볼고딕 L"/>
                <a:cs typeface="넥슨 풋볼고딕 L"/>
              </a:rPr>
              <a:t>메시지 크기가 작고 가볍고 부하가 적음</a:t>
            </a:r>
            <a:endParaRPr lang="en-US" altLang="ko-KR">
              <a:latin typeface="넥슨 풋볼고딕 L"/>
              <a:ea typeface="넥슨 풋볼고딕 L"/>
              <a:cs typeface="넥슨 풋볼고딕 L"/>
            </a:endParaRPr>
          </a:p>
          <a:p>
            <a:pPr lvl="1"/>
            <a:r>
              <a:rPr lang="en-US" altLang="ko-KR">
                <a:latin typeface="넥슨 풋볼고딕 L"/>
                <a:ea typeface="넥슨 풋볼고딕 L"/>
                <a:cs typeface="넥슨 풋볼고딕 L"/>
              </a:rPr>
              <a:t>UDP</a:t>
            </a:r>
            <a:r>
              <a:rPr lang="ko-KR" altLang="en-US">
                <a:latin typeface="넥슨 풋볼고딕 L"/>
                <a:ea typeface="넥슨 풋볼고딕 L"/>
                <a:cs typeface="넥슨 풋볼고딕 L"/>
              </a:rPr>
              <a:t>를 이용하며 구조가 매우 단순함</a:t>
            </a:r>
            <a:endParaRPr lang="en-US" altLang="ko-KR">
              <a:latin typeface="넥슨 풋볼고딕 L"/>
              <a:ea typeface="넥슨 풋볼고딕 L"/>
              <a:cs typeface="넥슨 풋볼고딕 L"/>
            </a:endParaRPr>
          </a:p>
          <a:p>
            <a:pPr lvl="1"/>
            <a:r>
              <a:rPr lang="en-US" altLang="ko-KR">
                <a:latin typeface="넥슨 풋볼고딕 L"/>
                <a:ea typeface="넥슨 풋볼고딕 L"/>
                <a:cs typeface="넥슨 풋볼고딕 L"/>
              </a:rPr>
              <a:t>IPv6 </a:t>
            </a:r>
            <a:r>
              <a:rPr lang="ko-KR" altLang="en-US">
                <a:latin typeface="넥슨 풋볼고딕 L"/>
                <a:ea typeface="넥슨 풋볼고딕 L"/>
                <a:cs typeface="넥슨 풋볼고딕 L"/>
              </a:rPr>
              <a:t>기반으로</a:t>
            </a:r>
            <a:r>
              <a:rPr lang="en-US" altLang="ko-KR">
                <a:latin typeface="넥슨 풋볼고딕 L"/>
                <a:ea typeface="넥슨 풋볼고딕 L"/>
                <a:cs typeface="넥슨 풋볼고딕 L"/>
              </a:rPr>
              <a:t> IPv4</a:t>
            </a:r>
            <a:r>
              <a:rPr lang="ko-KR" altLang="en-US">
                <a:latin typeface="넥슨 풋볼고딕 L"/>
                <a:ea typeface="넥슨 풋볼고딕 L"/>
                <a:cs typeface="넥슨 풋볼고딕 L"/>
              </a:rPr>
              <a:t>와 </a:t>
            </a:r>
            <a:r>
              <a:rPr lang="en-US" altLang="ko-KR">
                <a:latin typeface="넥슨 풋볼고딕 L"/>
                <a:ea typeface="넥슨 풋볼고딕 L"/>
                <a:cs typeface="넥슨 풋볼고딕 L"/>
              </a:rPr>
              <a:t>HTTP</a:t>
            </a:r>
            <a:r>
              <a:rPr lang="ko-KR" altLang="en-US">
                <a:latin typeface="넥슨 풋볼고딕 L"/>
                <a:ea typeface="넥슨 풋볼고딕 L"/>
                <a:cs typeface="넥슨 풋볼고딕 L"/>
              </a:rPr>
              <a:t>에 호환</a:t>
            </a:r>
            <a:endParaRPr lang="en-US" altLang="ko-KR">
              <a:latin typeface="넥슨 풋볼고딕 L"/>
              <a:ea typeface="넥슨 풋볼고딕 L"/>
              <a:cs typeface="넥슨 풋볼고딕 L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ko-KR" altLang="en-US" b="0"/>
              <a:t> </a:t>
            </a:r>
            <a:endParaRPr lang="ko-KR" altLang="en-US"/>
          </a:p>
        </p:txBody>
      </p:sp>
      <p:sp>
        <p:nvSpPr>
          <p:cNvPr id="11268" name="슬라이드 번호 개체 틀 21">
            <a:extLst>
              <a:ext uri="{FF2B5EF4-FFF2-40B4-BE49-F238E27FC236}">
                <a16:creationId xmlns:a16="http://schemas.microsoft.com/office/drawing/2014/main" id="{0A8BD546-1E5A-45A9-9D45-007E24F96C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7F4E47-1A3E-413A-8D11-68B7C8A1B8E1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D46ED8D8-A7EA-4AAC-BDCD-2B05878D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시스템 수행 시나리오</a:t>
            </a:r>
          </a:p>
        </p:txBody>
      </p:sp>
      <p:sp>
        <p:nvSpPr>
          <p:cNvPr id="12291" name="슬라이드 번호 개체 틀 37">
            <a:extLst>
              <a:ext uri="{FF2B5EF4-FFF2-40B4-BE49-F238E27FC236}">
                <a16:creationId xmlns:a16="http://schemas.microsoft.com/office/drawing/2014/main" id="{F844796A-A619-40E0-A183-373F735824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B49B2F9-B194-4B2F-9A37-AF72ECF48EA1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2" name="그래픽 31" descr="남자">
            <a:extLst>
              <a:ext uri="{FF2B5EF4-FFF2-40B4-BE49-F238E27FC236}">
                <a16:creationId xmlns:a16="http://schemas.microsoft.com/office/drawing/2014/main" id="{F1B729F0-0FEC-4A6C-8E4A-9858428FAA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472" y="3207522"/>
            <a:ext cx="914400" cy="914400"/>
          </a:xfrm>
          <a:prstGeom prst="rect">
            <a:avLst/>
          </a:prstGeom>
        </p:spPr>
      </p:pic>
      <p:pic>
        <p:nvPicPr>
          <p:cNvPr id="33" name="그래픽 32" descr="자물쇠">
            <a:extLst>
              <a:ext uri="{FF2B5EF4-FFF2-40B4-BE49-F238E27FC236}">
                <a16:creationId xmlns:a16="http://schemas.microsoft.com/office/drawing/2014/main" id="{E1C22A44-B1FB-4C3C-914C-41476EB2E8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5415" y="3962371"/>
            <a:ext cx="665514" cy="665514"/>
          </a:xfrm>
          <a:prstGeom prst="rect">
            <a:avLst/>
          </a:prstGeom>
        </p:spPr>
      </p:pic>
      <p:pic>
        <p:nvPicPr>
          <p:cNvPr id="34" name="그래픽 33" descr="스마트폰">
            <a:extLst>
              <a:ext uri="{FF2B5EF4-FFF2-40B4-BE49-F238E27FC236}">
                <a16:creationId xmlns:a16="http://schemas.microsoft.com/office/drawing/2014/main" id="{4822D2D5-7C69-4D22-81F4-9132FD2FE7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2034" y="3222095"/>
            <a:ext cx="914400" cy="914400"/>
          </a:xfrm>
          <a:prstGeom prst="rect">
            <a:avLst/>
          </a:prstGeom>
        </p:spPr>
      </p:pic>
      <p:pic>
        <p:nvPicPr>
          <p:cNvPr id="35" name="그래픽 34" descr="무선 라우터">
            <a:extLst>
              <a:ext uri="{FF2B5EF4-FFF2-40B4-BE49-F238E27FC236}">
                <a16:creationId xmlns:a16="http://schemas.microsoft.com/office/drawing/2014/main" id="{0713CCEC-4FF0-4531-9A64-52034A1028B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67152" y="3119378"/>
            <a:ext cx="1098243" cy="1098243"/>
          </a:xfrm>
          <a:prstGeom prst="rect">
            <a:avLst/>
          </a:prstGeom>
        </p:spPr>
      </p:pic>
      <p:pic>
        <p:nvPicPr>
          <p:cNvPr id="36" name="그래픽 35" descr="데이터베이스">
            <a:extLst>
              <a:ext uri="{FF2B5EF4-FFF2-40B4-BE49-F238E27FC236}">
                <a16:creationId xmlns:a16="http://schemas.microsoft.com/office/drawing/2014/main" id="{80584140-43C0-4EEC-91C4-26DC3D1A7C6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49788" y="1238718"/>
            <a:ext cx="1099592" cy="1099592"/>
          </a:xfrm>
          <a:prstGeom prst="rect">
            <a:avLst/>
          </a:prstGeom>
        </p:spPr>
      </p:pic>
      <p:pic>
        <p:nvPicPr>
          <p:cNvPr id="38" name="그래픽 37" descr="덮인 책">
            <a:extLst>
              <a:ext uri="{FF2B5EF4-FFF2-40B4-BE49-F238E27FC236}">
                <a16:creationId xmlns:a16="http://schemas.microsoft.com/office/drawing/2014/main" id="{639815E9-1195-461B-A4F9-C1C84F28127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23928" y="3140968"/>
            <a:ext cx="1076654" cy="1076654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AF72B286-3E03-49A9-B67D-6B5AF4A3FFE8}"/>
              </a:ext>
            </a:extLst>
          </p:cNvPr>
          <p:cNvGrpSpPr/>
          <p:nvPr/>
        </p:nvGrpSpPr>
        <p:grpSpPr>
          <a:xfrm>
            <a:off x="592931" y="1923145"/>
            <a:ext cx="1513052" cy="686544"/>
            <a:chOff x="360000" y="2160000"/>
            <a:chExt cx="1259672" cy="980968"/>
          </a:xfrm>
        </p:grpSpPr>
        <p:pic>
          <p:nvPicPr>
            <p:cNvPr id="40" name="그래픽 39" descr="온도계">
              <a:extLst>
                <a:ext uri="{FF2B5EF4-FFF2-40B4-BE49-F238E27FC236}">
                  <a16:creationId xmlns:a16="http://schemas.microsoft.com/office/drawing/2014/main" id="{10400665-6304-4EF4-94AA-834296CFA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60000" y="2160000"/>
              <a:ext cx="457200" cy="457200"/>
            </a:xfrm>
            <a:prstGeom prst="rect">
              <a:avLst/>
            </a:prstGeom>
          </p:spPr>
        </p:pic>
        <p:pic>
          <p:nvPicPr>
            <p:cNvPr id="41" name="그래픽 40" descr="카메라">
              <a:extLst>
                <a:ext uri="{FF2B5EF4-FFF2-40B4-BE49-F238E27FC236}">
                  <a16:creationId xmlns:a16="http://schemas.microsoft.com/office/drawing/2014/main" id="{7F0C47C9-50BC-46AC-A68A-160536404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62472" y="2611760"/>
              <a:ext cx="457200" cy="457200"/>
            </a:xfrm>
            <a:prstGeom prst="rect">
              <a:avLst/>
            </a:prstGeom>
          </p:spPr>
        </p:pic>
        <p:pic>
          <p:nvPicPr>
            <p:cNvPr id="44" name="그래픽 43" descr="무선 마이크">
              <a:extLst>
                <a:ext uri="{FF2B5EF4-FFF2-40B4-BE49-F238E27FC236}">
                  <a16:creationId xmlns:a16="http://schemas.microsoft.com/office/drawing/2014/main" id="{32739496-86D8-4D5C-8210-5BF64A932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55576" y="2683768"/>
              <a:ext cx="457200" cy="457200"/>
            </a:xfrm>
            <a:prstGeom prst="rect">
              <a:avLst/>
            </a:prstGeom>
          </p:spPr>
        </p:pic>
        <p:pic>
          <p:nvPicPr>
            <p:cNvPr id="45" name="그래픽 44" descr="음량">
              <a:extLst>
                <a:ext uri="{FF2B5EF4-FFF2-40B4-BE49-F238E27FC236}">
                  <a16:creationId xmlns:a16="http://schemas.microsoft.com/office/drawing/2014/main" id="{3A05CBBF-F8CA-4559-B628-745A1AC6C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95536" y="2683768"/>
              <a:ext cx="457200" cy="457200"/>
            </a:xfrm>
            <a:prstGeom prst="rect">
              <a:avLst/>
            </a:prstGeom>
          </p:spPr>
        </p:pic>
        <p:pic>
          <p:nvPicPr>
            <p:cNvPr id="48" name="그래픽 47" descr="WiFi">
              <a:extLst>
                <a:ext uri="{FF2B5EF4-FFF2-40B4-BE49-F238E27FC236}">
                  <a16:creationId xmlns:a16="http://schemas.microsoft.com/office/drawing/2014/main" id="{7F8784F7-F842-4705-A847-B71944600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162472" y="2160000"/>
              <a:ext cx="457200" cy="457200"/>
            </a:xfrm>
            <a:prstGeom prst="rect">
              <a:avLst/>
            </a:prstGeom>
          </p:spPr>
        </p:pic>
        <p:pic>
          <p:nvPicPr>
            <p:cNvPr id="53" name="그래픽 52" descr="자명종 시계">
              <a:extLst>
                <a:ext uri="{FF2B5EF4-FFF2-40B4-BE49-F238E27FC236}">
                  <a16:creationId xmlns:a16="http://schemas.microsoft.com/office/drawing/2014/main" id="{103C30C7-A35A-47AB-A6F6-72A637B44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755576" y="2160000"/>
              <a:ext cx="457200" cy="457200"/>
            </a:xfrm>
            <a:prstGeom prst="rect">
              <a:avLst/>
            </a:prstGeom>
          </p:spPr>
        </p:pic>
      </p:grpSp>
      <p:pic>
        <p:nvPicPr>
          <p:cNvPr id="54" name="그래픽 53" descr="덮인 책">
            <a:extLst>
              <a:ext uri="{FF2B5EF4-FFF2-40B4-BE49-F238E27FC236}">
                <a16:creationId xmlns:a16="http://schemas.microsoft.com/office/drawing/2014/main" id="{ABE5EF1A-A6C6-41DF-B289-7532428A4A5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63198" y="3140968"/>
            <a:ext cx="1076654" cy="1076654"/>
          </a:xfrm>
          <a:prstGeom prst="rect">
            <a:avLst/>
          </a:prstGeom>
        </p:spPr>
      </p:pic>
      <p:pic>
        <p:nvPicPr>
          <p:cNvPr id="55" name="그래픽 54" descr="덮인 책">
            <a:extLst>
              <a:ext uri="{FF2B5EF4-FFF2-40B4-BE49-F238E27FC236}">
                <a16:creationId xmlns:a16="http://schemas.microsoft.com/office/drawing/2014/main" id="{4B969C17-1B62-49CE-8355-31B4070820C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2120" y="3140968"/>
            <a:ext cx="1080120" cy="108012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8B44617-86C0-4AF8-874B-B0DEF9CB5B0D}"/>
              </a:ext>
            </a:extLst>
          </p:cNvPr>
          <p:cNvSpPr txBox="1"/>
          <p:nvPr/>
        </p:nvSpPr>
        <p:spPr>
          <a:xfrm>
            <a:off x="2256402" y="4221088"/>
            <a:ext cx="983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Proxy Server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63D419-2DA3-41F7-8E3D-A6B41BDEB445}"/>
              </a:ext>
            </a:extLst>
          </p:cNvPr>
          <p:cNvSpPr txBox="1"/>
          <p:nvPr/>
        </p:nvSpPr>
        <p:spPr>
          <a:xfrm>
            <a:off x="5724128" y="4221088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CoAP</a:t>
            </a:r>
            <a:r>
              <a:rPr lang="en-US" altLang="ko-KR" dirty="0"/>
              <a:t> Server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C28BA0-31A1-4E70-AA7B-8838DD0482DD}"/>
              </a:ext>
            </a:extLst>
          </p:cNvPr>
          <p:cNvSpPr txBox="1"/>
          <p:nvPr/>
        </p:nvSpPr>
        <p:spPr>
          <a:xfrm>
            <a:off x="3851920" y="4221088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6LoWPAN gateway</a:t>
            </a:r>
            <a:endParaRPr lang="ko-KR" altLang="en-US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1765A2A-A7B4-4957-9740-2734114E2874}"/>
              </a:ext>
            </a:extLst>
          </p:cNvPr>
          <p:cNvCxnSpPr>
            <a:cxnSpLocks/>
          </p:cNvCxnSpPr>
          <p:nvPr/>
        </p:nvCxnSpPr>
        <p:spPr bwMode="auto">
          <a:xfrm>
            <a:off x="3162672" y="3576579"/>
            <a:ext cx="841648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4C009F8-D513-4328-88DA-AC69F05D5B96}"/>
              </a:ext>
            </a:extLst>
          </p:cNvPr>
          <p:cNvSpPr txBox="1"/>
          <p:nvPr/>
        </p:nvSpPr>
        <p:spPr>
          <a:xfrm>
            <a:off x="7685786" y="4221088"/>
            <a:ext cx="1169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Arduino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60CC518-1148-4853-8D0E-BF1C8A901EED}"/>
              </a:ext>
            </a:extLst>
          </p:cNvPr>
          <p:cNvSpPr txBox="1"/>
          <p:nvPr/>
        </p:nvSpPr>
        <p:spPr>
          <a:xfrm>
            <a:off x="582043" y="4174921"/>
            <a:ext cx="831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Host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9DF5E3-0CD6-4D4F-9978-D6BB782D7FD1}"/>
              </a:ext>
            </a:extLst>
          </p:cNvPr>
          <p:cNvSpPr txBox="1"/>
          <p:nvPr/>
        </p:nvSpPr>
        <p:spPr>
          <a:xfrm>
            <a:off x="1554807" y="4606746"/>
            <a:ext cx="72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Dtls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D3B85CC-A04B-4349-83A7-387150EA3608}"/>
              </a:ext>
            </a:extLst>
          </p:cNvPr>
          <p:cNvGrpSpPr/>
          <p:nvPr/>
        </p:nvGrpSpPr>
        <p:grpSpPr>
          <a:xfrm>
            <a:off x="6776379" y="3907805"/>
            <a:ext cx="1035981" cy="1011877"/>
            <a:chOff x="6776379" y="3907805"/>
            <a:chExt cx="1035981" cy="1011877"/>
          </a:xfrm>
        </p:grpSpPr>
        <p:pic>
          <p:nvPicPr>
            <p:cNvPr id="37" name="그래픽 36" descr="자물쇠">
              <a:extLst>
                <a:ext uri="{FF2B5EF4-FFF2-40B4-BE49-F238E27FC236}">
                  <a16:creationId xmlns:a16="http://schemas.microsoft.com/office/drawing/2014/main" id="{C26D15F1-2189-4305-A4DA-5120FD0D0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76379" y="3907805"/>
              <a:ext cx="720080" cy="72008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BA5DE16-AB64-47D7-918D-0FA043054C0D}"/>
                </a:ext>
              </a:extLst>
            </p:cNvPr>
            <p:cNvSpPr txBox="1"/>
            <p:nvPr/>
          </p:nvSpPr>
          <p:spPr>
            <a:xfrm>
              <a:off x="6876256" y="4581128"/>
              <a:ext cx="936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Dtls</a:t>
              </a:r>
              <a:endParaRPr lang="ko-KR" altLang="en-US" dirty="0"/>
            </a:p>
          </p:txBody>
        </p:sp>
      </p:grp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2C6A097-B55B-4ACF-BFEB-88F0DB72E725}"/>
              </a:ext>
            </a:extLst>
          </p:cNvPr>
          <p:cNvCxnSpPr>
            <a:cxnSpLocks/>
          </p:cNvCxnSpPr>
          <p:nvPr/>
        </p:nvCxnSpPr>
        <p:spPr bwMode="auto">
          <a:xfrm flipH="1">
            <a:off x="3119858" y="3861048"/>
            <a:ext cx="884462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C8F453A-D0B5-4821-92C8-4FB3269D1048}"/>
              </a:ext>
            </a:extLst>
          </p:cNvPr>
          <p:cNvCxnSpPr>
            <a:cxnSpLocks/>
          </p:cNvCxnSpPr>
          <p:nvPr/>
        </p:nvCxnSpPr>
        <p:spPr bwMode="auto">
          <a:xfrm>
            <a:off x="4926694" y="3562233"/>
            <a:ext cx="841648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679D2EA-7212-4CF0-9E97-9E8E98A01D79}"/>
              </a:ext>
            </a:extLst>
          </p:cNvPr>
          <p:cNvCxnSpPr>
            <a:cxnSpLocks/>
          </p:cNvCxnSpPr>
          <p:nvPr/>
        </p:nvCxnSpPr>
        <p:spPr bwMode="auto">
          <a:xfrm flipH="1">
            <a:off x="4839666" y="3861048"/>
            <a:ext cx="884462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186A65E-61EA-491F-9BC4-ECE0A3AEE2C6}"/>
              </a:ext>
            </a:extLst>
          </p:cNvPr>
          <p:cNvCxnSpPr>
            <a:cxnSpLocks/>
          </p:cNvCxnSpPr>
          <p:nvPr/>
        </p:nvCxnSpPr>
        <p:spPr bwMode="auto">
          <a:xfrm>
            <a:off x="6697166" y="3562233"/>
            <a:ext cx="841648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ABB4CFE-95D8-4F75-9B0F-595D45E2656B}"/>
              </a:ext>
            </a:extLst>
          </p:cNvPr>
          <p:cNvCxnSpPr>
            <a:cxnSpLocks/>
          </p:cNvCxnSpPr>
          <p:nvPr/>
        </p:nvCxnSpPr>
        <p:spPr bwMode="auto">
          <a:xfrm flipH="1">
            <a:off x="6654352" y="3816846"/>
            <a:ext cx="884462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47C30FD-D88D-417A-9644-DEEBC8E3B65B}"/>
              </a:ext>
            </a:extLst>
          </p:cNvPr>
          <p:cNvCxnSpPr>
            <a:cxnSpLocks/>
          </p:cNvCxnSpPr>
          <p:nvPr/>
        </p:nvCxnSpPr>
        <p:spPr bwMode="auto">
          <a:xfrm>
            <a:off x="1447348" y="3533599"/>
            <a:ext cx="841648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0CA9104-C1B2-408A-81D8-9DBECBF7219F}"/>
              </a:ext>
            </a:extLst>
          </p:cNvPr>
          <p:cNvCxnSpPr>
            <a:cxnSpLocks/>
          </p:cNvCxnSpPr>
          <p:nvPr/>
        </p:nvCxnSpPr>
        <p:spPr bwMode="auto">
          <a:xfrm flipH="1">
            <a:off x="1447348" y="3816846"/>
            <a:ext cx="884462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2976239-AE2F-461A-AFCE-F95FC14FC149}"/>
              </a:ext>
            </a:extLst>
          </p:cNvPr>
          <p:cNvSpPr txBox="1"/>
          <p:nvPr/>
        </p:nvSpPr>
        <p:spPr>
          <a:xfrm>
            <a:off x="4217075" y="2338310"/>
            <a:ext cx="1227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Database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87469BB-F6CE-4959-A5C7-12283A746EF1}"/>
              </a:ext>
            </a:extLst>
          </p:cNvPr>
          <p:cNvSpPr txBox="1"/>
          <p:nvPr/>
        </p:nvSpPr>
        <p:spPr>
          <a:xfrm>
            <a:off x="6660232" y="4941168"/>
            <a:ext cx="1296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Dtls</a:t>
            </a:r>
            <a:r>
              <a:rPr lang="ko-KR" altLang="en-US" sz="1100" dirty="0"/>
              <a:t>를 사용하여 </a:t>
            </a:r>
            <a:endParaRPr lang="en-US" altLang="ko-KR" sz="1100" dirty="0"/>
          </a:p>
          <a:p>
            <a:r>
              <a:rPr lang="ko-KR" altLang="en-US" sz="1100" dirty="0"/>
              <a:t>보안 통신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CCA9BC-1CD8-4B2E-9B88-6E2F6E31AD8F}"/>
              </a:ext>
            </a:extLst>
          </p:cNvPr>
          <p:cNvSpPr txBox="1"/>
          <p:nvPr/>
        </p:nvSpPr>
        <p:spPr>
          <a:xfrm>
            <a:off x="381275" y="4513475"/>
            <a:ext cx="1232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앱을</a:t>
            </a:r>
            <a:r>
              <a:rPr lang="ko-KR" altLang="en-US" sz="1100" dirty="0"/>
              <a:t> 통해서 원격 제어 요청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25AA4DA-34DC-492A-8A20-1A25C93EE30C}"/>
              </a:ext>
            </a:extLst>
          </p:cNvPr>
          <p:cNvSpPr txBox="1"/>
          <p:nvPr/>
        </p:nvSpPr>
        <p:spPr>
          <a:xfrm>
            <a:off x="387754" y="2686269"/>
            <a:ext cx="23603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웹 페이지를 통해서 원격 제어 요청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96B529-9A8B-444C-A0A3-ECC308EE9961}"/>
              </a:ext>
            </a:extLst>
          </p:cNvPr>
          <p:cNvSpPr txBox="1"/>
          <p:nvPr/>
        </p:nvSpPr>
        <p:spPr>
          <a:xfrm>
            <a:off x="1259632" y="4941168"/>
            <a:ext cx="12924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Dtls</a:t>
            </a:r>
            <a:r>
              <a:rPr lang="ko-KR" altLang="en-US" sz="1100" dirty="0"/>
              <a:t>를 사용하여</a:t>
            </a:r>
            <a:endParaRPr lang="en-US" altLang="ko-KR" sz="1100" dirty="0"/>
          </a:p>
          <a:p>
            <a:r>
              <a:rPr lang="ko-KR" altLang="en-US" sz="1100" dirty="0"/>
              <a:t> 보안 통신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8D3154A-0CB6-4707-8953-4FC6F99164EF}"/>
              </a:ext>
            </a:extLst>
          </p:cNvPr>
          <p:cNvGrpSpPr/>
          <p:nvPr/>
        </p:nvGrpSpPr>
        <p:grpSpPr>
          <a:xfrm>
            <a:off x="2812270" y="1882738"/>
            <a:ext cx="1437518" cy="1133924"/>
            <a:chOff x="2812270" y="1882738"/>
            <a:chExt cx="1437518" cy="1133924"/>
          </a:xfrm>
        </p:grpSpPr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CE938E82-8CFD-41AB-97E7-63DDD2F9E52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12270" y="1923145"/>
              <a:ext cx="1437518" cy="0"/>
            </a:xfrm>
            <a:prstGeom prst="straightConnector1">
              <a:avLst/>
            </a:prstGeom>
            <a:solidFill>
              <a:schemeClr val="accent1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FE369714-A8FC-4D3F-9254-869AD78A85B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62640" y="1882738"/>
              <a:ext cx="0" cy="1133924"/>
            </a:xfrm>
            <a:prstGeom prst="straightConnector1">
              <a:avLst/>
            </a:prstGeom>
            <a:solidFill>
              <a:schemeClr val="accent1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pic>
        <p:nvPicPr>
          <p:cNvPr id="43" name="그래픽 42" descr="자물쇠">
            <a:extLst>
              <a:ext uri="{FF2B5EF4-FFF2-40B4-BE49-F238E27FC236}">
                <a16:creationId xmlns:a16="http://schemas.microsoft.com/office/drawing/2014/main" id="{1E95C540-006A-4128-A112-1F67FA3845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32040" y="3933056"/>
            <a:ext cx="720080" cy="72008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5AAFE47-6CEB-4E47-AE87-6A28641B9476}"/>
              </a:ext>
            </a:extLst>
          </p:cNvPr>
          <p:cNvSpPr txBox="1"/>
          <p:nvPr/>
        </p:nvSpPr>
        <p:spPr>
          <a:xfrm>
            <a:off x="5004048" y="4581128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Dtls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60956A-4718-42D2-A3AF-364877B89AB2}"/>
              </a:ext>
            </a:extLst>
          </p:cNvPr>
          <p:cNvSpPr txBox="1"/>
          <p:nvPr/>
        </p:nvSpPr>
        <p:spPr>
          <a:xfrm>
            <a:off x="4716016" y="4941168"/>
            <a:ext cx="1296144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Dtls</a:t>
            </a:r>
            <a:r>
              <a:rPr lang="ko-KR" altLang="en-US" sz="1100" dirty="0"/>
              <a:t>를 사용하여 </a:t>
            </a:r>
            <a:endParaRPr lang="en-US" altLang="ko-KR" sz="1100" dirty="0"/>
          </a:p>
          <a:p>
            <a:r>
              <a:rPr lang="ko-KR" altLang="en-US" sz="1100" dirty="0"/>
              <a:t>보안 통신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28TGp_well-being_light">
  <a:themeElements>
    <a:clrScheme name="228TGp_well-being_light 3">
      <a:dk1>
        <a:srgbClr val="4D4D4D"/>
      </a:dk1>
      <a:lt1>
        <a:srgbClr val="FFFFFF"/>
      </a:lt1>
      <a:dk2>
        <a:srgbClr val="47C3B7"/>
      </a:dk2>
      <a:lt2>
        <a:srgbClr val="DDDDDD"/>
      </a:lt2>
      <a:accent1>
        <a:srgbClr val="2990E5"/>
      </a:accent1>
      <a:accent2>
        <a:srgbClr val="57AD27"/>
      </a:accent2>
      <a:accent3>
        <a:srgbClr val="FFFFFF"/>
      </a:accent3>
      <a:accent4>
        <a:srgbClr val="404040"/>
      </a:accent4>
      <a:accent5>
        <a:srgbClr val="ACC6F0"/>
      </a:accent5>
      <a:accent6>
        <a:srgbClr val="4E9C22"/>
      </a:accent6>
      <a:hlink>
        <a:srgbClr val="E1882F"/>
      </a:hlink>
      <a:folHlink>
        <a:srgbClr val="90A8B0"/>
      </a:folHlink>
    </a:clrScheme>
    <a:fontScheme name="228TGp_well-being_ligh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lnDef>
  </a:objectDefaults>
  <a:extraClrSchemeLst>
    <a:extraClrScheme>
      <a:clrScheme name="228TGp_well-being_light 1">
        <a:dk1>
          <a:srgbClr val="4D4D4D"/>
        </a:dk1>
        <a:lt1>
          <a:srgbClr val="FFFFFF"/>
        </a:lt1>
        <a:dk2>
          <a:srgbClr val="0D8797"/>
        </a:dk2>
        <a:lt2>
          <a:srgbClr val="C0C0C0"/>
        </a:lt2>
        <a:accent1>
          <a:srgbClr val="8BB44E"/>
        </a:accent1>
        <a:accent2>
          <a:srgbClr val="4CB06D"/>
        </a:accent2>
        <a:accent3>
          <a:srgbClr val="FFFFFF"/>
        </a:accent3>
        <a:accent4>
          <a:srgbClr val="404040"/>
        </a:accent4>
        <a:accent5>
          <a:srgbClr val="C4D6B2"/>
        </a:accent5>
        <a:accent6>
          <a:srgbClr val="449F62"/>
        </a:accent6>
        <a:hlink>
          <a:srgbClr val="7B9CB5"/>
        </a:hlink>
        <a:folHlink>
          <a:srgbClr val="B3C1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8TGp_well-being_light 2">
        <a:dk1>
          <a:srgbClr val="000066"/>
        </a:dk1>
        <a:lt1>
          <a:srgbClr val="FFFFFF"/>
        </a:lt1>
        <a:dk2>
          <a:srgbClr val="3491C4"/>
        </a:dk2>
        <a:lt2>
          <a:srgbClr val="DDDDDD"/>
        </a:lt2>
        <a:accent1>
          <a:srgbClr val="32B66E"/>
        </a:accent1>
        <a:accent2>
          <a:srgbClr val="36623F"/>
        </a:accent2>
        <a:accent3>
          <a:srgbClr val="FFFFFF"/>
        </a:accent3>
        <a:accent4>
          <a:srgbClr val="000056"/>
        </a:accent4>
        <a:accent5>
          <a:srgbClr val="ADD7BA"/>
        </a:accent5>
        <a:accent6>
          <a:srgbClr val="305838"/>
        </a:accent6>
        <a:hlink>
          <a:srgbClr val="4C9BBA"/>
        </a:hlink>
        <a:folHlink>
          <a:srgbClr val="A4D0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8TGp_well-being_light 3">
        <a:dk1>
          <a:srgbClr val="4D4D4D"/>
        </a:dk1>
        <a:lt1>
          <a:srgbClr val="FFFFFF"/>
        </a:lt1>
        <a:dk2>
          <a:srgbClr val="47C3B7"/>
        </a:dk2>
        <a:lt2>
          <a:srgbClr val="DDDDDD"/>
        </a:lt2>
        <a:accent1>
          <a:srgbClr val="2990E5"/>
        </a:accent1>
        <a:accent2>
          <a:srgbClr val="57AD27"/>
        </a:accent2>
        <a:accent3>
          <a:srgbClr val="FFFFFF"/>
        </a:accent3>
        <a:accent4>
          <a:srgbClr val="404040"/>
        </a:accent4>
        <a:accent5>
          <a:srgbClr val="ACC6F0"/>
        </a:accent5>
        <a:accent6>
          <a:srgbClr val="4E9C22"/>
        </a:accent6>
        <a:hlink>
          <a:srgbClr val="E1882F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228TGp_well-being_light</Template>
  <TotalTime>1515</TotalTime>
  <Words>690</Words>
  <Application>Microsoft Office PowerPoint</Application>
  <PresentationFormat>화면 슬라이드 쇼(4:3)</PresentationFormat>
  <Paragraphs>227</Paragraphs>
  <Slides>19</Slides>
  <Notes>4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1" baseType="lpstr">
      <vt:lpstr>HY견고딕</vt:lpstr>
      <vt:lpstr>굴림</vt:lpstr>
      <vt:lpstr>넥슨 풋볼고딕 L</vt:lpstr>
      <vt:lpstr>맑은 고딕</vt:lpstr>
      <vt:lpstr>새굴림</vt:lpstr>
      <vt:lpstr>Arial</vt:lpstr>
      <vt:lpstr>Arial Black</vt:lpstr>
      <vt:lpstr>Britannic Bold</vt:lpstr>
      <vt:lpstr>Verdana</vt:lpstr>
      <vt:lpstr>Wingdings</vt:lpstr>
      <vt:lpstr>228TGp_well-being_light</vt:lpstr>
      <vt:lpstr>Image</vt:lpstr>
      <vt:lpstr>CoAP/Dtls/6LowPan 기반 홈 네트워크</vt:lpstr>
      <vt:lpstr>차        례</vt:lpstr>
      <vt:lpstr>종합설계 개요</vt:lpstr>
      <vt:lpstr>종합설계 개요</vt:lpstr>
      <vt:lpstr>종합설계 개요</vt:lpstr>
      <vt:lpstr>관련 연구 및 사례</vt:lpstr>
      <vt:lpstr>관련 연구 및 사례</vt:lpstr>
      <vt:lpstr>관련 연구 및 사례</vt:lpstr>
      <vt:lpstr>시스템 수행 시나리오</vt:lpstr>
      <vt:lpstr>시스템 구성도</vt:lpstr>
      <vt:lpstr>시스템 구성도</vt:lpstr>
      <vt:lpstr>개발 환경</vt:lpstr>
      <vt:lpstr>개발 방법</vt:lpstr>
      <vt:lpstr>개발 방법</vt:lpstr>
      <vt:lpstr>개발 방법</vt:lpstr>
      <vt:lpstr>업무 분담</vt:lpstr>
      <vt:lpstr>종합설계 수행일정</vt:lpstr>
      <vt:lpstr>GitHub</vt:lpstr>
      <vt:lpstr>필요기술 및 참고 문헌</vt:lpstr>
    </vt:vector>
  </TitlesOfParts>
  <Company>한국산업기술대학교 교무팀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’2007 하계방학 프로젝트실습 안내</dc:title>
  <dc:creator>공학교육인증</dc:creator>
  <cp:lastModifiedBy>김연수</cp:lastModifiedBy>
  <cp:revision>114</cp:revision>
  <dcterms:created xsi:type="dcterms:W3CDTF">2007-05-11T05:56:01Z</dcterms:created>
  <dcterms:modified xsi:type="dcterms:W3CDTF">2017-11-16T06:36:07Z</dcterms:modified>
</cp:coreProperties>
</file>