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60" r:id="rId83"/>
    <p:sldId id="362" r:id="rId84"/>
    <p:sldId id="363" r:id="rId85"/>
    <p:sldId id="364" r:id="rId86"/>
    <p:sldId id="365" r:id="rId87"/>
    <p:sldId id="366" r:id="rId88"/>
    <p:sldId id="367" r:id="rId89"/>
    <p:sldId id="293" r:id="rId90"/>
    <p:sldId id="294" r:id="rId91"/>
    <p:sldId id="295" r:id="rId92"/>
    <p:sldId id="296" r:id="rId93"/>
    <p:sldId id="297" r:id="rId94"/>
    <p:sldId id="298" r:id="rId95"/>
    <p:sldId id="29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DB112-7906-4D64-BE19-FC35187B1F1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10A2-512E-41D3-ACA6-F37BED25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D5CA90-D57C-4D36-B3B2-F19693051E3E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0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2DA24B-5BD2-4E9C-B36D-E745C5DD8C82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4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06720F-5612-40D1-9BFE-AB32870986B3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9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DEA66B-F006-413F-A67B-2D6D7EFF5500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D30911-D32E-4C39-B99E-701F18838888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4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7F1664-BF4E-4958-8391-B557AB8FF219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8F22B3-3F52-4D7B-A598-430A5A75DB2D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1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CC856E-3F60-4996-B774-B69A3A4AF7A0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6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A6B2B-4FB0-4167-864C-51F4FCC5A750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3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2BCF62-9DB0-466A-8187-48DE726F0E40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7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8A802-F7DD-41B6-8070-BABB2AE71E2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0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8D2050-8BAF-4F6C-83A5-FCFC353C16AB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98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57F628-DC50-4889-8637-488604C71226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17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E5CA0F-E859-4036-972E-D00F2BFD1625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00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D24AF1-9F8C-4E88-8C84-C8CD52888E9F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9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7C3342-A39E-407E-BD5C-3F3BB945F2F2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63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3AAE9-37CE-48FF-B9B7-041E5E83AAAA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52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8309B1-00C6-48B7-9C0A-51F4DF378EEA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47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92D701-8F76-4CF2-A820-DAE41A617DB0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7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931C80-296E-4D40-879C-C78951DA7CAC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52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3D164-72F7-45EC-9AA2-5B9BDA79C8FC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27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B4D38-08E6-44BD-A1DF-169C091B579B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1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80F55C-52BF-42FF-A7B3-EF0AA34E0406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2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D4E745-E0D6-4479-A723-2DF660989CA0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53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E22E3B-0B48-4506-B2DF-A02599C364B0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4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7919A4-21B2-4616-AD21-2C773C1465E9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389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7475B-6306-4078-82F2-ADE61080604D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81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377B46-97DF-4114-BD05-91E8FA2D7F5F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6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9E43C1-DEA0-47F1-83F9-2FC0A04CEACB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77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DABA41-D803-4C12-AF0B-1C2AA1805772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20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2863" cy="3597275"/>
          </a:xfrm>
          <a:solidFill>
            <a:srgbClr val="FFFFFF"/>
          </a:solidFill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053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8D0AC-9D5E-4F14-84F0-5DD94BFC9EB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174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BF1B3-2CFC-4996-9C5B-0E67707DC327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91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02231A-3BEF-445B-8B67-4172AFAFF7B8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49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B8EEA-D0A5-49B5-B2F2-BB929E049E46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956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87F48-0061-491E-BE9E-36773D2A52A6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07367-A5EE-4B66-930D-27CB18E436D7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3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376D6F-186A-49F7-B644-4B20BE5A608A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815A74-438E-4BFE-861E-3F3E93E925F0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1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4A2935-0E49-4E34-9845-F1E975F13CD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6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D84016-621B-41A2-9E58-81EFDD48A1A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80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987A-7347-4BB3-86DA-B080721474A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63DE-F174-4973-A2B1-56E0D7BE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4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2336800" y="299720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Classification and Regression Trees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Clustering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Support Vector Machines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D97A86-FBF2-403E-B6FA-5DEF6DA4233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3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Categorical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Examine all possible ways in which the categories can be split.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E.g., categories A, B, C can be split 3 ways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{A} and {B, C}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{B} and {A, C}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{C} and {A, B}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many categories, # of splits becomes huge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FD8D51-03BA-4786-B56F-7A2D2B24F25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0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/>
              <a:t>The first split: Lot Size = 19,000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581150"/>
            <a:ext cx="6762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410147" y="3581400"/>
            <a:ext cx="4648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B053CB-5CDA-471E-9E19-6CC1D037BA0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0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 altLang="en-US"/>
              <a:t>Second Split: Income = $84,000</a:t>
            </a:r>
          </a:p>
        </p:txBody>
      </p:sp>
      <p:pic>
        <p:nvPicPr>
          <p:cNvPr id="19459" name="Content Placeholder 3" descr="CT-mower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478" y="1229519"/>
            <a:ext cx="6400800" cy="51927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7A5BE3-A54C-4E0E-B30F-9F62ED81C4F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6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/>
              <a:t>After All Splits</a:t>
            </a:r>
          </a:p>
        </p:txBody>
      </p:sp>
      <p:pic>
        <p:nvPicPr>
          <p:cNvPr id="20483" name="Content Placeholder 3" descr="CT-mowerSPLITS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066801"/>
            <a:ext cx="6705600" cy="5591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0C3AA9-FECA-4BC7-966B-139D24D8266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22098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Measuring Impurity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A61F02-04CA-4B80-B5F0-DDFE2AF5379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2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Gini Index</a:t>
            </a:r>
          </a:p>
        </p:txBody>
      </p:sp>
      <p:sp>
        <p:nvSpPr>
          <p:cNvPr id="1028" name="Content Placeholder 4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696200" cy="16764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Gini Index for rectangle </a:t>
            </a:r>
            <a:r>
              <a:rPr lang="en-US" altLang="en-US" i="1"/>
              <a:t>A </a:t>
            </a:r>
            <a:r>
              <a:rPr lang="en-US" altLang="en-US"/>
              <a:t>containing</a:t>
            </a:r>
            <a:r>
              <a:rPr lang="en-US" altLang="en-US" i="1"/>
              <a:t> m </a:t>
            </a:r>
            <a:r>
              <a:rPr lang="en-US" altLang="en-US"/>
              <a:t>records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029" name="Content Placeholder 7"/>
          <p:cNvSpPr>
            <a:spLocks noGrp="1"/>
          </p:cNvSpPr>
          <p:nvPr>
            <p:ph sz="quarter" idx="2"/>
          </p:nvPr>
        </p:nvSpPr>
        <p:spPr>
          <a:xfrm>
            <a:off x="2590801" y="3200400"/>
            <a:ext cx="7616825" cy="2819400"/>
          </a:xfrm>
        </p:spPr>
        <p:txBody>
          <a:bodyPr>
            <a:normAutofit/>
          </a:bodyPr>
          <a:lstStyle/>
          <a:p>
            <a:pPr marL="517525" indent="-517525">
              <a:buNone/>
              <a:defRPr/>
            </a:pPr>
            <a:r>
              <a:rPr lang="en-US" i="1" dirty="0"/>
              <a:t>p</a:t>
            </a:r>
            <a:r>
              <a:rPr lang="en-US" dirty="0"/>
              <a:t> = proportion of cases in rectangle </a:t>
            </a:r>
            <a:r>
              <a:rPr lang="en-US" i="1" dirty="0"/>
              <a:t>A</a:t>
            </a:r>
            <a:r>
              <a:rPr lang="en-US" dirty="0"/>
              <a:t> that belong to class </a:t>
            </a:r>
            <a:r>
              <a:rPr lang="en-US" i="1" dirty="0"/>
              <a:t>k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I(A) = 0 when all cases belong to same class</a:t>
            </a:r>
          </a:p>
          <a:p>
            <a:pPr lvl="1" eaLnBrk="1" hangingPunct="1">
              <a:defRPr/>
            </a:pPr>
            <a:r>
              <a:rPr lang="en-US" dirty="0"/>
              <a:t>Max value when all classes are equally represented (= 0.50 in binary case)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sz="1800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65526" y="2197100"/>
          <a:ext cx="6950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8252" imgH="329749" progId="">
                  <p:embed/>
                </p:oleObj>
              </mc:Choice>
              <mc:Fallback>
                <p:oleObj name="Document" r:id="rId3" imgW="2288252" imgH="329749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2197100"/>
                        <a:ext cx="6950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08AD42-FF53-420A-823C-D0ACF2209FF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</a:t>
            </a:r>
          </a:p>
        </p:txBody>
      </p:sp>
      <p:sp>
        <p:nvSpPr>
          <p:cNvPr id="2052" name="Content Placeholder 7"/>
          <p:cNvSpPr>
            <a:spLocks noGrp="1"/>
          </p:cNvSpPr>
          <p:nvPr>
            <p:ph sz="quarter" idx="1"/>
          </p:nvPr>
        </p:nvSpPr>
        <p:spPr>
          <a:xfrm>
            <a:off x="2438400" y="3810000"/>
            <a:ext cx="7086600" cy="2209800"/>
          </a:xfrm>
        </p:spPr>
        <p:txBody>
          <a:bodyPr>
            <a:normAutofit lnSpcReduction="10000"/>
          </a:bodyPr>
          <a:lstStyle/>
          <a:p>
            <a:pPr marL="517525" indent="-517525">
              <a:buNone/>
              <a:defRPr/>
            </a:pPr>
            <a:r>
              <a:rPr lang="en-US" i="1" dirty="0"/>
              <a:t>p</a:t>
            </a:r>
            <a:r>
              <a:rPr lang="en-US" dirty="0"/>
              <a:t> = proportion of cases (out of </a:t>
            </a:r>
            <a:r>
              <a:rPr lang="en-US" i="1" dirty="0"/>
              <a:t>m</a:t>
            </a:r>
            <a:r>
              <a:rPr lang="en-US" dirty="0"/>
              <a:t>) in rectangle </a:t>
            </a:r>
            <a:r>
              <a:rPr lang="en-US" i="1" dirty="0"/>
              <a:t>A</a:t>
            </a:r>
            <a:r>
              <a:rPr lang="en-US" dirty="0"/>
              <a:t> that belong to class </a:t>
            </a:r>
            <a:r>
              <a:rPr lang="en-US" i="1" dirty="0"/>
              <a:t>k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Entropy ranges between 0 (most pure) and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(equal representation of classes)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53" name="Content Placeholder 9"/>
          <p:cNvSpPr>
            <a:spLocks noGrp="1"/>
          </p:cNvSpPr>
          <p:nvPr>
            <p:ph sz="quarter" idx="2"/>
          </p:nvPr>
        </p:nvSpPr>
        <p:spPr>
          <a:xfrm>
            <a:off x="2514601" y="1447800"/>
            <a:ext cx="7693025" cy="1981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438400" y="1524000"/>
          <a:ext cx="6553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8252" imgH="609155" progId="">
                  <p:embed/>
                </p:oleObj>
              </mc:Choice>
              <mc:Fallback>
                <p:oleObj name="Document" r:id="rId3" imgW="2288252" imgH="609155" progId="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6553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2F33EA-31FE-419B-A1DA-B02DAEAF1A4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7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Impurity and Recursive Partitioning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1"/>
          </p:nvPr>
        </p:nvSpPr>
        <p:spPr>
          <a:xfrm>
            <a:off x="2438400" y="2133600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Obtain overall impurity measure (weighted avg. of individual rectangles)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At each successive stage, compare this measure across all possible splits in all variables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Choose the split that reduces impurity the most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Chosen split points become nodes on the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3B80EB-0F60-4CA8-AB29-FA9E9F3AA34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1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Split – The Tree</a:t>
            </a:r>
          </a:p>
        </p:txBody>
      </p:sp>
      <p:pic>
        <p:nvPicPr>
          <p:cNvPr id="23555" name="Content Placeholder 3" descr="CT-mowerTree1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1" y="1752600"/>
            <a:ext cx="6657975" cy="3581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BA05E9-55C7-4D8A-AC16-7D16C37C688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after three splits</a:t>
            </a:r>
          </a:p>
        </p:txBody>
      </p:sp>
      <p:pic>
        <p:nvPicPr>
          <p:cNvPr id="24579" name="Content Placeholder 3" descr="CT-mowerTree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6750" y="1524000"/>
            <a:ext cx="8318500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B5CFA-ABF4-44A3-8E12-9BE41EDC019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and Rules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Goal: </a:t>
            </a:r>
            <a:r>
              <a:rPr lang="en-US" altLang="en-US" dirty="0"/>
              <a:t>Classify or predict an outcome based on a set of predictors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The output is a set of </a:t>
            </a:r>
            <a:r>
              <a:rPr lang="en-US" altLang="en-US" b="1" dirty="0"/>
              <a:t>rules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/>
              <a:t>Example: </a:t>
            </a:r>
          </a:p>
          <a:p>
            <a:pPr eaLnBrk="1" hangingPunct="1"/>
            <a:r>
              <a:rPr lang="en-US" altLang="en-US" dirty="0"/>
              <a:t>Goal:  classify a record as “will accept credit card offer” or “will not accept”</a:t>
            </a:r>
          </a:p>
          <a:p>
            <a:pPr eaLnBrk="1" hangingPunct="1"/>
            <a:r>
              <a:rPr lang="en-US" altLang="en-US" dirty="0"/>
              <a:t>Rule might be “IF (Income &gt; 92.5) AND (Education &lt; 1.5) AND (Family &lt;= 2.5) THEN Class = 0 (</a:t>
            </a:r>
            <a:r>
              <a:rPr lang="en-US" altLang="en-US" dirty="0" err="1"/>
              <a:t>nonacceptor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Also called CART, Decision Trees, or just Trees</a:t>
            </a:r>
          </a:p>
          <a:p>
            <a:pPr eaLnBrk="1" hangingPunct="1"/>
            <a:r>
              <a:rPr lang="en-US" altLang="en-US" dirty="0"/>
              <a:t>Rules are represented by tree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70350D-4017-4E5B-AE0A-C759A47815A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5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Structure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2133600" y="19050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Split points become nodes on tree (circles with split value in center)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Rectangles represent “leaves” (terminal points, no further splits, classification value noted)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Numbers on lines between nodes indicate # cases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Read down tree to derive rule</a:t>
            </a:r>
          </a:p>
          <a:p>
            <a:pPr marL="558800" lvl="2" indent="34925">
              <a:buNone/>
            </a:pPr>
            <a:r>
              <a:rPr lang="en-US" altLang="en-US"/>
              <a:t>E.g., If lot size &lt; 19, and if income &gt; 84.75, then class = “owner”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EA85F5-195F-44E6-B52C-085651755B4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Leaf Node Label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2438400" y="1981200"/>
            <a:ext cx="77724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leaf node label is determined by “voting” of the records within it, and by the cutoff value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Records within each leaf node are from the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Default cutoff=0.5 means that the leaf node’s label is the majority class.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Cutoff = 0.75: requires majority of 75% or more “1” records in the leaf to label it a “1”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4D52F9-08A0-490B-B249-800C08E819F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Tree after all splits</a:t>
            </a:r>
          </a:p>
        </p:txBody>
      </p:sp>
      <p:pic>
        <p:nvPicPr>
          <p:cNvPr id="27651" name="Content Placeholder 3" descr="CT-mowerTree3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2700" y="990601"/>
            <a:ext cx="7086600" cy="53514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56987E-5096-40B5-A4E8-8CD7EB62547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8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The Overfitting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B32CE-9F72-48F2-9A19-80D93EED283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6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Stopping Tree Growth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Natural end of process is 100% purity in each leaf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</a:t>
            </a:r>
            <a:r>
              <a:rPr lang="en-US" altLang="en-US" b="1" dirty="0"/>
              <a:t>overfits</a:t>
            </a:r>
            <a:r>
              <a:rPr lang="en-US" altLang="en-US" dirty="0"/>
              <a:t> the data, which end up fitting noise in the data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Overfitting leads to low predictive accuracy of new data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Past a certain point, the error rate for the validation data starts to increase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FF9FC3-8B16-4845-B8F4-3DD2D787AE9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Tree Error Rate</a:t>
            </a:r>
          </a:p>
        </p:txBody>
      </p:sp>
      <p:pic>
        <p:nvPicPr>
          <p:cNvPr id="30723" name="Content Placeholder 6" descr="CT-overfit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2964" y="1919289"/>
            <a:ext cx="5883275" cy="36290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73440-BB25-4BDC-84A0-C2DF96EAE23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CHAID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2057400"/>
            <a:ext cx="7772400" cy="3962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CHAID, older than CART, uses chi-square statistical test to limit tree growth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Splitting stops when purity improvement is not statistically significant</a:t>
            </a:r>
          </a:p>
          <a:p>
            <a:pPr marL="0" indent="0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91F1D9-7EA1-426E-8F63-6C802B6FA0D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9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Pruning	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4478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CART lets tree grow to full extent, then prunes it back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Idea is to find that point at which the validation error begins to rise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Generate successively smaller trees by pruning leaves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At each pruning stage, multiple trees are possible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 </a:t>
            </a:r>
            <a:r>
              <a:rPr lang="en-US" altLang="en-US" i="1"/>
              <a:t>cost complexity</a:t>
            </a:r>
            <a:r>
              <a:rPr lang="en-US" altLang="en-US"/>
              <a:t> to choose the best tree at that stage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57AB60-8BD0-4DBA-9D72-18A5112780C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6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Complexity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2514600"/>
            <a:ext cx="7467600" cy="3505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/>
              <a:t>CC(T)</a:t>
            </a:r>
            <a:r>
              <a:rPr lang="en-US" altLang="en-US"/>
              <a:t> = cost complexity of a tree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i="1"/>
              <a:t>Err(T)</a:t>
            </a:r>
            <a:r>
              <a:rPr lang="en-US" altLang="en-US"/>
              <a:t> = proportion of misclassified records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Symbol" panose="05050102010706020507" pitchFamily="18" charset="2"/>
              </a:rPr>
              <a:t>a</a:t>
            </a:r>
            <a:r>
              <a:rPr lang="en-US" altLang="en-US"/>
              <a:t> = penalty factor attached to tree size (set by user)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Among trees of given size, choose the one with lowest CC</a:t>
            </a:r>
          </a:p>
          <a:p>
            <a:pPr eaLnBrk="1" hangingPunct="1"/>
            <a:r>
              <a:rPr lang="en-US" altLang="en-US"/>
              <a:t>Do this for each size of tree</a:t>
            </a:r>
          </a:p>
          <a:p>
            <a:pPr eaLnBrk="1" hangingPunct="1"/>
            <a:endParaRPr lang="en-US" altLang="en-US"/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2"/>
          </p:nvPr>
        </p:nvSpPr>
        <p:spPr>
          <a:xfrm>
            <a:off x="2209801" y="1447800"/>
            <a:ext cx="7997825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pic>
        <p:nvPicPr>
          <p:cNvPr id="3379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857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3962400" y="1676400"/>
            <a:ext cx="3657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600" i="1">
                <a:latin typeface="Franklin Gothic Book" panose="020B0503020102020204" pitchFamily="34" charset="0"/>
              </a:rPr>
              <a:t>CC(T) = Err(T) + </a:t>
            </a:r>
            <a:r>
              <a:rPr lang="en-US" altLang="en-US" sz="2600" i="1">
                <a:latin typeface="Symbol" panose="05050102010706020507" pitchFamily="18" charset="2"/>
              </a:rPr>
              <a:t>a</a:t>
            </a:r>
            <a:r>
              <a:rPr lang="en-US" altLang="en-US" sz="2600" i="1">
                <a:latin typeface="Franklin Gothic Book" panose="020B0503020102020204" pitchFamily="34" charset="0"/>
              </a:rPr>
              <a:t> L(T)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6B4666-ECDD-44F6-8473-641DBF1FAB0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64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Validation Error to Prune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77724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Pruning process yields a set of trees of different sizes and associated error rates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Two trees of interest:</a:t>
            </a:r>
          </a:p>
          <a:p>
            <a:pPr eaLnBrk="1" hangingPunct="1">
              <a:defRPr/>
            </a:pPr>
            <a:r>
              <a:rPr lang="en-US" dirty="0"/>
              <a:t>Minimum error tree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Has lowest error rate on validation data</a:t>
            </a:r>
          </a:p>
          <a:p>
            <a:pPr eaLnBrk="1" hangingPunct="1">
              <a:defRPr/>
            </a:pPr>
            <a:r>
              <a:rPr lang="en-US" dirty="0"/>
              <a:t>Best pruned tree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Smallest tree within one std. error of min. error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This adds a bonus for simplicity/parsimony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606E04-93F2-40A6-872B-55D84B14D48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9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T-loanPruned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"/>
            <a:ext cx="71628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EA7CFA-A77B-44FB-95CC-31CAC3675CC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3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Error rates on pruned trees</a:t>
            </a:r>
          </a:p>
        </p:txBody>
      </p:sp>
      <p:pic>
        <p:nvPicPr>
          <p:cNvPr id="35843" name="Content Placeholder 7" descr="CT-prune-log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4539" y="3657600"/>
            <a:ext cx="5622925" cy="2819400"/>
          </a:xfrm>
        </p:spPr>
      </p:pic>
      <p:pic>
        <p:nvPicPr>
          <p:cNvPr id="35844" name="Content Placeholder 6" descr="CT-prune-log1.jp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066801"/>
            <a:ext cx="4038600" cy="21558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D528A9-405F-4999-9B1A-3C1764ABBD1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8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CB2CF4-D9CA-497B-8FC5-991C74640B0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2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Trees for Prediction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sz="quarter" idx="1"/>
          </p:nvPr>
        </p:nvSpPr>
        <p:spPr>
          <a:xfrm>
            <a:off x="2438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Used with continuous outcome variable</a:t>
            </a:r>
          </a:p>
          <a:p>
            <a:pPr eaLnBrk="1" hangingPunct="1"/>
            <a:r>
              <a:rPr lang="en-US" altLang="en-US"/>
              <a:t>Procedure similar to classification tree</a:t>
            </a:r>
          </a:p>
          <a:p>
            <a:pPr eaLnBrk="1" hangingPunct="1"/>
            <a:r>
              <a:rPr lang="en-US" altLang="en-US"/>
              <a:t>Many splits attempted, choose the one that minimizes impurity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39739F-7947-4BFE-9579-561A535F3EB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2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from CT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/>
              <a:t>Prediction is computed as the </a:t>
            </a:r>
            <a:r>
              <a:rPr lang="en-US" altLang="en-US" b="1"/>
              <a:t>average</a:t>
            </a:r>
            <a:r>
              <a:rPr lang="en-US" altLang="en-US"/>
              <a:t> of numerical target variable in the rectangle (in CT it is majority vote)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Impurity measured by </a:t>
            </a:r>
            <a:r>
              <a:rPr lang="en-US" altLang="en-US" b="1"/>
              <a:t>sum of squared deviations</a:t>
            </a:r>
            <a:r>
              <a:rPr lang="en-US" altLang="en-US"/>
              <a:t> from leaf mean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Performance measured by RMSE (root mean squared error)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533598-EE2A-4518-8B20-7486E478F1E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7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trees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/>
              <a:t>Easy to use, understand</a:t>
            </a:r>
          </a:p>
          <a:p>
            <a:pPr eaLnBrk="1" hangingPunct="1"/>
            <a:r>
              <a:rPr lang="en-US" altLang="en-US"/>
              <a:t>Produce rules that are easy to interpret &amp; implement</a:t>
            </a:r>
          </a:p>
          <a:p>
            <a:pPr eaLnBrk="1" hangingPunct="1"/>
            <a:r>
              <a:rPr lang="en-US" altLang="en-US"/>
              <a:t>Variable selection &amp; reduction is automatic</a:t>
            </a:r>
          </a:p>
          <a:p>
            <a:pPr eaLnBrk="1" hangingPunct="1"/>
            <a:r>
              <a:rPr lang="en-US" altLang="en-US"/>
              <a:t>Do not require the assumptions of statistical models</a:t>
            </a:r>
          </a:p>
          <a:p>
            <a:pPr eaLnBrk="1" hangingPunct="1"/>
            <a:r>
              <a:rPr lang="en-US" altLang="en-US"/>
              <a:t>Can work without extensive handling of missing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C3898B-8FF4-46FA-8E99-3C8EC921DAA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4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May not perform well where there is structure in the data that is not well captured by horizontal or vertical splits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Since the process deals with one variable at a time, no way to capture interactions between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6A542-BE9B-4BF2-ACB9-F6AD692F5C9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3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Classification and Regression Trees are an easily understandable and transparent method for predicting or classifying new records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tree is a graphical representation of a set of rules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Trees must be pruned to avoid over-fitting of the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 trees do not make any assumptions about the data structure, they usually require large samples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E09D6-3538-4C22-A20C-7FC04CA8E57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895600"/>
            <a:ext cx="8763000" cy="8382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dirty="0"/>
              <a:t>Cluster Analysis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936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935163" y="1515535"/>
            <a:ext cx="8318500" cy="129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71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7181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7178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9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0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7176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/>
              <a:t>Applications of Cluster Analysis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sz="half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altLang="en-US" sz="2400" b="1" dirty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Group related documents for browsing, group genes and proteins that have similar functionality, or group stocks with similar price fluctuations</a:t>
            </a:r>
            <a:endParaRPr lang="en-US" altLang="en-US" sz="2000" b="1" dirty="0"/>
          </a:p>
          <a:p>
            <a:pPr>
              <a:spcBef>
                <a:spcPct val="20000"/>
              </a:spcBef>
            </a:pPr>
            <a:endParaRPr lang="en-US" altLang="en-US" sz="2400" b="1" dirty="0"/>
          </a:p>
          <a:p>
            <a:pPr>
              <a:spcBef>
                <a:spcPct val="20000"/>
              </a:spcBef>
            </a:pPr>
            <a:r>
              <a:rPr lang="en-US" altLang="en-US" sz="2400" b="1" dirty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Reduce the size of large data sets</a:t>
            </a:r>
          </a:p>
          <a:p>
            <a:endParaRPr lang="en-US" altLang="en-US" sz="2400" dirty="0"/>
          </a:p>
        </p:txBody>
      </p:sp>
      <p:graphicFrame>
        <p:nvGraphicFramePr>
          <p:cNvPr id="8196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0613" y="1265239"/>
          <a:ext cx="408305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20181" imgH="3122232" progId="Word.Document.8">
                  <p:embed/>
                </p:oleObj>
              </mc:Choice>
              <mc:Fallback>
                <p:oleObj name="Document" r:id="rId2" imgW="5620181" imgH="3122232" progId="Word.Document.8">
                  <p:embed/>
                  <p:pic>
                    <p:nvPicPr>
                      <p:cNvPr id="8196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1265239"/>
                        <a:ext cx="408305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7083" y="3810000"/>
            <a:ext cx="3570111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8" name="Text Box 1032"/>
          <p:cNvSpPr txBox="1">
            <a:spLocks noChangeArrowheads="1"/>
          </p:cNvSpPr>
          <p:nvPr/>
        </p:nvSpPr>
        <p:spPr bwMode="auto">
          <a:xfrm>
            <a:off x="7107238" y="5640534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Clustering precipitation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10863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Recursive partitioning: </a:t>
            </a:r>
            <a:r>
              <a:rPr lang="en-US" altLang="en-US" dirty="0"/>
              <a:t>Repeatedly split the records into two parts so as to achieve maximum homogeneity within the new parts</a:t>
            </a:r>
          </a:p>
          <a:p>
            <a:pPr marL="0" indent="0"/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Pruning the tree: </a:t>
            </a:r>
            <a:r>
              <a:rPr lang="en-US" altLang="en-US" dirty="0"/>
              <a:t>Simplify the tree by pruning peripheral branches to avoid overfitting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D57785-EEE5-4AC6-9E26-7BC32092302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98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77724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Supervised classification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Have class label information</a:t>
            </a:r>
          </a:p>
          <a:p>
            <a:pPr lvl="4"/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Simple segmentation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Dividing students into different registration groups alphabetically, by last name</a:t>
            </a:r>
          </a:p>
          <a:p>
            <a:pPr lvl="4"/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Results of a query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Groupings are a result of an external specification</a:t>
            </a:r>
          </a:p>
          <a:p>
            <a:pPr lvl="4"/>
            <a:endParaRPr lang="en-US" altLang="en-US" dirty="0"/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Graph partitioning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Some mutual relevance and synergy, but areas are not identical</a:t>
            </a:r>
          </a:p>
        </p:txBody>
      </p:sp>
    </p:spTree>
    <p:extLst>
      <p:ext uri="{BB962C8B-B14F-4D97-AF65-F5344CB8AC3E}">
        <p14:creationId xmlns:p14="http://schemas.microsoft.com/office/powerpoint/2010/main" val="346662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0243" name="Group 91"/>
          <p:cNvGrpSpPr>
            <a:grpSpLocks/>
          </p:cNvGrpSpPr>
          <p:nvPr/>
        </p:nvGrpSpPr>
        <p:grpSpPr bwMode="auto">
          <a:xfrm>
            <a:off x="2209801" y="1905000"/>
            <a:ext cx="3344863" cy="1479550"/>
            <a:chOff x="432" y="1200"/>
            <a:chExt cx="2107" cy="932"/>
          </a:xfrm>
        </p:grpSpPr>
        <p:grpSp>
          <p:nvGrpSpPr>
            <p:cNvPr id="10313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0315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6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7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8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9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0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1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2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3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4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5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6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7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8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29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30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31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32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33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34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14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6484938" y="4114800"/>
            <a:ext cx="3344862" cy="1371600"/>
            <a:chOff x="3125" y="2592"/>
            <a:chExt cx="2107" cy="864"/>
          </a:xfrm>
        </p:grpSpPr>
        <p:grpSp>
          <p:nvGrpSpPr>
            <p:cNvPr id="10291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0293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94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95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96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00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2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3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4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5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6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7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8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9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0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1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2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9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2209801" y="4114800"/>
            <a:ext cx="3344863" cy="1371600"/>
            <a:chOff x="432" y="2592"/>
            <a:chExt cx="2107" cy="864"/>
          </a:xfrm>
        </p:grpSpPr>
        <p:grpSp>
          <p:nvGrpSpPr>
            <p:cNvPr id="102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0271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2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3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4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5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7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1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2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3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4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5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8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9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70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6484938" y="1905000"/>
            <a:ext cx="3344862" cy="1479550"/>
            <a:chOff x="3125" y="1200"/>
            <a:chExt cx="2107" cy="932"/>
          </a:xfrm>
        </p:grpSpPr>
        <p:grpSp>
          <p:nvGrpSpPr>
            <p:cNvPr id="10247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02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8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 b="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Partitional Clustering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A division data objects into non-overlapping subsets (clusters) such that each data object is in exactly one subset</a:t>
            </a:r>
          </a:p>
          <a:p>
            <a:pPr marL="742950" lvl="1" indent="-285750">
              <a:spcBef>
                <a:spcPct val="20000"/>
              </a:spcBef>
            </a:pPr>
            <a:endParaRPr lang="en-US" altLang="en-US" sz="1000" dirty="0">
              <a:solidFill>
                <a:srgbClr val="FFCC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 dirty="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2778052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2291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96838 w 61"/>
              <a:gd name="T1" fmla="*/ 47625 h 64"/>
              <a:gd name="T2" fmla="*/ 87313 w 61"/>
              <a:gd name="T3" fmla="*/ 77788 h 64"/>
              <a:gd name="T4" fmla="*/ 68263 w 61"/>
              <a:gd name="T5" fmla="*/ 96838 h 64"/>
              <a:gd name="T6" fmla="*/ 38100 w 61"/>
              <a:gd name="T7" fmla="*/ 101600 h 64"/>
              <a:gd name="T8" fmla="*/ 14288 w 61"/>
              <a:gd name="T9" fmla="*/ 87313 h 64"/>
              <a:gd name="T10" fmla="*/ 0 w 61"/>
              <a:gd name="T11" fmla="*/ 61913 h 64"/>
              <a:gd name="T12" fmla="*/ 0 w 61"/>
              <a:gd name="T13" fmla="*/ 38100 h 64"/>
              <a:gd name="T14" fmla="*/ 14288 w 61"/>
              <a:gd name="T15" fmla="*/ 14288 h 64"/>
              <a:gd name="T16" fmla="*/ 38100 w 61"/>
              <a:gd name="T17" fmla="*/ 0 h 64"/>
              <a:gd name="T18" fmla="*/ 68263 w 61"/>
              <a:gd name="T19" fmla="*/ 4763 h 64"/>
              <a:gd name="T20" fmla="*/ 87313 w 61"/>
              <a:gd name="T21" fmla="*/ 23813 h 64"/>
              <a:gd name="T22" fmla="*/ 96838 w 61"/>
              <a:gd name="T23" fmla="*/ 47625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96838 w 61"/>
              <a:gd name="T1" fmla="*/ 49213 h 62"/>
              <a:gd name="T2" fmla="*/ 87313 w 61"/>
              <a:gd name="T3" fmla="*/ 77788 h 62"/>
              <a:gd name="T4" fmla="*/ 68263 w 61"/>
              <a:gd name="T5" fmla="*/ 98425 h 62"/>
              <a:gd name="T6" fmla="*/ 38100 w 61"/>
              <a:gd name="T7" fmla="*/ 98425 h 62"/>
              <a:gd name="T8" fmla="*/ 14288 w 61"/>
              <a:gd name="T9" fmla="*/ 87313 h 62"/>
              <a:gd name="T10" fmla="*/ 0 w 61"/>
              <a:gd name="T11" fmla="*/ 63500 h 62"/>
              <a:gd name="T12" fmla="*/ 0 w 61"/>
              <a:gd name="T13" fmla="*/ 34925 h 62"/>
              <a:gd name="T14" fmla="*/ 14288 w 61"/>
              <a:gd name="T15" fmla="*/ 14288 h 62"/>
              <a:gd name="T16" fmla="*/ 38100 w 61"/>
              <a:gd name="T17" fmla="*/ 0 h 62"/>
              <a:gd name="T18" fmla="*/ 68263 w 61"/>
              <a:gd name="T19" fmla="*/ 4763 h 62"/>
              <a:gd name="T20" fmla="*/ 87313 w 61"/>
              <a:gd name="T21" fmla="*/ 25400 h 62"/>
              <a:gd name="T22" fmla="*/ 96838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96837 w 61"/>
              <a:gd name="T1" fmla="*/ 49213 h 62"/>
              <a:gd name="T2" fmla="*/ 87312 w 61"/>
              <a:gd name="T3" fmla="*/ 73025 h 62"/>
              <a:gd name="T4" fmla="*/ 68262 w 61"/>
              <a:gd name="T5" fmla="*/ 93663 h 62"/>
              <a:gd name="T6" fmla="*/ 38100 w 61"/>
              <a:gd name="T7" fmla="*/ 98425 h 62"/>
              <a:gd name="T8" fmla="*/ 14287 w 61"/>
              <a:gd name="T9" fmla="*/ 84138 h 62"/>
              <a:gd name="T10" fmla="*/ 0 w 61"/>
              <a:gd name="T11" fmla="*/ 63500 h 62"/>
              <a:gd name="T12" fmla="*/ 0 w 61"/>
              <a:gd name="T13" fmla="*/ 34925 h 62"/>
              <a:gd name="T14" fmla="*/ 14287 w 61"/>
              <a:gd name="T15" fmla="*/ 11113 h 62"/>
              <a:gd name="T16" fmla="*/ 38100 w 61"/>
              <a:gd name="T17" fmla="*/ 0 h 62"/>
              <a:gd name="T18" fmla="*/ 68262 w 61"/>
              <a:gd name="T19" fmla="*/ 0 h 62"/>
              <a:gd name="T20" fmla="*/ 87312 w 61"/>
              <a:gd name="T21" fmla="*/ 20638 h 62"/>
              <a:gd name="T22" fmla="*/ 96837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96837 w 61"/>
              <a:gd name="T1" fmla="*/ 49213 h 61"/>
              <a:gd name="T2" fmla="*/ 92075 w 61"/>
              <a:gd name="T3" fmla="*/ 73025 h 61"/>
              <a:gd name="T4" fmla="*/ 68262 w 61"/>
              <a:gd name="T5" fmla="*/ 92075 h 61"/>
              <a:gd name="T6" fmla="*/ 39687 w 61"/>
              <a:gd name="T7" fmla="*/ 96838 h 61"/>
              <a:gd name="T8" fmla="*/ 14287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4287 w 61"/>
              <a:gd name="T15" fmla="*/ 9525 h 61"/>
              <a:gd name="T16" fmla="*/ 39687 w 61"/>
              <a:gd name="T17" fmla="*/ 0 h 61"/>
              <a:gd name="T18" fmla="*/ 68262 w 61"/>
              <a:gd name="T19" fmla="*/ 4763 h 61"/>
              <a:gd name="T20" fmla="*/ 92075 w 61"/>
              <a:gd name="T21" fmla="*/ 19050 h 61"/>
              <a:gd name="T22" fmla="*/ 96837 w 61"/>
              <a:gd name="T23" fmla="*/ 49213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96837 w 61"/>
              <a:gd name="T1" fmla="*/ 47625 h 61"/>
              <a:gd name="T2" fmla="*/ 87312 w 61"/>
              <a:gd name="T3" fmla="*/ 73025 h 61"/>
              <a:gd name="T4" fmla="*/ 68262 w 61"/>
              <a:gd name="T5" fmla="*/ 92075 h 61"/>
              <a:gd name="T6" fmla="*/ 38100 w 61"/>
              <a:gd name="T7" fmla="*/ 96838 h 61"/>
              <a:gd name="T8" fmla="*/ 14287 w 61"/>
              <a:gd name="T9" fmla="*/ 87313 h 61"/>
              <a:gd name="T10" fmla="*/ 0 w 61"/>
              <a:gd name="T11" fmla="*/ 61913 h 61"/>
              <a:gd name="T12" fmla="*/ 0 w 61"/>
              <a:gd name="T13" fmla="*/ 33338 h 61"/>
              <a:gd name="T14" fmla="*/ 14287 w 61"/>
              <a:gd name="T15" fmla="*/ 9525 h 61"/>
              <a:gd name="T16" fmla="*/ 38100 w 61"/>
              <a:gd name="T17" fmla="*/ 0 h 61"/>
              <a:gd name="T18" fmla="*/ 68262 w 61"/>
              <a:gd name="T19" fmla="*/ 4763 h 61"/>
              <a:gd name="T20" fmla="*/ 87312 w 61"/>
              <a:gd name="T21" fmla="*/ 19050 h 61"/>
              <a:gd name="T22" fmla="*/ 96837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3025 h 62"/>
              <a:gd name="T4" fmla="*/ 68263 w 62"/>
              <a:gd name="T5" fmla="*/ 92075 h 62"/>
              <a:gd name="T6" fmla="*/ 39688 w 62"/>
              <a:gd name="T7" fmla="*/ 98425 h 62"/>
              <a:gd name="T8" fmla="*/ 14288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4288 w 62"/>
              <a:gd name="T15" fmla="*/ 9525 h 62"/>
              <a:gd name="T16" fmla="*/ 39688 w 62"/>
              <a:gd name="T17" fmla="*/ 0 h 62"/>
              <a:gd name="T18" fmla="*/ 68263 w 62"/>
              <a:gd name="T19" fmla="*/ 4763 h 62"/>
              <a:gd name="T20" fmla="*/ 88900 w 62"/>
              <a:gd name="T21" fmla="*/ 19050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96837 w 61"/>
              <a:gd name="T1" fmla="*/ 49212 h 61"/>
              <a:gd name="T2" fmla="*/ 87312 w 61"/>
              <a:gd name="T3" fmla="*/ 77787 h 61"/>
              <a:gd name="T4" fmla="*/ 68262 w 61"/>
              <a:gd name="T5" fmla="*/ 92075 h 61"/>
              <a:gd name="T6" fmla="*/ 38100 w 61"/>
              <a:gd name="T7" fmla="*/ 96837 h 61"/>
              <a:gd name="T8" fmla="*/ 14287 w 61"/>
              <a:gd name="T9" fmla="*/ 87312 h 61"/>
              <a:gd name="T10" fmla="*/ 0 w 61"/>
              <a:gd name="T11" fmla="*/ 63500 h 61"/>
              <a:gd name="T12" fmla="*/ 0 w 61"/>
              <a:gd name="T13" fmla="*/ 33337 h 61"/>
              <a:gd name="T14" fmla="*/ 14287 w 61"/>
              <a:gd name="T15" fmla="*/ 9525 h 61"/>
              <a:gd name="T16" fmla="*/ 38100 w 61"/>
              <a:gd name="T17" fmla="*/ 0 h 61"/>
              <a:gd name="T18" fmla="*/ 68262 w 61"/>
              <a:gd name="T19" fmla="*/ 4762 h 61"/>
              <a:gd name="T20" fmla="*/ 87312 w 61"/>
              <a:gd name="T21" fmla="*/ 23812 h 61"/>
              <a:gd name="T22" fmla="*/ 96837 w 61"/>
              <a:gd name="T23" fmla="*/ 49212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96838 w 61"/>
              <a:gd name="T1" fmla="*/ 49213 h 64"/>
              <a:gd name="T2" fmla="*/ 92075 w 61"/>
              <a:gd name="T3" fmla="*/ 77788 h 64"/>
              <a:gd name="T4" fmla="*/ 68263 w 61"/>
              <a:gd name="T5" fmla="*/ 96838 h 64"/>
              <a:gd name="T6" fmla="*/ 44450 w 61"/>
              <a:gd name="T7" fmla="*/ 101600 h 64"/>
              <a:gd name="T8" fmla="*/ 14288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4288 w 61"/>
              <a:gd name="T15" fmla="*/ 14288 h 64"/>
              <a:gd name="T16" fmla="*/ 44450 w 61"/>
              <a:gd name="T17" fmla="*/ 0 h 64"/>
              <a:gd name="T18" fmla="*/ 68263 w 61"/>
              <a:gd name="T19" fmla="*/ 4763 h 64"/>
              <a:gd name="T20" fmla="*/ 92075 w 61"/>
              <a:gd name="T21" fmla="*/ 23813 h 64"/>
              <a:gd name="T22" fmla="*/ 96838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96838 w 61"/>
              <a:gd name="T1" fmla="*/ 49213 h 64"/>
              <a:gd name="T2" fmla="*/ 92075 w 61"/>
              <a:gd name="T3" fmla="*/ 77788 h 64"/>
              <a:gd name="T4" fmla="*/ 68263 w 61"/>
              <a:gd name="T5" fmla="*/ 96838 h 64"/>
              <a:gd name="T6" fmla="*/ 42863 w 61"/>
              <a:gd name="T7" fmla="*/ 101600 h 64"/>
              <a:gd name="T8" fmla="*/ 14288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4288 w 61"/>
              <a:gd name="T15" fmla="*/ 14288 h 64"/>
              <a:gd name="T16" fmla="*/ 42863 w 61"/>
              <a:gd name="T17" fmla="*/ 0 h 64"/>
              <a:gd name="T18" fmla="*/ 68263 w 61"/>
              <a:gd name="T19" fmla="*/ 4763 h 64"/>
              <a:gd name="T20" fmla="*/ 92075 w 61"/>
              <a:gd name="T21" fmla="*/ 23813 h 64"/>
              <a:gd name="T22" fmla="*/ 96838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96838 w 61"/>
              <a:gd name="T1" fmla="*/ 53975 h 65"/>
              <a:gd name="T2" fmla="*/ 92075 w 61"/>
              <a:gd name="T3" fmla="*/ 77788 h 65"/>
              <a:gd name="T4" fmla="*/ 68263 w 61"/>
              <a:gd name="T5" fmla="*/ 96838 h 65"/>
              <a:gd name="T6" fmla="*/ 44450 w 61"/>
              <a:gd name="T7" fmla="*/ 103188 h 65"/>
              <a:gd name="T8" fmla="*/ 14288 w 61"/>
              <a:gd name="T9" fmla="*/ 87313 h 65"/>
              <a:gd name="T10" fmla="*/ 0 w 61"/>
              <a:gd name="T11" fmla="*/ 63500 h 65"/>
              <a:gd name="T12" fmla="*/ 0 w 61"/>
              <a:gd name="T13" fmla="*/ 39688 h 65"/>
              <a:gd name="T14" fmla="*/ 14288 w 61"/>
              <a:gd name="T15" fmla="*/ 14288 h 65"/>
              <a:gd name="T16" fmla="*/ 44450 w 61"/>
              <a:gd name="T17" fmla="*/ 0 h 65"/>
              <a:gd name="T18" fmla="*/ 68263 w 61"/>
              <a:gd name="T19" fmla="*/ 4763 h 65"/>
              <a:gd name="T20" fmla="*/ 92075 w 61"/>
              <a:gd name="T21" fmla="*/ 25400 h 65"/>
              <a:gd name="T22" fmla="*/ 96838 w 61"/>
              <a:gd name="T23" fmla="*/ 53975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96838 w 61"/>
              <a:gd name="T1" fmla="*/ 47625 h 61"/>
              <a:gd name="T2" fmla="*/ 92075 w 61"/>
              <a:gd name="T3" fmla="*/ 77788 h 61"/>
              <a:gd name="T4" fmla="*/ 68263 w 61"/>
              <a:gd name="T5" fmla="*/ 96838 h 61"/>
              <a:gd name="T6" fmla="*/ 44450 w 61"/>
              <a:gd name="T7" fmla="*/ 96838 h 61"/>
              <a:gd name="T8" fmla="*/ 14288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4288 w 61"/>
              <a:gd name="T15" fmla="*/ 14288 h 61"/>
              <a:gd name="T16" fmla="*/ 44450 w 61"/>
              <a:gd name="T17" fmla="*/ 0 h 61"/>
              <a:gd name="T18" fmla="*/ 68263 w 61"/>
              <a:gd name="T19" fmla="*/ 4763 h 61"/>
              <a:gd name="T20" fmla="*/ 92075 w 61"/>
              <a:gd name="T21" fmla="*/ 23813 h 61"/>
              <a:gd name="T22" fmla="*/ 96838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103187 w 65"/>
              <a:gd name="T1" fmla="*/ 49213 h 62"/>
              <a:gd name="T2" fmla="*/ 92075 w 65"/>
              <a:gd name="T3" fmla="*/ 73025 h 62"/>
              <a:gd name="T4" fmla="*/ 73025 w 65"/>
              <a:gd name="T5" fmla="*/ 93663 h 62"/>
              <a:gd name="T6" fmla="*/ 44450 w 65"/>
              <a:gd name="T7" fmla="*/ 98425 h 62"/>
              <a:gd name="T8" fmla="*/ 19050 w 65"/>
              <a:gd name="T9" fmla="*/ 84138 h 62"/>
              <a:gd name="T10" fmla="*/ 0 w 65"/>
              <a:gd name="T11" fmla="*/ 63500 h 62"/>
              <a:gd name="T12" fmla="*/ 0 w 65"/>
              <a:gd name="T13" fmla="*/ 34925 h 62"/>
              <a:gd name="T14" fmla="*/ 19050 w 65"/>
              <a:gd name="T15" fmla="*/ 11113 h 62"/>
              <a:gd name="T16" fmla="*/ 44450 w 65"/>
              <a:gd name="T17" fmla="*/ 0 h 62"/>
              <a:gd name="T18" fmla="*/ 73025 w 65"/>
              <a:gd name="T19" fmla="*/ 0 h 62"/>
              <a:gd name="T20" fmla="*/ 92075 w 65"/>
              <a:gd name="T21" fmla="*/ 20638 h 62"/>
              <a:gd name="T22" fmla="*/ 103187 w 65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96837 w 61"/>
              <a:gd name="T1" fmla="*/ 47625 h 61"/>
              <a:gd name="T2" fmla="*/ 92075 w 61"/>
              <a:gd name="T3" fmla="*/ 77787 h 61"/>
              <a:gd name="T4" fmla="*/ 68262 w 61"/>
              <a:gd name="T5" fmla="*/ 92075 h 61"/>
              <a:gd name="T6" fmla="*/ 39687 w 61"/>
              <a:gd name="T7" fmla="*/ 96837 h 61"/>
              <a:gd name="T8" fmla="*/ 14287 w 61"/>
              <a:gd name="T9" fmla="*/ 87312 h 61"/>
              <a:gd name="T10" fmla="*/ 0 w 61"/>
              <a:gd name="T11" fmla="*/ 61912 h 61"/>
              <a:gd name="T12" fmla="*/ 0 w 61"/>
              <a:gd name="T13" fmla="*/ 33337 h 61"/>
              <a:gd name="T14" fmla="*/ 14287 w 61"/>
              <a:gd name="T15" fmla="*/ 9525 h 61"/>
              <a:gd name="T16" fmla="*/ 39687 w 61"/>
              <a:gd name="T17" fmla="*/ 0 h 61"/>
              <a:gd name="T18" fmla="*/ 68262 w 61"/>
              <a:gd name="T19" fmla="*/ 4762 h 61"/>
              <a:gd name="T20" fmla="*/ 92075 w 61"/>
              <a:gd name="T21" fmla="*/ 19050 h 61"/>
              <a:gd name="T22" fmla="*/ 96837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7788 h 62"/>
              <a:gd name="T4" fmla="*/ 68263 w 62"/>
              <a:gd name="T5" fmla="*/ 98425 h 62"/>
              <a:gd name="T6" fmla="*/ 39688 w 62"/>
              <a:gd name="T7" fmla="*/ 98425 h 62"/>
              <a:gd name="T8" fmla="*/ 14288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4288 w 62"/>
              <a:gd name="T15" fmla="*/ 15875 h 62"/>
              <a:gd name="T16" fmla="*/ 39688 w 62"/>
              <a:gd name="T17" fmla="*/ 0 h 62"/>
              <a:gd name="T18" fmla="*/ 68263 w 62"/>
              <a:gd name="T19" fmla="*/ 4763 h 62"/>
              <a:gd name="T20" fmla="*/ 88900 w 62"/>
              <a:gd name="T21" fmla="*/ 25400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96838 w 61"/>
              <a:gd name="T1" fmla="*/ 49213 h 62"/>
              <a:gd name="T2" fmla="*/ 87313 w 61"/>
              <a:gd name="T3" fmla="*/ 77788 h 62"/>
              <a:gd name="T4" fmla="*/ 68263 w 61"/>
              <a:gd name="T5" fmla="*/ 93663 h 62"/>
              <a:gd name="T6" fmla="*/ 38100 w 61"/>
              <a:gd name="T7" fmla="*/ 98425 h 62"/>
              <a:gd name="T8" fmla="*/ 14288 w 61"/>
              <a:gd name="T9" fmla="*/ 88900 h 62"/>
              <a:gd name="T10" fmla="*/ 0 w 61"/>
              <a:gd name="T11" fmla="*/ 63500 h 62"/>
              <a:gd name="T12" fmla="*/ 0 w 61"/>
              <a:gd name="T13" fmla="*/ 34925 h 62"/>
              <a:gd name="T14" fmla="*/ 14288 w 61"/>
              <a:gd name="T15" fmla="*/ 11113 h 62"/>
              <a:gd name="T16" fmla="*/ 38100 w 61"/>
              <a:gd name="T17" fmla="*/ 0 h 62"/>
              <a:gd name="T18" fmla="*/ 68263 w 61"/>
              <a:gd name="T19" fmla="*/ 4763 h 62"/>
              <a:gd name="T20" fmla="*/ 87313 w 61"/>
              <a:gd name="T21" fmla="*/ 25400 h 62"/>
              <a:gd name="T22" fmla="*/ 96838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98425 w 62"/>
              <a:gd name="T1" fmla="*/ 49213 h 62"/>
              <a:gd name="T2" fmla="*/ 88900 w 62"/>
              <a:gd name="T3" fmla="*/ 73025 h 62"/>
              <a:gd name="T4" fmla="*/ 68263 w 62"/>
              <a:gd name="T5" fmla="*/ 93663 h 62"/>
              <a:gd name="T6" fmla="*/ 39688 w 62"/>
              <a:gd name="T7" fmla="*/ 98425 h 62"/>
              <a:gd name="T8" fmla="*/ 15875 w 62"/>
              <a:gd name="T9" fmla="*/ 88900 h 62"/>
              <a:gd name="T10" fmla="*/ 0 w 62"/>
              <a:gd name="T11" fmla="*/ 63500 h 62"/>
              <a:gd name="T12" fmla="*/ 0 w 62"/>
              <a:gd name="T13" fmla="*/ 34925 h 62"/>
              <a:gd name="T14" fmla="*/ 15875 w 62"/>
              <a:gd name="T15" fmla="*/ 11113 h 62"/>
              <a:gd name="T16" fmla="*/ 39688 w 62"/>
              <a:gd name="T17" fmla="*/ 0 h 62"/>
              <a:gd name="T18" fmla="*/ 68263 w 62"/>
              <a:gd name="T19" fmla="*/ 6350 h 62"/>
              <a:gd name="T20" fmla="*/ 88900 w 62"/>
              <a:gd name="T21" fmla="*/ 20638 h 62"/>
              <a:gd name="T22" fmla="*/ 98425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12309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1230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6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Traditional Hierarchical Clustering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438400" y="5791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Non-traditional Hierarchical Clustering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324600" y="5791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Non-traditional Dendrogram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324600" y="32004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Traditional Dendrogram</a:t>
            </a:r>
          </a:p>
        </p:txBody>
      </p:sp>
    </p:spTree>
    <p:extLst>
      <p:ext uri="{BB962C8B-B14F-4D97-AF65-F5344CB8AC3E}">
        <p14:creationId xmlns:p14="http://schemas.microsoft.com/office/powerpoint/2010/main" val="2033067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Cluster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901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/>
              <a:t> Well-separated clusters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r>
              <a:rPr lang="en-US" altLang="en-US" sz="2400"/>
              <a:t> Center-based clusters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r>
              <a:rPr lang="en-US" altLang="en-US" sz="2400"/>
              <a:t> Contiguous clusters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r>
              <a:rPr lang="en-US" altLang="en-US" sz="2400"/>
              <a:t> Density-based clusters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r>
              <a:rPr lang="en-US" altLang="en-US" sz="2400"/>
              <a:t>Property or Conceptual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r>
              <a:rPr lang="en-US" altLang="en-US" sz="2400"/>
              <a:t>Described by an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378786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6388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Oval 5"/>
          <p:cNvSpPr>
            <a:spLocks noChangeAspect="1" noChangeArrowheads="1"/>
          </p:cNvSpPr>
          <p:nvPr/>
        </p:nvSpPr>
        <p:spPr bwMode="auto">
          <a:xfrm>
            <a:off x="7542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5030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1156623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Center-Based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Center-based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The center of a cluster is often a </a:t>
            </a:r>
            <a:r>
              <a:rPr lang="en-US" altLang="en-US" sz="2000">
                <a:solidFill>
                  <a:srgbClr val="FF0000"/>
                </a:solidFill>
              </a:rPr>
              <a:t>centroid</a:t>
            </a:r>
            <a:r>
              <a:rPr lang="en-US" altLang="en-US" sz="2000"/>
              <a:t>, the average of all the points in the cluster, or a </a:t>
            </a:r>
            <a:r>
              <a:rPr lang="en-US" altLang="en-US" sz="2000">
                <a:solidFill>
                  <a:srgbClr val="FF0000"/>
                </a:solidFill>
              </a:rPr>
              <a:t>medoid</a:t>
            </a:r>
            <a:r>
              <a:rPr lang="en-US" altLang="en-US" sz="2000"/>
              <a:t>, the most “representative” point of a cluster </a:t>
            </a:r>
          </a:p>
          <a:p>
            <a:pPr marL="342900" indent="-342900"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12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750908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18438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200 h 744"/>
                <a:gd name="T10" fmla="*/ 185 w 432"/>
                <a:gd name="T11" fmla="*/ 311 h 744"/>
                <a:gd name="T12" fmla="*/ 185 w 432"/>
                <a:gd name="T13" fmla="*/ 437 h 744"/>
                <a:gd name="T14" fmla="*/ 156 w 432"/>
                <a:gd name="T15" fmla="*/ 444 h 744"/>
                <a:gd name="T16" fmla="*/ 0 w 432"/>
                <a:gd name="T17" fmla="*/ 459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Grid">
                    <a:fgClr>
                      <a:srgbClr val="00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4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8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437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  <p:extLst>
      <p:ext uri="{BB962C8B-B14F-4D97-AF65-F5344CB8AC3E}">
        <p14:creationId xmlns:p14="http://schemas.microsoft.com/office/powerpoint/2010/main" val="37396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362200" y="2438400"/>
            <a:ext cx="7772400" cy="1189038"/>
          </a:xfrm>
        </p:spPr>
        <p:txBody>
          <a:bodyPr/>
          <a:lstStyle/>
          <a:p>
            <a:pPr algn="ctr" eaLnBrk="1" hangingPunct="1"/>
            <a:r>
              <a:rPr lang="en-US" altLang="en-US"/>
              <a:t>Recursive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CED06C-4970-4A16-A13D-3659F8DCBAB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1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9460" name="Group 12"/>
          <p:cNvGrpSpPr>
            <a:grpSpLocks/>
          </p:cNvGrpSpPr>
          <p:nvPr/>
        </p:nvGrpSpPr>
        <p:grpSpPr bwMode="auto">
          <a:xfrm>
            <a:off x="1828800" y="3657600"/>
            <a:ext cx="8610600" cy="1676400"/>
            <a:chOff x="1056" y="3072"/>
            <a:chExt cx="3840" cy="720"/>
          </a:xfrm>
        </p:grpSpPr>
        <p:sp>
          <p:nvSpPr>
            <p:cNvPr id="19462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3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263 w 21600"/>
                <a:gd name="T1" fmla="*/ 0 h 21600"/>
                <a:gd name="T2" fmla="*/ 84 w 21600"/>
                <a:gd name="T3" fmla="*/ 593 h 21600"/>
                <a:gd name="T4" fmla="*/ 263 w 21600"/>
                <a:gd name="T5" fmla="*/ 197 h 21600"/>
                <a:gd name="T6" fmla="*/ 441 w 21600"/>
                <a:gd name="T7" fmla="*/ 5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6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9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4182629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Conceptual Clusters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0"/>
            <a:ext cx="8001000" cy="5106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en-US"/>
              <a:t>Shared Property or Conceptual Clusters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en-US" sz="2000"/>
              <a:t>Finds clusters that share some common property or represent a particular concept.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altLang="en-US" sz="2000"/>
              <a:t>. </a:t>
            </a:r>
          </a:p>
        </p:txBody>
      </p:sp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sp>
        <p:nvSpPr>
          <p:cNvPr id="20485" name="AutoShape 15"/>
          <p:cNvSpPr>
            <a:spLocks noChangeArrowheads="1"/>
          </p:cNvSpPr>
          <p:nvPr/>
        </p:nvSpPr>
        <p:spPr bwMode="auto">
          <a:xfrm>
            <a:off x="4343400" y="2819400"/>
            <a:ext cx="2286000" cy="2057400"/>
          </a:xfrm>
          <a:custGeom>
            <a:avLst/>
            <a:gdLst>
              <a:gd name="T0" fmla="*/ 1143000 w 21600"/>
              <a:gd name="T1" fmla="*/ 0 h 21600"/>
              <a:gd name="T2" fmla="*/ 334751 w 21600"/>
              <a:gd name="T3" fmla="*/ 301276 h 21600"/>
              <a:gd name="T4" fmla="*/ 0 w 21600"/>
              <a:gd name="T5" fmla="*/ 1028700 h 21600"/>
              <a:gd name="T6" fmla="*/ 334751 w 21600"/>
              <a:gd name="T7" fmla="*/ 1756124 h 21600"/>
              <a:gd name="T8" fmla="*/ 1143000 w 21600"/>
              <a:gd name="T9" fmla="*/ 2057400 h 21600"/>
              <a:gd name="T10" fmla="*/ 1951249 w 21600"/>
              <a:gd name="T11" fmla="*/ 1756124 h 21600"/>
              <a:gd name="T12" fmla="*/ 2286000 w 21600"/>
              <a:gd name="T13" fmla="*/ 1028700 h 21600"/>
              <a:gd name="T14" fmla="*/ 1951249 w 21600"/>
              <a:gd name="T15" fmla="*/ 3012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6"/>
          <p:cNvSpPr>
            <a:spLocks noChangeArrowheads="1"/>
          </p:cNvSpPr>
          <p:nvPr/>
        </p:nvSpPr>
        <p:spPr bwMode="auto">
          <a:xfrm>
            <a:off x="5410200" y="2819400"/>
            <a:ext cx="2286000" cy="2057400"/>
          </a:xfrm>
          <a:custGeom>
            <a:avLst/>
            <a:gdLst>
              <a:gd name="T0" fmla="*/ 1143000 w 21600"/>
              <a:gd name="T1" fmla="*/ 0 h 21600"/>
              <a:gd name="T2" fmla="*/ 334751 w 21600"/>
              <a:gd name="T3" fmla="*/ 301276 h 21600"/>
              <a:gd name="T4" fmla="*/ 0 w 21600"/>
              <a:gd name="T5" fmla="*/ 1028700 h 21600"/>
              <a:gd name="T6" fmla="*/ 334751 w 21600"/>
              <a:gd name="T7" fmla="*/ 1756124 h 21600"/>
              <a:gd name="T8" fmla="*/ 1143000 w 21600"/>
              <a:gd name="T9" fmla="*/ 2057400 h 21600"/>
              <a:gd name="T10" fmla="*/ 1951249 w 21600"/>
              <a:gd name="T11" fmla="*/ 1756124 h 21600"/>
              <a:gd name="T12" fmla="*/ 2286000 w 21600"/>
              <a:gd name="T13" fmla="*/ 1028700 h 21600"/>
              <a:gd name="T14" fmla="*/ 1951249 w 21600"/>
              <a:gd name="T15" fmla="*/ 3012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6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en-US" sz="2800"/>
              <a:t>Types of Clusters: Objective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35164" y="1143000"/>
            <a:ext cx="8504237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Finds clusters that minimize or maximize an objective function. </a:t>
            </a:r>
          </a:p>
          <a:p>
            <a:pPr lvl="1"/>
            <a:r>
              <a:rPr lang="en-US" altLang="en-US" sz="200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/>
              <a:t> Can have global or local objectives.</a:t>
            </a:r>
          </a:p>
          <a:p>
            <a:pPr lvl="2"/>
            <a:r>
              <a:rPr lang="en-US" altLang="en-US" sz="1800"/>
              <a:t> Hierarchical clustering algorithms typically have local objectives</a:t>
            </a:r>
          </a:p>
          <a:p>
            <a:pPr lvl="2"/>
            <a:r>
              <a:rPr lang="en-US" altLang="en-US" sz="1800"/>
              <a:t> Partitional algorithms typically have global objectives</a:t>
            </a:r>
          </a:p>
          <a:p>
            <a:pPr lvl="1"/>
            <a:r>
              <a:rPr lang="en-US" altLang="en-US" sz="200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/>
              <a:t> Parameters for the model are determined from the data. </a:t>
            </a:r>
          </a:p>
          <a:p>
            <a:pPr lvl="2"/>
            <a:r>
              <a:rPr lang="en-US" altLang="en-US" sz="1800"/>
              <a:t> Mixture models assume that the data is a ‘mixture' of a number of statistical distributions.  </a:t>
            </a:r>
          </a:p>
        </p:txBody>
      </p:sp>
    </p:spTree>
    <p:extLst>
      <p:ext uri="{BB962C8B-B14F-4D97-AF65-F5344CB8AC3E}">
        <p14:creationId xmlns:p14="http://schemas.microsoft.com/office/powerpoint/2010/main" val="3586109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en-US" sz="2800"/>
              <a:t>Types of Clusters: Objective Function …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Map the clustering problem to a different domain and solve a related problem in that domain</a:t>
            </a:r>
          </a:p>
          <a:p>
            <a:pPr lvl="1">
              <a:defRPr/>
            </a:pPr>
            <a:r>
              <a:rPr lang="en-US" altLang="en-US"/>
              <a:t>Proximity matrix defines a weighted graph, where the nodes are the points being clustered, and the weighted edges represent the proximities between points</a:t>
            </a:r>
          </a:p>
          <a:p>
            <a:pPr lvl="3" indent="-52388">
              <a:defRPr/>
            </a:pPr>
            <a:endParaRPr lang="en-US" altLang="en-US" sz="1350"/>
          </a:p>
          <a:p>
            <a:pPr lvl="1">
              <a:defRPr/>
            </a:pPr>
            <a:r>
              <a:rPr lang="en-US" altLang="en-US"/>
              <a:t> Clustering is equivalent to breaking the graph into connected components, one for each cluster. 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Want to minimize the edge weight between clusters and maximize the edge weight within clusters 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594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Characteristics of the Input Data Are Important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/>
              <a:t>Type of proximity or density measure</a:t>
            </a:r>
          </a:p>
          <a:p>
            <a:pPr lvl="1">
              <a:defRPr/>
            </a:pPr>
            <a:r>
              <a:rPr lang="en-US" altLang="en-US"/>
              <a:t>This is a derived measure, but central to clustering  </a:t>
            </a:r>
          </a:p>
          <a:p>
            <a:pPr>
              <a:defRPr/>
            </a:pPr>
            <a:r>
              <a:rPr lang="en-US" altLang="en-US" sz="2400"/>
              <a:t>Sparseness</a:t>
            </a:r>
          </a:p>
          <a:p>
            <a:pPr lvl="1">
              <a:defRPr/>
            </a:pPr>
            <a:r>
              <a:rPr lang="en-US" altLang="en-US"/>
              <a:t>Dictates type of similarity</a:t>
            </a:r>
          </a:p>
          <a:p>
            <a:pPr lvl="1">
              <a:defRPr/>
            </a:pPr>
            <a:r>
              <a:rPr lang="en-US" altLang="en-US"/>
              <a:t>Adds to efficiency</a:t>
            </a:r>
          </a:p>
          <a:p>
            <a:pPr>
              <a:defRPr/>
            </a:pPr>
            <a:r>
              <a:rPr lang="en-US" altLang="en-US" sz="2400"/>
              <a:t>Attribute type</a:t>
            </a:r>
          </a:p>
          <a:p>
            <a:pPr lvl="1">
              <a:defRPr/>
            </a:pPr>
            <a:r>
              <a:rPr lang="en-US" altLang="en-US"/>
              <a:t>Dictates type of similarity</a:t>
            </a:r>
          </a:p>
          <a:p>
            <a:pPr>
              <a:defRPr/>
            </a:pPr>
            <a:r>
              <a:rPr lang="en-US" altLang="en-US" sz="2400"/>
              <a:t>Type of Data</a:t>
            </a:r>
          </a:p>
          <a:p>
            <a:pPr lvl="1">
              <a:defRPr/>
            </a:pPr>
            <a:r>
              <a:rPr lang="en-US" altLang="en-US"/>
              <a:t>Dictates type of similarity</a:t>
            </a:r>
          </a:p>
          <a:p>
            <a:pPr lvl="1">
              <a:defRPr/>
            </a:pPr>
            <a:r>
              <a:rPr lang="en-US" altLang="en-US"/>
              <a:t>Other characteristics, e.g., autocorrelation</a:t>
            </a:r>
          </a:p>
          <a:p>
            <a:pPr>
              <a:defRPr/>
            </a:pPr>
            <a:r>
              <a:rPr lang="en-US" altLang="en-US" sz="2400"/>
              <a:t>Dimensionality</a:t>
            </a:r>
          </a:p>
          <a:p>
            <a:pPr>
              <a:defRPr/>
            </a:pPr>
            <a:r>
              <a:rPr lang="en-US" altLang="en-US" sz="2400"/>
              <a:t>Noise and Outliers</a:t>
            </a:r>
          </a:p>
          <a:p>
            <a:pPr>
              <a:defRPr/>
            </a:pPr>
            <a:r>
              <a:rPr lang="en-US" altLang="en-US" sz="2400"/>
              <a:t>Type of Distribution</a:t>
            </a:r>
          </a:p>
          <a:p>
            <a:pPr lvl="1">
              <a:buNone/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56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K-means and its variants</a:t>
            </a:r>
          </a:p>
          <a:p>
            <a:pPr lvl="4">
              <a:defRPr/>
            </a:pPr>
            <a:endParaRPr lang="en-US" altLang="en-US" sz="1350" dirty="0"/>
          </a:p>
          <a:p>
            <a:pPr>
              <a:defRPr/>
            </a:pPr>
            <a:r>
              <a:rPr lang="en-US" altLang="en-US" dirty="0"/>
              <a:t>Hierarchical clustering</a:t>
            </a:r>
          </a:p>
          <a:p>
            <a:pPr lvl="4">
              <a:defRPr/>
            </a:pPr>
            <a:endParaRPr lang="en-US" altLang="en-US" sz="1350" dirty="0"/>
          </a:p>
          <a:p>
            <a:pPr>
              <a:defRPr/>
            </a:pPr>
            <a:r>
              <a:rPr lang="en-US" altLang="en-US" dirty="0"/>
              <a:t>Density-based clustering</a:t>
            </a:r>
          </a:p>
          <a:p>
            <a:pPr lvl="4">
              <a:defRPr/>
            </a:pPr>
            <a:endParaRPr lang="en-US" altLang="en-US" sz="1350" dirty="0"/>
          </a:p>
          <a:p>
            <a:pPr lvl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849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2400" dirty="0" err="1"/>
              <a:t>Partitional</a:t>
            </a:r>
            <a:r>
              <a:rPr lang="en-US" altLang="en-US" sz="2400" dirty="0"/>
              <a:t> clustering approach 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Each cluster is associated with a </a:t>
            </a:r>
            <a:r>
              <a:rPr lang="en-US" altLang="en-US" sz="2400" dirty="0">
                <a:solidFill>
                  <a:srgbClr val="FFCC00"/>
                </a:solidFill>
              </a:rPr>
              <a:t>centroid</a:t>
            </a:r>
            <a:r>
              <a:rPr lang="en-US" altLang="en-US" sz="2400" dirty="0"/>
              <a:t> (center point) 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Each point is assigned to the cluster with the closest centroid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Number of clusters, K, must be specified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400" dirty="0"/>
              <a:t>The basic algorithm is very simple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981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81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54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44700" y="1295400"/>
            <a:ext cx="8001000" cy="9906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Initial centroids are often chosen randomly.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Clusters produced vary from one run to another.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The centroid is (typically) the mean of the points in the cluster.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‘Closeness’ is measured by Euclidean distance, cosine similarity, correlation, etc.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K-means will converge for common similarity measures mentioned above.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Often the stopping condition is changed to ‘Until relatively few points change clusters’</a:t>
            </a:r>
          </a:p>
          <a:p>
            <a:pPr marL="533400" indent="-533400">
              <a:spcBef>
                <a:spcPct val="20000"/>
              </a:spcBef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4088209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4" y="990601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6629400" y="3660776"/>
            <a:ext cx="3048000" cy="2587625"/>
            <a:chOff x="3216" y="2306"/>
            <a:chExt cx="1920" cy="1630"/>
          </a:xfrm>
        </p:grpSpPr>
        <p:pic>
          <p:nvPicPr>
            <p:cNvPr id="2765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9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2514600" y="3660776"/>
            <a:ext cx="3043238" cy="2587625"/>
            <a:chOff x="624" y="2306"/>
            <a:chExt cx="1917" cy="1630"/>
          </a:xfrm>
        </p:grpSpPr>
        <p:pic>
          <p:nvPicPr>
            <p:cNvPr id="2765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Optimal Clustering</a:t>
              </a:r>
            </a:p>
          </p:txBody>
        </p:sp>
      </p:grp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781800" y="1524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28718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6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3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2438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Pick one of the predictor variables, </a:t>
            </a:r>
            <a:r>
              <a:rPr lang="en-US" altLang="en-US" i="1"/>
              <a:t>x</a:t>
            </a:r>
            <a:r>
              <a:rPr lang="en-US" altLang="en-US" baseline="-25000"/>
              <a:t>i</a:t>
            </a:r>
            <a:endParaRPr lang="en-US" altLang="en-US"/>
          </a:p>
          <a:p>
            <a:pPr eaLnBrk="1" hangingPunct="1"/>
            <a:r>
              <a:rPr lang="en-US" altLang="en-US"/>
              <a:t>Pick a value of </a:t>
            </a:r>
            <a:r>
              <a:rPr lang="en-US" altLang="en-US" i="1"/>
              <a:t>x</a:t>
            </a:r>
            <a:r>
              <a:rPr lang="en-US" altLang="en-US" baseline="-25000"/>
              <a:t>i, </a:t>
            </a:r>
            <a:r>
              <a:rPr lang="en-US" altLang="en-US"/>
              <a:t>say </a:t>
            </a:r>
            <a:r>
              <a:rPr lang="en-US" altLang="en-US" i="1"/>
              <a:t>s</a:t>
            </a:r>
            <a:r>
              <a:rPr lang="en-US" altLang="en-US" baseline="-25000"/>
              <a:t>i</a:t>
            </a:r>
            <a:r>
              <a:rPr lang="en-US" altLang="en-US"/>
              <a:t>, that divides the training data into two (not necessarily equal) portions</a:t>
            </a:r>
          </a:p>
          <a:p>
            <a:pPr eaLnBrk="1" hangingPunct="1"/>
            <a:r>
              <a:rPr lang="en-US" altLang="en-US"/>
              <a:t>Measure how “pure” or homogeneous each of the resulting portions are 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“Pure” = containing records of mostly one class</a:t>
            </a:r>
          </a:p>
          <a:p>
            <a:pPr eaLnBrk="1" hangingPunct="1"/>
            <a:r>
              <a:rPr lang="en-US" altLang="en-US"/>
              <a:t>Algorithm tries different values of </a:t>
            </a:r>
            <a:r>
              <a:rPr lang="en-US" altLang="en-US" i="1"/>
              <a:t>x</a:t>
            </a:r>
            <a:r>
              <a:rPr lang="en-US" altLang="en-US" baseline="-25000"/>
              <a:t>i, </a:t>
            </a:r>
            <a:r>
              <a:rPr lang="en-US" altLang="en-US"/>
              <a:t>and </a:t>
            </a:r>
            <a:r>
              <a:rPr lang="en-US" altLang="en-US" i="1"/>
              <a:t>s</a:t>
            </a:r>
            <a:r>
              <a:rPr lang="en-US" altLang="en-US" baseline="-25000"/>
              <a:t>i </a:t>
            </a:r>
            <a:r>
              <a:rPr lang="en-US" altLang="en-US"/>
              <a:t>to maximize purity in initial split</a:t>
            </a:r>
          </a:p>
          <a:p>
            <a:pPr eaLnBrk="1" hangingPunct="1"/>
            <a:r>
              <a:rPr lang="en-US" altLang="en-US"/>
              <a:t>After you get a “maximum purity” split, repeat the process for a second split, and so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7D837F-1DDF-466C-84E7-0AE698450AB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73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33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22700" y="2362200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57200" progId="Equation.3">
                  <p:embed/>
                </p:oleObj>
              </mc:Choice>
              <mc:Fallback>
                <p:oleObj name="Equation" r:id="rId2" imgW="1511300" imgH="457200" progId="Equation.3">
                  <p:embed/>
                  <p:pic>
                    <p:nvPicPr>
                      <p:cNvPr id="30723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2362200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58304" y="1295400"/>
            <a:ext cx="83185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Most common measure is Sum of Squared Error (SSE)</a:t>
            </a:r>
          </a:p>
          <a:p>
            <a:pPr lvl="1"/>
            <a:r>
              <a:rPr lang="en-US" altLang="en-US" sz="2000" dirty="0"/>
              <a:t>For each point, the error is the distance to the nearest cluster</a:t>
            </a:r>
          </a:p>
          <a:p>
            <a:pPr lvl="1"/>
            <a:r>
              <a:rPr lang="en-US" altLang="en-US" sz="2000" dirty="0"/>
              <a:t>To get SSE, we square these errors and sum them.</a:t>
            </a:r>
          </a:p>
          <a:p>
            <a:pPr lvl="1"/>
            <a:endParaRPr lang="en-US" altLang="en-US" sz="2000" dirty="0"/>
          </a:p>
          <a:p>
            <a:pPr lvl="1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representative point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</a:p>
          <a:p>
            <a:pPr lvl="2"/>
            <a:r>
              <a:rPr lang="en-US" altLang="en-US" sz="1800" dirty="0"/>
              <a:t> can show that </a:t>
            </a:r>
            <a:r>
              <a:rPr lang="en-US" altLang="en-US" sz="1800" i="1" dirty="0"/>
              <a:t>m</a:t>
            </a:r>
            <a:r>
              <a:rPr lang="en-US" altLang="en-US" sz="1800" i="1" baseline="-25000" dirty="0"/>
              <a:t>i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corresponds to the center (mean) of the cluster</a:t>
            </a:r>
          </a:p>
          <a:p>
            <a:pPr lvl="1"/>
            <a:r>
              <a:rPr lang="en-US" altLang="en-US" sz="2000" dirty="0"/>
              <a:t>Given two clusters, we can choose the one with the smallest error</a:t>
            </a:r>
          </a:p>
          <a:p>
            <a:pPr lvl="1"/>
            <a:r>
              <a:rPr lang="en-US" altLang="en-US" sz="2000" dirty="0"/>
              <a:t>One easy way to reduce SSE is to increase K, the number of clusters</a:t>
            </a:r>
          </a:p>
          <a:p>
            <a:pPr lvl="2"/>
            <a:r>
              <a:rPr lang="en-US" altLang="en-US" sz="1800" dirty="0"/>
              <a:t> A good clustering with smaller K can have a lower SSE than a poor clustering with higher K</a:t>
            </a:r>
          </a:p>
        </p:txBody>
      </p:sp>
    </p:spTree>
    <p:extLst>
      <p:ext uri="{BB962C8B-B14F-4D97-AF65-F5344CB8AC3E}">
        <p14:creationId xmlns:p14="http://schemas.microsoft.com/office/powerpoint/2010/main" val="2943324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54139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7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133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1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617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Multiple runs</a:t>
            </a:r>
          </a:p>
          <a:p>
            <a:pPr lvl="1"/>
            <a:r>
              <a:rPr lang="en-US" altLang="en-US"/>
              <a:t>Helps, but probability is not on your side</a:t>
            </a:r>
          </a:p>
          <a:p>
            <a:r>
              <a:rPr lang="en-US" altLang="en-US"/>
              <a:t>Sample and use hierarchical clustering to determine initial centroids</a:t>
            </a:r>
          </a:p>
          <a:p>
            <a:r>
              <a:rPr lang="en-US" altLang="en-US"/>
              <a:t>Select more than k initial centroids and then select among these initial centroids</a:t>
            </a:r>
          </a:p>
          <a:p>
            <a:pPr lvl="1"/>
            <a:r>
              <a:rPr lang="en-US" altLang="en-US"/>
              <a:t>Select most widely separated</a:t>
            </a:r>
          </a:p>
          <a:p>
            <a:r>
              <a:rPr lang="en-US" altLang="en-US"/>
              <a:t>Postprocessing</a:t>
            </a:r>
          </a:p>
          <a:p>
            <a:r>
              <a:rPr lang="en-US" altLang="en-US"/>
              <a:t>Bisecting K-means</a:t>
            </a:r>
          </a:p>
          <a:p>
            <a:pPr lvl="1"/>
            <a:r>
              <a:rPr lang="en-US" altLang="en-US"/>
              <a:t>Not as susceptible to initialization issues</a:t>
            </a:r>
          </a:p>
        </p:txBody>
      </p:sp>
    </p:spTree>
    <p:extLst>
      <p:ext uri="{BB962C8B-B14F-4D97-AF65-F5344CB8AC3E}">
        <p14:creationId xmlns:p14="http://schemas.microsoft.com/office/powerpoint/2010/main" val="231667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Empty Clusters</a:t>
            </a:r>
          </a:p>
        </p:txBody>
      </p:sp>
      <p:sp>
        <p:nvSpPr>
          <p:cNvPr id="16066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Basic K-means algorithm can yield empty clusters</a:t>
            </a:r>
          </a:p>
          <a:p>
            <a:pPr lvl="4">
              <a:defRPr/>
            </a:pPr>
            <a:endParaRPr lang="en-US" altLang="en-US" sz="1350"/>
          </a:p>
          <a:p>
            <a:pPr>
              <a:defRPr/>
            </a:pPr>
            <a:r>
              <a:rPr lang="en-US" altLang="en-US"/>
              <a:t>Several strategies</a:t>
            </a:r>
          </a:p>
          <a:p>
            <a:pPr lvl="1">
              <a:defRPr/>
            </a:pPr>
            <a:r>
              <a:rPr lang="en-US" altLang="en-US"/>
              <a:t>Choose the point that contributes most to SSE</a:t>
            </a:r>
          </a:p>
          <a:p>
            <a:pPr lvl="1">
              <a:defRPr/>
            </a:pPr>
            <a:r>
              <a:rPr lang="en-US" altLang="en-US"/>
              <a:t>Choose a point from the cluster with the highest SSE</a:t>
            </a:r>
          </a:p>
          <a:p>
            <a:pPr lvl="1">
              <a:defRPr/>
            </a:pPr>
            <a:r>
              <a:rPr lang="en-US" altLang="en-US"/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839916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Centers Incrementally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 the basic K-means algorithm, centroids are updated after all points are assigned to a centroid</a:t>
            </a:r>
          </a:p>
          <a:p>
            <a:pPr lvl="4">
              <a:defRPr/>
            </a:pPr>
            <a:endParaRPr lang="en-US" altLang="en-US" sz="1350"/>
          </a:p>
          <a:p>
            <a:pPr>
              <a:defRPr/>
            </a:pPr>
            <a:r>
              <a:rPr lang="en-US" altLang="en-US"/>
              <a:t>An alternative is to update the centroids after each assignment (incremental approach)</a:t>
            </a:r>
          </a:p>
          <a:p>
            <a:pPr lvl="1">
              <a:defRPr/>
            </a:pPr>
            <a:r>
              <a:rPr lang="en-US" altLang="en-US"/>
              <a:t>Each assignment updates zero or two centroids</a:t>
            </a:r>
          </a:p>
          <a:p>
            <a:pPr lvl="1">
              <a:defRPr/>
            </a:pPr>
            <a:r>
              <a:rPr lang="en-US" altLang="en-US"/>
              <a:t>More expensive</a:t>
            </a:r>
          </a:p>
          <a:p>
            <a:pPr lvl="1">
              <a:defRPr/>
            </a:pPr>
            <a:r>
              <a:rPr lang="en-US" altLang="en-US"/>
              <a:t>Introduces an order dependency</a:t>
            </a:r>
          </a:p>
          <a:p>
            <a:pPr lvl="1">
              <a:defRPr/>
            </a:pPr>
            <a:r>
              <a:rPr lang="en-US" altLang="en-US"/>
              <a:t>Never get an empty cluster</a:t>
            </a:r>
          </a:p>
          <a:p>
            <a:pPr lvl="1">
              <a:defRPr/>
            </a:pPr>
            <a:r>
              <a:rPr lang="en-US" altLang="en-US"/>
              <a:t>Can use “weights” to change the impact</a:t>
            </a:r>
          </a:p>
        </p:txBody>
      </p:sp>
    </p:spTree>
    <p:extLst>
      <p:ext uri="{BB962C8B-B14F-4D97-AF65-F5344CB8AC3E}">
        <p14:creationId xmlns:p14="http://schemas.microsoft.com/office/powerpoint/2010/main" val="2162824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Pre-processing</a:t>
            </a:r>
          </a:p>
          <a:p>
            <a:pPr lvl="1"/>
            <a:r>
              <a:rPr lang="en-US" altLang="en-US"/>
              <a:t>Normalize the data</a:t>
            </a:r>
          </a:p>
          <a:p>
            <a:pPr lvl="1"/>
            <a:r>
              <a:rPr lang="en-US" altLang="en-US"/>
              <a:t>Eliminate outliers</a:t>
            </a:r>
          </a:p>
          <a:p>
            <a:pPr lvl="4"/>
            <a:endParaRPr lang="en-US" altLang="en-US" sz="800"/>
          </a:p>
          <a:p>
            <a:r>
              <a:rPr lang="en-US" altLang="en-US"/>
              <a:t>Post-processing</a:t>
            </a:r>
          </a:p>
          <a:p>
            <a:pPr lvl="1"/>
            <a:r>
              <a:rPr lang="en-US" altLang="en-US"/>
              <a:t>Eliminate small clusters that may represent outliers</a:t>
            </a:r>
          </a:p>
          <a:p>
            <a:pPr lvl="1"/>
            <a:r>
              <a:rPr lang="en-US" altLang="en-US"/>
              <a:t>Split ‘loose’ clusters, i.e., clusters with relatively high SSE</a:t>
            </a:r>
          </a:p>
          <a:p>
            <a:pPr lvl="1"/>
            <a:r>
              <a:rPr lang="en-US" altLang="en-US"/>
              <a:t>Merge clusters that are ‘close’ and that have relatively low SSE</a:t>
            </a:r>
          </a:p>
          <a:p>
            <a:pPr lvl="1"/>
            <a:r>
              <a:rPr lang="en-US" altLang="en-US"/>
              <a:t>Can use these steps during the clustering process</a:t>
            </a:r>
          </a:p>
          <a:p>
            <a:pPr lvl="2"/>
            <a:r>
              <a:rPr lang="en-US" altLang="en-US"/>
              <a:t> ISODATA</a:t>
            </a:r>
          </a:p>
        </p:txBody>
      </p:sp>
    </p:spTree>
    <p:extLst>
      <p:ext uri="{BB962C8B-B14F-4D97-AF65-F5344CB8AC3E}">
        <p14:creationId xmlns:p14="http://schemas.microsoft.com/office/powerpoint/2010/main" val="1116927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3889447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86000" y="49530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6858000" y="4902201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21535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Riding Mowers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24384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Goal: Classify 24 households as owning or not owning riding mowers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Predictors = Income, Lot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557ACC-7937-4757-B7F0-29D7CC6CF18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8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0" y="49530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6858000" y="4902201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7100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667000" y="48768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6858000" y="4902201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6326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0" y="49530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667000" y="5562601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3190885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286000" y="49530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1143001"/>
            <a:ext cx="8001000" cy="9763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spcBef>
                <a:spcPct val="20000"/>
              </a:spcBef>
              <a:buNone/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spcBef>
                <a:spcPct val="20000"/>
              </a:spcBef>
              <a:buNone/>
            </a:pPr>
            <a:endParaRPr lang="en-US" altLang="en-US" sz="200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667000" y="48768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12192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983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859214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6781800" y="3629026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3511" imgH="3230582" progId="Visio.Drawing.6">
                  <p:embed/>
                </p:oleObj>
              </mc:Choice>
              <mc:Fallback>
                <p:oleObj name="VISIO" r:id="rId3" imgW="3163511" imgH="3230582" progId="Visio.Drawing.6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29026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993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Do not have to assume any particular number of clusters</a:t>
            </a:r>
          </a:p>
          <a:p>
            <a:pPr lvl="1"/>
            <a:r>
              <a:rPr lang="en-US" altLang="en-US"/>
              <a:t>Any desired number of clusters can be obtained by ‘cutting’ the dendogram at the proper level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r>
              <a:rPr lang="en-US" altLang="en-US"/>
              <a:t>They may correspond to meaningful taxonomies</a:t>
            </a:r>
          </a:p>
          <a:p>
            <a:pPr lvl="1"/>
            <a:r>
              <a:rPr lang="en-US" altLang="en-US"/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541524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/>
              <a:t>Two main types of hierarchical clustering</a:t>
            </a:r>
          </a:p>
          <a:p>
            <a:pPr lvl="1">
              <a:defRPr/>
            </a:pPr>
            <a:r>
              <a:rPr lang="en-US" altLang="en-US" sz="2000"/>
              <a:t>Agglomerative:  </a:t>
            </a:r>
          </a:p>
          <a:p>
            <a:pPr lvl="2">
              <a:defRPr/>
            </a:pPr>
            <a:r>
              <a:rPr lang="en-US" altLang="en-US" sz="1800"/>
              <a:t> Start with the points as individual clusters</a:t>
            </a:r>
          </a:p>
          <a:p>
            <a:pPr lvl="2">
              <a:defRPr/>
            </a:pPr>
            <a:r>
              <a:rPr lang="en-US" altLang="en-US" sz="1800"/>
              <a:t> At each step, merge the closest pair of clusters until only one cluster (or k clusters) left</a:t>
            </a:r>
          </a:p>
          <a:p>
            <a:pPr lvl="4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 sz="2000"/>
              <a:t>Divisive:  </a:t>
            </a:r>
          </a:p>
          <a:p>
            <a:pPr lvl="2">
              <a:defRPr/>
            </a:pPr>
            <a:r>
              <a:rPr lang="en-US" altLang="en-US" sz="1800"/>
              <a:t> Start with one, all-inclusive cluster </a:t>
            </a:r>
          </a:p>
          <a:p>
            <a:pPr lvl="2">
              <a:defRPr/>
            </a:pPr>
            <a:r>
              <a:rPr lang="en-US" altLang="en-US" sz="1800"/>
              <a:t> At each step, split a cluster until each cluster contains a point (or there are k clusters)</a:t>
            </a:r>
          </a:p>
          <a:p>
            <a:pPr lvl="4">
              <a:defRPr/>
            </a:pPr>
            <a:endParaRPr lang="en-US" altLang="en-US"/>
          </a:p>
          <a:p>
            <a:pPr>
              <a:defRPr/>
            </a:pPr>
            <a:r>
              <a:rPr lang="en-US" altLang="en-US" sz="2400"/>
              <a:t>Traditional hierarchical algorithms use a similarity or distance matrix</a:t>
            </a:r>
          </a:p>
          <a:p>
            <a:pPr lvl="1">
              <a:defRPr/>
            </a:pPr>
            <a:r>
              <a:rPr lang="en-US" altLang="en-US" sz="2000"/>
              <a:t>Merge or split one cluster at a time</a:t>
            </a:r>
          </a:p>
          <a:p>
            <a:pPr lvl="4">
              <a:defRPr/>
            </a:pPr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1991176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2344739"/>
            <a:ext cx="4800600" cy="3303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3505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8135982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2344739"/>
            <a:ext cx="4800600" cy="3303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2482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4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495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496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497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498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499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00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01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02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03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04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05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 flipV="1">
            <a:off x="2438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Text Box 40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81" name="Rectangle 41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328874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65114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B7E1A8-D845-4217-9B14-17E5D5E3A72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121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63763" y="2344739"/>
            <a:ext cx="4800600" cy="3303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352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3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3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3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3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3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4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4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4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4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4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3" name="Freeform 29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Oval 30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Freeform 34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Oval 35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5040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Line 39"/>
          <p:cNvSpPr>
            <a:spLocks noChangeShapeType="1"/>
          </p:cNvSpPr>
          <p:nvPr/>
        </p:nvSpPr>
        <p:spPr bwMode="auto">
          <a:xfrm>
            <a:off x="3352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40"/>
          <p:cNvSpPr>
            <a:spLocks noChangeShapeType="1"/>
          </p:cNvSpPr>
          <p:nvPr/>
        </p:nvSpPr>
        <p:spPr bwMode="auto">
          <a:xfrm flipV="1">
            <a:off x="3352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41"/>
          <p:cNvSpPr>
            <a:spLocks noChangeShapeType="1"/>
          </p:cNvSpPr>
          <p:nvPr/>
        </p:nvSpPr>
        <p:spPr bwMode="auto">
          <a:xfrm flipV="1">
            <a:off x="3352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42"/>
          <p:cNvSpPr>
            <a:spLocks noChangeShapeType="1"/>
          </p:cNvSpPr>
          <p:nvPr/>
        </p:nvSpPr>
        <p:spPr bwMode="auto">
          <a:xfrm flipV="1">
            <a:off x="3352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43"/>
          <p:cNvSpPr>
            <a:spLocks noChangeShapeType="1"/>
          </p:cNvSpPr>
          <p:nvPr/>
        </p:nvSpPr>
        <p:spPr bwMode="auto">
          <a:xfrm>
            <a:off x="3505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44"/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45"/>
          <p:cNvSpPr>
            <a:spLocks noChangeShapeType="1"/>
          </p:cNvSpPr>
          <p:nvPr/>
        </p:nvSpPr>
        <p:spPr bwMode="auto">
          <a:xfrm flipV="1">
            <a:off x="3505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46"/>
          <p:cNvSpPr>
            <a:spLocks noChangeShapeType="1"/>
          </p:cNvSpPr>
          <p:nvPr/>
        </p:nvSpPr>
        <p:spPr bwMode="auto">
          <a:xfrm flipV="1">
            <a:off x="3505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47"/>
          <p:cNvSpPr>
            <a:spLocks noChangeShapeType="1"/>
          </p:cNvSpPr>
          <p:nvPr/>
        </p:nvSpPr>
        <p:spPr bwMode="auto">
          <a:xfrm>
            <a:off x="2438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48"/>
          <p:cNvSpPr>
            <a:spLocks noChangeShapeType="1"/>
          </p:cNvSpPr>
          <p:nvPr/>
        </p:nvSpPr>
        <p:spPr bwMode="auto">
          <a:xfrm flipV="1">
            <a:off x="2438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49"/>
          <p:cNvSpPr>
            <a:spLocks noChangeShapeType="1"/>
          </p:cNvSpPr>
          <p:nvPr/>
        </p:nvSpPr>
        <p:spPr bwMode="auto">
          <a:xfrm flipV="1">
            <a:off x="2438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50"/>
          <p:cNvSpPr>
            <a:spLocks noChangeShapeType="1"/>
          </p:cNvSpPr>
          <p:nvPr/>
        </p:nvSpPr>
        <p:spPr bwMode="auto">
          <a:xfrm flipV="1">
            <a:off x="2438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51"/>
          <p:cNvSpPr>
            <a:spLocks noChangeShapeType="1"/>
          </p:cNvSpPr>
          <p:nvPr/>
        </p:nvSpPr>
        <p:spPr bwMode="auto">
          <a:xfrm>
            <a:off x="3276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52"/>
          <p:cNvSpPr>
            <a:spLocks noChangeShapeType="1"/>
          </p:cNvSpPr>
          <p:nvPr/>
        </p:nvSpPr>
        <p:spPr bwMode="auto">
          <a:xfrm>
            <a:off x="3276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53"/>
          <p:cNvSpPr>
            <a:spLocks noChangeShapeType="1"/>
          </p:cNvSpPr>
          <p:nvPr/>
        </p:nvSpPr>
        <p:spPr bwMode="auto">
          <a:xfrm flipV="1">
            <a:off x="3276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54"/>
          <p:cNvSpPr>
            <a:spLocks noChangeShapeType="1"/>
          </p:cNvSpPr>
          <p:nvPr/>
        </p:nvSpPr>
        <p:spPr bwMode="auto">
          <a:xfrm>
            <a:off x="3276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Text Box 55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20" name="Rectangle 56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27647968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 flipV="1">
            <a:off x="2895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5" name="Freeform 3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63763" y="2344739"/>
            <a:ext cx="4800600" cy="33035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4532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4545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4546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4547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4548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4549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4550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4551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4552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4553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4554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4555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4519" name="Oval 31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0" name="Oval 32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Oval 33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2" name="Oval 34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3" name="Freeform 35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Oval 36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5" name="Oval 37"/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6" name="Oval 38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7" name="Oval 39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8" name="Text Box 40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4529" name="Rectangle 41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4530" name="Text Box 42"/>
          <p:cNvSpPr txBox="1">
            <a:spLocks noChangeArrowheads="1"/>
          </p:cNvSpPr>
          <p:nvPr/>
        </p:nvSpPr>
        <p:spPr bwMode="auto">
          <a:xfrm>
            <a:off x="2743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4531" name="Text Box 43"/>
          <p:cNvSpPr txBox="1">
            <a:spLocks noChangeArrowheads="1"/>
          </p:cNvSpPr>
          <p:nvPr/>
        </p:nvSpPr>
        <p:spPr bwMode="auto">
          <a:xfrm>
            <a:off x="5638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826003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759325" y="4953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054725" y="45720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7829" name="Group 5"/>
          <p:cNvGrpSpPr>
            <a:grpSpLocks noChangeAspect="1"/>
          </p:cNvGrpSpPr>
          <p:nvPr/>
        </p:nvGrpSpPr>
        <p:grpSpPr bwMode="auto">
          <a:xfrm>
            <a:off x="7794625" y="4132263"/>
            <a:ext cx="1860010" cy="1695956"/>
            <a:chOff x="509" y="1253"/>
            <a:chExt cx="1777" cy="1620"/>
          </a:xfrm>
        </p:grpSpPr>
        <p:sp>
          <p:nvSpPr>
            <p:cNvPr id="77931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2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3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4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5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6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7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7938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7939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7940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7941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7942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8848725" y="4979989"/>
            <a:ext cx="857250" cy="592137"/>
            <a:chOff x="1515" y="2062"/>
            <a:chExt cx="820" cy="566"/>
          </a:xfrm>
        </p:grpSpPr>
        <p:sp>
          <p:nvSpPr>
            <p:cNvPr id="77929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7735889" y="4392614"/>
            <a:ext cx="873125" cy="649287"/>
            <a:chOff x="452" y="1501"/>
            <a:chExt cx="834" cy="621"/>
          </a:xfrm>
        </p:grpSpPr>
        <p:sp>
          <p:nvSpPr>
            <p:cNvPr id="77927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7527925" y="3890964"/>
            <a:ext cx="2413000" cy="2281237"/>
            <a:chOff x="254" y="1022"/>
            <a:chExt cx="2305" cy="2180"/>
          </a:xfrm>
        </p:grpSpPr>
        <p:sp>
          <p:nvSpPr>
            <p:cNvPr id="77925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7926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8535988" y="4865687"/>
            <a:ext cx="1187450" cy="1143506"/>
            <a:chOff x="1217" y="1954"/>
            <a:chExt cx="1134" cy="1092"/>
          </a:xfrm>
        </p:grpSpPr>
        <p:sp>
          <p:nvSpPr>
            <p:cNvPr id="77923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7924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8510588" y="4089401"/>
            <a:ext cx="1274762" cy="2041525"/>
            <a:chOff x="1193" y="1212"/>
            <a:chExt cx="1218" cy="1950"/>
          </a:xfrm>
        </p:grpSpPr>
        <p:sp>
          <p:nvSpPr>
            <p:cNvPr id="77921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7922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5" name="Text Box 33"/>
          <p:cNvSpPr txBox="1">
            <a:spLocks noChangeArrowheads="1"/>
          </p:cNvSpPr>
          <p:nvPr/>
        </p:nvSpPr>
        <p:spPr bwMode="auto">
          <a:xfrm>
            <a:off x="4911725" y="21336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7836" name="Text Box 34"/>
          <p:cNvSpPr txBox="1">
            <a:spLocks noChangeArrowheads="1"/>
          </p:cNvSpPr>
          <p:nvPr/>
        </p:nvSpPr>
        <p:spPr bwMode="auto">
          <a:xfrm>
            <a:off x="6816725" y="21336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7837" name="Group 35"/>
          <p:cNvGrpSpPr>
            <a:grpSpLocks noChangeAspect="1"/>
          </p:cNvGrpSpPr>
          <p:nvPr/>
        </p:nvGrpSpPr>
        <p:grpSpPr bwMode="auto">
          <a:xfrm>
            <a:off x="2478089" y="4044951"/>
            <a:ext cx="1978025" cy="1797507"/>
            <a:chOff x="438" y="1309"/>
            <a:chExt cx="1937" cy="1759"/>
          </a:xfrm>
        </p:grpSpPr>
        <p:sp>
          <p:nvSpPr>
            <p:cNvPr id="77909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0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1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2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3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4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7916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7917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7918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7919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7920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3600451" y="4951414"/>
            <a:ext cx="917575" cy="619582"/>
            <a:chOff x="1537" y="2197"/>
            <a:chExt cx="898" cy="606"/>
          </a:xfrm>
        </p:grpSpPr>
        <p:sp>
          <p:nvSpPr>
            <p:cNvPr id="7790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2417763" y="4322763"/>
            <a:ext cx="1035050" cy="582612"/>
            <a:chOff x="380" y="1581"/>
            <a:chExt cx="1012" cy="570"/>
          </a:xfrm>
        </p:grpSpPr>
        <p:sp>
          <p:nvSpPr>
            <p:cNvPr id="77905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6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2192338" y="3886200"/>
            <a:ext cx="2578100" cy="2286000"/>
            <a:chOff x="159" y="1154"/>
            <a:chExt cx="2523" cy="2237"/>
          </a:xfrm>
        </p:grpSpPr>
        <p:sp>
          <p:nvSpPr>
            <p:cNvPr id="7790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790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3189288" y="4837113"/>
            <a:ext cx="1357312" cy="1052512"/>
            <a:chOff x="1135" y="2084"/>
            <a:chExt cx="1328" cy="1030"/>
          </a:xfrm>
        </p:grpSpPr>
        <p:sp>
          <p:nvSpPr>
            <p:cNvPr id="77901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7902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2220913" y="4168776"/>
            <a:ext cx="2432050" cy="1789113"/>
            <a:chOff x="187" y="1430"/>
            <a:chExt cx="2380" cy="1751"/>
          </a:xfrm>
        </p:grpSpPr>
        <p:sp>
          <p:nvSpPr>
            <p:cNvPr id="7789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790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3" name="Group 63"/>
          <p:cNvGrpSpPr>
            <a:grpSpLocks noChangeAspect="1"/>
          </p:cNvGrpSpPr>
          <p:nvPr/>
        </p:nvGrpSpPr>
        <p:grpSpPr bwMode="auto">
          <a:xfrm>
            <a:off x="7681913" y="1452563"/>
            <a:ext cx="1979612" cy="1797050"/>
            <a:chOff x="383" y="1437"/>
            <a:chExt cx="1902" cy="1727"/>
          </a:xfrm>
        </p:grpSpPr>
        <p:sp>
          <p:nvSpPr>
            <p:cNvPr id="77887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8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9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0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1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2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3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7894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7895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7896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7897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7898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8809038" y="2360612"/>
            <a:ext cx="919162" cy="619616"/>
            <a:chOff x="1465" y="2309"/>
            <a:chExt cx="883" cy="596"/>
          </a:xfrm>
        </p:grpSpPr>
        <p:sp>
          <p:nvSpPr>
            <p:cNvPr id="77885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6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7624764" y="1730375"/>
            <a:ext cx="1036637" cy="584200"/>
            <a:chOff x="328" y="1704"/>
            <a:chExt cx="995" cy="561"/>
          </a:xfrm>
        </p:grpSpPr>
        <p:sp>
          <p:nvSpPr>
            <p:cNvPr id="77883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4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7399339" y="1293814"/>
            <a:ext cx="2583903" cy="2287587"/>
            <a:chOff x="111" y="1285"/>
            <a:chExt cx="2482" cy="2197"/>
          </a:xfrm>
        </p:grpSpPr>
        <p:sp>
          <p:nvSpPr>
            <p:cNvPr id="77881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7882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8397875" y="2211388"/>
            <a:ext cx="1416050" cy="1084262"/>
            <a:chOff x="1070" y="2167"/>
            <a:chExt cx="1361" cy="1041"/>
          </a:xfrm>
        </p:grpSpPr>
        <p:sp>
          <p:nvSpPr>
            <p:cNvPr id="77879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7880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7567613" y="1384300"/>
            <a:ext cx="1905000" cy="996950"/>
            <a:chOff x="272" y="1372"/>
            <a:chExt cx="1831" cy="958"/>
          </a:xfrm>
        </p:grpSpPr>
        <p:sp>
          <p:nvSpPr>
            <p:cNvPr id="77877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7878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9" name="Group 91"/>
          <p:cNvGrpSpPr>
            <a:grpSpLocks noChangeAspect="1"/>
          </p:cNvGrpSpPr>
          <p:nvPr/>
        </p:nvGrpSpPr>
        <p:grpSpPr bwMode="auto">
          <a:xfrm>
            <a:off x="2533651" y="1362075"/>
            <a:ext cx="1990725" cy="1808634"/>
            <a:chOff x="471" y="1117"/>
            <a:chExt cx="1935" cy="1757"/>
          </a:xfrm>
        </p:grpSpPr>
        <p:sp>
          <p:nvSpPr>
            <p:cNvPr id="77865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8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9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7872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7873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7874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7875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7876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3665539" y="2070100"/>
            <a:ext cx="923925" cy="592138"/>
            <a:chOff x="1572" y="1805"/>
            <a:chExt cx="897" cy="575"/>
          </a:xfrm>
        </p:grpSpPr>
        <p:sp>
          <p:nvSpPr>
            <p:cNvPr id="77863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2389189" y="1825626"/>
            <a:ext cx="1125537" cy="745011"/>
            <a:chOff x="332" y="1568"/>
            <a:chExt cx="1093" cy="723"/>
          </a:xfrm>
        </p:grpSpPr>
        <p:sp>
          <p:nvSpPr>
            <p:cNvPr id="77861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2336800" y="1555750"/>
            <a:ext cx="2382838" cy="1358900"/>
            <a:chOff x="280" y="1305"/>
            <a:chExt cx="2315" cy="1321"/>
          </a:xfrm>
        </p:grpSpPr>
        <p:sp>
          <p:nvSpPr>
            <p:cNvPr id="77859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2295526" y="1477964"/>
            <a:ext cx="2462213" cy="1887537"/>
            <a:chOff x="241" y="1229"/>
            <a:chExt cx="2391" cy="1834"/>
          </a:xfrm>
        </p:grpSpPr>
        <p:sp>
          <p:nvSpPr>
            <p:cNvPr id="77857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2247901" y="1216026"/>
            <a:ext cx="2595563" cy="2289175"/>
            <a:chOff x="194" y="975"/>
            <a:chExt cx="2522" cy="2224"/>
          </a:xfrm>
        </p:grpSpPr>
        <p:sp>
          <p:nvSpPr>
            <p:cNvPr id="77855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7856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7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Once a decision is made to combine two clusters, it cannot be undone</a:t>
            </a:r>
          </a:p>
          <a:p>
            <a:pPr lvl="4">
              <a:defRPr/>
            </a:pPr>
            <a:endParaRPr lang="en-US" altLang="en-US" sz="1350"/>
          </a:p>
          <a:p>
            <a:pPr>
              <a:defRPr/>
            </a:pPr>
            <a:r>
              <a:rPr lang="en-US" altLang="en-US"/>
              <a:t>No objective function is directly minimized</a:t>
            </a:r>
          </a:p>
          <a:p>
            <a:pPr lvl="4">
              <a:defRPr/>
            </a:pPr>
            <a:endParaRPr lang="en-US" altLang="en-US" sz="1350"/>
          </a:p>
          <a:p>
            <a:pPr>
              <a:defRPr/>
            </a:pPr>
            <a:r>
              <a:rPr lang="en-US" altLang="en-US"/>
              <a:t>Different schemes have problems with one or more of the following:</a:t>
            </a:r>
          </a:p>
          <a:p>
            <a:pPr lvl="1">
              <a:defRPr/>
            </a:pPr>
            <a:r>
              <a:rPr lang="en-US" altLang="en-US"/>
              <a:t>Sensitivity to noise and outliers</a:t>
            </a:r>
          </a:p>
          <a:p>
            <a:pPr lvl="1">
              <a:defRPr/>
            </a:pPr>
            <a:r>
              <a:rPr lang="en-US" altLang="en-US"/>
              <a:t>Difficulty handling different sized clusters and convex shapes</a:t>
            </a:r>
          </a:p>
          <a:p>
            <a:pPr lvl="1">
              <a:defRPr/>
            </a:pPr>
            <a:r>
              <a:rPr lang="en-US" altLang="en-US"/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366564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Different Aspects of Cluster Validation</a:t>
            </a:r>
            <a:endParaRPr lang="en-US" altLang="en-US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64733" y="1346200"/>
            <a:ext cx="8458200" cy="5257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000" dirty="0"/>
              <a:t>Determining the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clustering tendency</a:t>
            </a:r>
            <a:r>
              <a:rPr lang="en-US" altLang="en-US" sz="2000" dirty="0"/>
              <a:t> of a set of data, i.e., distinguishing whether non-random structure actually exists in the data.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000" dirty="0"/>
              <a:t>Evaluating how well the results of a cluster analysis fit the data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reference to external information. </a:t>
            </a:r>
          </a:p>
          <a:p>
            <a:pPr marL="990600" lvl="1" indent="-533400">
              <a:buNone/>
            </a:pPr>
            <a:r>
              <a:rPr lang="en-US" altLang="en-US" dirty="0"/>
              <a:t>	- Use only the data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two different sets of cluster analyses to determine which is better.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2000" dirty="0"/>
              <a:t>Determining the ‘correct’ number of clusters.</a:t>
            </a:r>
          </a:p>
          <a:p>
            <a:pPr marL="533400" indent="-533400"/>
            <a:endParaRPr lang="en-US" altLang="en-US" sz="2000" dirty="0"/>
          </a:p>
          <a:p>
            <a:pPr marL="533400" indent="-533400"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81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24540"/>
            <a:ext cx="7886700" cy="1325563"/>
          </a:xfrm>
        </p:spPr>
        <p:txBody>
          <a:bodyPr/>
          <a:lstStyle/>
          <a:p>
            <a:r>
              <a:rPr lang="en-US" altLang="en-US" sz="2800" dirty="0"/>
              <a:t>Measures of Cluster Validity</a:t>
            </a:r>
            <a:endParaRPr lang="en-US" alt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81200" y="990600"/>
            <a:ext cx="84582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/>
              <a:t> Used to measure the extent to which cluster labels match externally supplied class labels.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Relative Index:</a:t>
            </a:r>
            <a:r>
              <a:rPr lang="en-US" altLang="en-US" sz="2000" dirty="0"/>
              <a:t> Used to compare two different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 or clusters.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Often an external or internal index is used for this function, e.g., SSE or entropy</a:t>
            </a:r>
          </a:p>
          <a:p>
            <a:pPr marL="342900" indent="-342900"/>
            <a:r>
              <a:rPr lang="en-US" altLang="en-US" sz="2200" dirty="0"/>
              <a:t>Sometimes these are referred to as </a:t>
            </a:r>
            <a:r>
              <a:rPr lang="en-US" altLang="en-US" sz="2200" dirty="0">
                <a:solidFill>
                  <a:srgbClr val="FF0000"/>
                </a:solidFill>
              </a:rPr>
              <a:t>criteria</a:t>
            </a:r>
            <a:r>
              <a:rPr lang="en-US" altLang="en-US" sz="2200" dirty="0"/>
              <a:t> instead of </a:t>
            </a:r>
            <a:r>
              <a:rPr lang="en-US" altLang="en-US" sz="2200" dirty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altLang="en-US" dirty="0"/>
              <a:t>However, sometimes criterion is the general strategy and index is the numerical measure that implements the criterion.</a:t>
            </a:r>
          </a:p>
        </p:txBody>
      </p:sp>
    </p:spTree>
    <p:extLst>
      <p:ext uri="{BB962C8B-B14F-4D97-AF65-F5344CB8AC3E}">
        <p14:creationId xmlns:p14="http://schemas.microsoft.com/office/powerpoint/2010/main" val="38066156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2266950" y="-6458"/>
            <a:ext cx="7886700" cy="1325563"/>
          </a:xfrm>
        </p:spPr>
        <p:txBody>
          <a:bodyPr/>
          <a:lstStyle/>
          <a:p>
            <a:r>
              <a:rPr lang="en-US" altLang="en-US" sz="2800" dirty="0"/>
              <a:t>Measuring Cluster Validity Via Correlation</a:t>
            </a:r>
            <a:endParaRPr lang="en-US" altLang="en-US" dirty="0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81200" y="990600"/>
            <a:ext cx="84582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dirty="0"/>
              <a:t>Proximity Matrix</a:t>
            </a:r>
          </a:p>
          <a:p>
            <a:pPr marL="990600" lvl="1" indent="-533400"/>
            <a:r>
              <a:rPr lang="en-US" altLang="en-US" dirty="0"/>
              <a:t>“Incidence”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dirty="0"/>
              <a:t>Since the matrices are symmetric, only the correlation between </a:t>
            </a:r>
            <a:br>
              <a:rPr lang="en-US" altLang="en-US" dirty="0"/>
            </a:br>
            <a:r>
              <a:rPr lang="en-US" altLang="en-US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31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81200" y="990600"/>
            <a:ext cx="84582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260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4414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8214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7132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02829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029200" y="5211764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90" y="2192872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3232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609600"/>
            <a:ext cx="8610600" cy="1600200"/>
          </a:xfrm>
        </p:spPr>
        <p:txBody>
          <a:bodyPr/>
          <a:lstStyle/>
          <a:p>
            <a:r>
              <a:rPr lang="en-US" altLang="en-US" sz="2800" dirty="0"/>
              <a:t>Support Vector Machines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67000"/>
            <a:ext cx="6400800" cy="2209800"/>
          </a:xfrm>
        </p:spPr>
        <p:txBody>
          <a:bodyPr/>
          <a:lstStyle/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58593025"/>
      </p:ext>
    </p:extLst>
  </p:cSld>
  <p:clrMapOvr>
    <a:masterClrMapping/>
  </p:clrMapOvr>
  <p:transition advTm="1771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split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lot size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Find midpoints between successive values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E.g. first midpoint is 14.4 (halfway between 14.0 and 14.8)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Divide records into those with </a:t>
            </a:r>
            <a:r>
              <a:rPr lang="en-US" altLang="en-US" dirty="0" err="1"/>
              <a:t>lotsize</a:t>
            </a:r>
            <a:r>
              <a:rPr lang="en-US" altLang="en-US" dirty="0"/>
              <a:t> &gt; 14.4 and those &lt; 14.4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After evaluating that split, try the next one, which is 15.4 (halfway between 14.8 and 16.0)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91119B-69E7-4ABF-AB6F-02004BA978A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969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Separators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/>
              <a:t>Binary classification can be viewed as the task of separating classes in feature space: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6810375" y="4381500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sign(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4358596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Separators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/>
              <a:t>Which of the linear separators is optimal? 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V="1">
            <a:off x="4130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3995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5170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4595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AutoShape 8"/>
          <p:cNvSpPr>
            <a:spLocks noChangeArrowheads="1"/>
          </p:cNvSpPr>
          <p:nvPr/>
        </p:nvSpPr>
        <p:spPr bwMode="auto">
          <a:xfrm>
            <a:off x="4748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4367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4900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4367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4519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5281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/>
          <p:cNvSpPr>
            <a:spLocks noChangeArrowheads="1"/>
          </p:cNvSpPr>
          <p:nvPr/>
        </p:nvSpPr>
        <p:spPr bwMode="auto">
          <a:xfrm>
            <a:off x="6183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/>
          <p:cNvSpPr>
            <a:spLocks noChangeArrowheads="1"/>
          </p:cNvSpPr>
          <p:nvPr/>
        </p:nvSpPr>
        <p:spPr bwMode="auto">
          <a:xfrm>
            <a:off x="5815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/>
          <p:cNvSpPr>
            <a:spLocks noChangeArrowheads="1"/>
          </p:cNvSpPr>
          <p:nvPr/>
        </p:nvSpPr>
        <p:spPr bwMode="auto">
          <a:xfrm>
            <a:off x="6805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AutoShape 17"/>
          <p:cNvSpPr>
            <a:spLocks noChangeArrowheads="1"/>
          </p:cNvSpPr>
          <p:nvPr/>
        </p:nvSpPr>
        <p:spPr bwMode="auto">
          <a:xfrm>
            <a:off x="5497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6119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3" name="AutoShape 19"/>
          <p:cNvSpPr>
            <a:spLocks noChangeArrowheads="1"/>
          </p:cNvSpPr>
          <p:nvPr/>
        </p:nvSpPr>
        <p:spPr bwMode="auto">
          <a:xfrm>
            <a:off x="5497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4" name="AutoShape 20"/>
          <p:cNvSpPr>
            <a:spLocks noChangeArrowheads="1"/>
          </p:cNvSpPr>
          <p:nvPr/>
        </p:nvSpPr>
        <p:spPr bwMode="auto">
          <a:xfrm>
            <a:off x="6196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5" name="AutoShape 21"/>
          <p:cNvSpPr>
            <a:spLocks noChangeArrowheads="1"/>
          </p:cNvSpPr>
          <p:nvPr/>
        </p:nvSpPr>
        <p:spPr bwMode="auto">
          <a:xfrm>
            <a:off x="6881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4443414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5367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5976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AutoShape 25"/>
          <p:cNvSpPr>
            <a:spLocks noChangeArrowheads="1"/>
          </p:cNvSpPr>
          <p:nvPr/>
        </p:nvSpPr>
        <p:spPr bwMode="auto">
          <a:xfrm>
            <a:off x="7043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4595814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V="1">
            <a:off x="4224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 flipV="1">
            <a:off x="4757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4529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V="1">
            <a:off x="4376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723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r>
              <a:rPr lang="en-US" altLang="en-US" sz="2400"/>
              <a:t>Distance from example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 to the separator is </a:t>
            </a:r>
          </a:p>
          <a:p>
            <a:r>
              <a:rPr lang="en-US" altLang="en-US" sz="2400"/>
              <a:t>Examples closest to the hyperplane are </a:t>
            </a:r>
            <a:r>
              <a:rPr lang="en-US" altLang="en-US" sz="2400" b="1" i="1"/>
              <a:t>support vectors</a:t>
            </a:r>
            <a:r>
              <a:rPr lang="en-US" altLang="en-US" sz="2400"/>
              <a:t>. </a:t>
            </a:r>
          </a:p>
          <a:p>
            <a:r>
              <a:rPr lang="en-US" altLang="en-US" sz="2400" b="1" i="1"/>
              <a:t>Margin</a:t>
            </a:r>
            <a:r>
              <a:rPr lang="en-US" altLang="en-US" sz="2400"/>
              <a:t> </a:t>
            </a:r>
            <a:r>
              <a:rPr lang="el-GR" altLang="en-US" sz="2400" i="1">
                <a:cs typeface="Times New Roman" panose="02020603050405020304" pitchFamily="18" charset="0"/>
              </a:rPr>
              <a:t>ρ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of the separator is the distance between support vectors.</a:t>
            </a:r>
          </a:p>
          <a:p>
            <a:endParaRPr lang="en-US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2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5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6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908" name="Object 36"/>
          <p:cNvGraphicFramePr>
            <a:graphicFrameLocks noChangeAspect="1"/>
          </p:cNvGraphicFramePr>
          <p:nvPr/>
        </p:nvGraphicFramePr>
        <p:xfrm>
          <a:off x="7766051" y="1365250"/>
          <a:ext cx="126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69800" progId="Equation.3">
                  <p:embed/>
                </p:oleObj>
              </mc:Choice>
              <mc:Fallback>
                <p:oleObj name="Equation" r:id="rId3" imgW="812520" imgH="469800" progId="Equation.3">
                  <p:embed/>
                  <p:pic>
                    <p:nvPicPr>
                      <p:cNvPr id="2079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1" y="1365250"/>
                        <a:ext cx="12604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4029409271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Margin Classification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r>
              <a:rPr lang="en-US" altLang="en-US" sz="2400"/>
              <a:t>Maximizing the margin is good according to intuition and PAC theory.</a:t>
            </a:r>
          </a:p>
          <a:p>
            <a:r>
              <a:rPr lang="en-US" altLang="en-US" sz="2400"/>
              <a:t>Implies that only support vectors matter; other training examples are ignorable. </a:t>
            </a: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2" name="AutoShape 32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AutoShape 34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AutoShape 35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6" name="AutoShape 36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8" name="AutoShape 38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9" name="AutoShape 39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0" name="AutoShape 40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1" name="AutoShape 41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2" name="AutoShape 42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3" name="AutoShape 43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5" name="AutoShape 45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7" name="AutoShape 47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8" name="AutoShape 48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9" name="AutoShape 49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0" name="AutoShape 50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3" name="Line 53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8" name="Line 58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9" name="Line 59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 Mathematically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1" y="1435100"/>
            <a:ext cx="8836025" cy="5029200"/>
          </a:xfrm>
        </p:spPr>
        <p:txBody>
          <a:bodyPr/>
          <a:lstStyle/>
          <a:p>
            <a:r>
              <a:rPr lang="en-US" altLang="en-US" sz="2400"/>
              <a:t>Let training set {(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i</a:t>
            </a:r>
            <a:r>
              <a:rPr lang="en-US" altLang="en-US" sz="2400"/>
              <a:t>)}</a:t>
            </a:r>
            <a:r>
              <a:rPr lang="en-US" altLang="en-US" i="1" baseline="-25000"/>
              <a:t>i</a:t>
            </a:r>
            <a:r>
              <a:rPr lang="en-US" altLang="en-US" baseline="-25000"/>
              <a:t>=1..</a:t>
            </a:r>
            <a:r>
              <a:rPr lang="en-US" altLang="en-US" i="1" baseline="-25000"/>
              <a:t>n</a:t>
            </a:r>
            <a:r>
              <a:rPr lang="en-US" altLang="en-US" sz="2400"/>
              <a:t>,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="1">
                <a:sym typeface="Symbol" panose="05050102010706020507" pitchFamily="18" charset="2"/>
              </a:rPr>
              <a:t>R</a:t>
            </a:r>
            <a:r>
              <a:rPr lang="en-US" altLang="en-US" sz="2400" i="1" baseline="30000">
                <a:sym typeface="Symbol" panose="05050102010706020507" pitchFamily="18" charset="2"/>
              </a:rPr>
              <a:t>d</a:t>
            </a:r>
            <a:r>
              <a:rPr lang="en-US" altLang="en-US" sz="2400" b="1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y</a:t>
            </a:r>
            <a:r>
              <a:rPr lang="en-US" altLang="en-US" sz="2400" i="1" baseline="-25000">
                <a:sym typeface="Symbol" panose="05050102010706020507" pitchFamily="18" charset="2"/>
              </a:rPr>
              <a:t>i</a:t>
            </a:r>
            <a:r>
              <a:rPr lang="en-US" altLang="en-US" sz="2400" b="1" baseline="-250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</a:t>
            </a:r>
            <a:r>
              <a:rPr lang="en-US" altLang="en-US" sz="2400" b="1" baseline="-2500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{-1, 1}</a:t>
            </a:r>
            <a:r>
              <a:rPr lang="en-US" altLang="en-US" sz="2400" b="1">
                <a:sym typeface="Symbol" panose="05050102010706020507" pitchFamily="18" charset="2"/>
              </a:rPr>
              <a:t> </a:t>
            </a:r>
            <a:r>
              <a:rPr lang="en-US" altLang="en-US" sz="2400"/>
              <a:t>be separated by a hyperplane with</a:t>
            </a:r>
            <a:r>
              <a:rPr lang="en-US" altLang="en-US" sz="2400" b="1"/>
              <a:t> </a:t>
            </a:r>
            <a:r>
              <a:rPr lang="en-US" altLang="en-US" sz="2400"/>
              <a:t>margin </a:t>
            </a:r>
            <a:r>
              <a:rPr lang="el-GR" altLang="en-US" sz="2400" i="1">
                <a:cs typeface="Times New Roman" panose="02020603050405020304" pitchFamily="18" charset="0"/>
              </a:rPr>
              <a:t>ρ</a:t>
            </a:r>
            <a:r>
              <a:rPr lang="en-US" altLang="en-US" sz="2400">
                <a:cs typeface="Times New Roman" panose="02020603050405020304" pitchFamily="18" charset="0"/>
              </a:rPr>
              <a:t>. Then for each training example</a:t>
            </a:r>
            <a:r>
              <a:rPr lang="en-US" altLang="en-US" sz="2400"/>
              <a:t> (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i</a:t>
            </a:r>
            <a:r>
              <a:rPr lang="en-US" altLang="en-US" sz="2400"/>
              <a:t>):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2400"/>
          </a:p>
          <a:p>
            <a:r>
              <a:rPr lang="en-US" altLang="en-US" sz="2400"/>
              <a:t>For every support vector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s</a:t>
            </a:r>
            <a:r>
              <a:rPr lang="en-US" altLang="en-US" sz="2400"/>
              <a:t> the above inequality is an equality.    After rescaling </a:t>
            </a:r>
            <a:r>
              <a:rPr lang="en-US" altLang="en-US" sz="2400" b="1"/>
              <a:t>w</a:t>
            </a:r>
            <a:r>
              <a:rPr lang="en-US" altLang="en-US" sz="2400"/>
              <a:t> and </a:t>
            </a:r>
            <a:r>
              <a:rPr lang="en-US" altLang="en-US" sz="2400" i="1"/>
              <a:t>b</a:t>
            </a:r>
            <a:r>
              <a:rPr lang="en-US" altLang="en-US" sz="2400"/>
              <a:t> by </a:t>
            </a:r>
            <a:r>
              <a:rPr lang="el-GR" altLang="en-US" sz="2400" i="1">
                <a:cs typeface="Times New Roman" panose="02020603050405020304" pitchFamily="18" charset="0"/>
              </a:rPr>
              <a:t>ρ</a:t>
            </a:r>
            <a:r>
              <a:rPr lang="en-US" altLang="en-US" sz="2400" i="1">
                <a:cs typeface="Times New Roman" panose="02020603050405020304" pitchFamily="18" charset="0"/>
              </a:rPr>
              <a:t>/</a:t>
            </a:r>
            <a:r>
              <a:rPr lang="en-US" altLang="en-US" sz="2400">
                <a:cs typeface="Times New Roman" panose="02020603050405020304" pitchFamily="18" charset="0"/>
              </a:rPr>
              <a:t>2</a:t>
            </a:r>
            <a:r>
              <a:rPr lang="en-US" altLang="en-US" sz="2400" i="1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in the equality</a:t>
            </a:r>
            <a:r>
              <a:rPr lang="en-US" altLang="en-US" sz="2400"/>
              <a:t>, we obtain that distance between each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s </a:t>
            </a:r>
            <a:r>
              <a:rPr lang="en-US" altLang="en-US" sz="2400"/>
              <a:t>and the hyperplane is </a:t>
            </a:r>
          </a:p>
          <a:p>
            <a:endParaRPr lang="en-US" altLang="en-US" sz="2400"/>
          </a:p>
          <a:p>
            <a:r>
              <a:rPr lang="en-US" altLang="en-US" sz="2400"/>
              <a:t>Then the margin can be expressed through (rescaled) </a:t>
            </a:r>
            <a:r>
              <a:rPr lang="en-US" altLang="en-US" sz="2400" b="1"/>
              <a:t>w</a:t>
            </a:r>
            <a:r>
              <a:rPr lang="en-US" altLang="en-US" sz="2400"/>
              <a:t> and b as: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241550" y="2425701"/>
            <a:ext cx="381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>
                <a:cs typeface="Times New Roman" panose="02020603050405020304" pitchFamily="18" charset="0"/>
              </a:rPr>
              <a:t> ≤ - </a:t>
            </a:r>
            <a:r>
              <a:rPr lang="el-GR" altLang="en-US" i="1"/>
              <a:t>ρ</a:t>
            </a:r>
            <a:r>
              <a:rPr lang="en-US" altLang="en-US"/>
              <a:t>/2 </a:t>
            </a:r>
            <a:r>
              <a:rPr lang="en-US" altLang="en-US">
                <a:cs typeface="Times New Roman" panose="02020603050405020304" pitchFamily="18" charset="0"/>
              </a:rPr>
              <a:t>   if </a:t>
            </a:r>
            <a:r>
              <a:rPr lang="en-US" altLang="en-US" i="1"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= -1</a:t>
            </a:r>
          </a:p>
          <a:p>
            <a:pPr>
              <a:spcBef>
                <a:spcPct val="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</a:rPr>
              <a:t>≥ </a:t>
            </a:r>
            <a:r>
              <a:rPr lang="el-GR" altLang="en-US" i="1"/>
              <a:t>ρ</a:t>
            </a:r>
            <a:r>
              <a:rPr lang="en-US" altLang="en-US"/>
              <a:t>/2</a:t>
            </a:r>
            <a:r>
              <a:rPr lang="en-US" altLang="en-US">
                <a:cs typeface="Times New Roman" panose="02020603050405020304" pitchFamily="18" charset="0"/>
              </a:rPr>
              <a:t>    if </a:t>
            </a:r>
            <a:r>
              <a:rPr lang="en-US" altLang="en-US" i="1"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= 1</a:t>
            </a: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5132388" y="5457826"/>
          <a:ext cx="12811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444240" progId="Equation.3">
                  <p:embed/>
                </p:oleObj>
              </mc:Choice>
              <mc:Fallback>
                <p:oleObj name="Equation" r:id="rId2" imgW="825480" imgH="444240" progId="Equation.3">
                  <p:embed/>
                  <p:pic>
                    <p:nvPicPr>
                      <p:cNvPr id="210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457826"/>
                        <a:ext cx="12811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8001000" y="4070350"/>
          <a:ext cx="2266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69800" progId="Equation.3">
                  <p:embed/>
                </p:oleObj>
              </mc:Choice>
              <mc:Fallback>
                <p:oleObj name="Equation" r:id="rId4" imgW="1460160" imgH="469800" progId="Equation.3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70350"/>
                        <a:ext cx="22669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429375" y="262255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 b="1"/>
              <a:t>≥</a:t>
            </a:r>
            <a:r>
              <a:rPr lang="en-US" altLang="en-US" b="1">
                <a:cs typeface="Times New Roman" panose="02020603050405020304" pitchFamily="18" charset="0"/>
              </a:rPr>
              <a:t>  </a:t>
            </a:r>
            <a:r>
              <a:rPr lang="el-GR" altLang="en-US" i="1"/>
              <a:t>ρ</a:t>
            </a:r>
            <a:r>
              <a:rPr lang="en-US" altLang="en-US"/>
              <a:t>/2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5708651" y="2630488"/>
            <a:ext cx="75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anose="05050102010706020507" pitchFamily="18" charset="2"/>
              </a:rPr>
              <a:t></a:t>
            </a:r>
          </a:p>
        </p:txBody>
      </p:sp>
    </p:spTree>
    <p:extLst>
      <p:ext uri="{BB962C8B-B14F-4D97-AF65-F5344CB8AC3E}">
        <p14:creationId xmlns:p14="http://schemas.microsoft.com/office/powerpoint/2010/main" val="1094589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SVMs Mathematically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Then we can formulate the </a:t>
            </a:r>
            <a:r>
              <a:rPr lang="en-US" altLang="en-US" i="1" dirty="0"/>
              <a:t>quadratic optimization problem: </a:t>
            </a:r>
          </a:p>
          <a:p>
            <a:endParaRPr lang="en-US" altLang="en-US" i="1" dirty="0"/>
          </a:p>
          <a:p>
            <a:endParaRPr lang="en-US" altLang="en-US" i="1" dirty="0"/>
          </a:p>
          <a:p>
            <a:endParaRPr lang="en-US" altLang="en-US" i="1" dirty="0"/>
          </a:p>
          <a:p>
            <a:endParaRPr lang="en-US" altLang="en-US" i="1" dirty="0"/>
          </a:p>
          <a:p>
            <a:endParaRPr lang="en-US" altLang="en-US" i="1" dirty="0"/>
          </a:p>
          <a:p>
            <a:pPr>
              <a:buFontTx/>
              <a:buNone/>
            </a:pPr>
            <a:r>
              <a:rPr lang="en-US" altLang="en-US" dirty="0"/>
              <a:t>Which can be reformulated as: 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877481" y="2227386"/>
            <a:ext cx="4599517" cy="1615827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Find </a:t>
            </a:r>
            <a:r>
              <a:rPr lang="en-US" altLang="en-US" b="1" dirty="0"/>
              <a:t>w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such that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is maximized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and for all (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  <a:r>
              <a:rPr lang="en-US" altLang="en-US" i="1" dirty="0" err="1"/>
              <a:t>i</a:t>
            </a:r>
            <a:r>
              <a:rPr lang="en-US" altLang="en-US" dirty="0"/>
              <a:t>=1..</a:t>
            </a:r>
            <a:r>
              <a:rPr lang="en-US" altLang="en-US" i="1" dirty="0"/>
              <a:t>n</a:t>
            </a:r>
            <a:r>
              <a:rPr lang="en-US" altLang="en-US" dirty="0"/>
              <a:t> :    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(</a:t>
            </a:r>
            <a:r>
              <a:rPr lang="en-US" altLang="en-US" b="1" dirty="0" err="1"/>
              <a:t>w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b)</a:t>
            </a:r>
            <a:r>
              <a:rPr lang="en-US" altLang="en-US" b="1" dirty="0"/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≥ </a:t>
            </a:r>
            <a:r>
              <a:rPr lang="en-US" altLang="en-US" dirty="0"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2921000" y="2457451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444240" progId="Equation.3">
                  <p:embed/>
                </p:oleObj>
              </mc:Choice>
              <mc:Fallback>
                <p:oleObj name="Equation" r:id="rId2" imgW="520560" imgH="44424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457451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962150" y="5381571"/>
            <a:ext cx="6438900" cy="1200329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Find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such that</a:t>
            </a:r>
          </a:p>
          <a:p>
            <a:pPr>
              <a:spcBef>
                <a:spcPct val="50000"/>
              </a:spcBef>
            </a:pPr>
            <a:r>
              <a:rPr lang="el-GR" altLang="en-US" b="1">
                <a:cs typeface="Times New Roman" panose="02020603050405020304" pitchFamily="18" charset="0"/>
              </a:rPr>
              <a:t>Φ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w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  <a:r>
              <a:rPr lang="en-US" altLang="en-US" b="1">
                <a:cs typeface="Times New Roman" panose="02020603050405020304" pitchFamily="18" charset="0"/>
              </a:rPr>
              <a:t> = ||w||</a:t>
            </a:r>
            <a:r>
              <a:rPr lang="en-US" altLang="en-US" baseline="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=</a:t>
            </a:r>
            <a:r>
              <a:rPr lang="en-US" altLang="en-US" b="1"/>
              <a:t>w</a:t>
            </a:r>
            <a:r>
              <a:rPr lang="en-US" altLang="en-US" baseline="30000"/>
              <a:t>T</a:t>
            </a:r>
            <a:r>
              <a:rPr lang="en-US" altLang="en-US" b="1"/>
              <a:t>w</a:t>
            </a:r>
            <a:r>
              <a:rPr lang="en-US" altLang="en-US"/>
              <a:t>  is minimized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and for all (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), </a:t>
            </a:r>
            <a:r>
              <a:rPr lang="en-US" altLang="en-US" i="1"/>
              <a:t>i</a:t>
            </a:r>
            <a:r>
              <a:rPr lang="en-US" altLang="en-US"/>
              <a:t>=1..</a:t>
            </a:r>
            <a:r>
              <a:rPr lang="en-US" altLang="en-US" i="1"/>
              <a:t>n</a:t>
            </a:r>
            <a:r>
              <a:rPr lang="en-US" altLang="en-US"/>
              <a:t> :   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 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 b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</a:rPr>
              <a:t>≥ </a:t>
            </a:r>
            <a:r>
              <a:rPr lang="en-US" altLang="en-US"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297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3961</Words>
  <Application>Microsoft Office PowerPoint</Application>
  <PresentationFormat>Widescreen</PresentationFormat>
  <Paragraphs>727</Paragraphs>
  <Slides>95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95</vt:i4>
      </vt:variant>
    </vt:vector>
  </HeadingPairs>
  <TitlesOfParts>
    <vt:vector size="110" baseType="lpstr">
      <vt:lpstr>Arial</vt:lpstr>
      <vt:lpstr>Calibri</vt:lpstr>
      <vt:lpstr>Calibri Light</vt:lpstr>
      <vt:lpstr>Franklin Gothic Book</vt:lpstr>
      <vt:lpstr>Monotype Sorts</vt:lpstr>
      <vt:lpstr>Perpetua</vt:lpstr>
      <vt:lpstr>Symbol</vt:lpstr>
      <vt:lpstr>Tahoma</vt:lpstr>
      <vt:lpstr>Times New Roman</vt:lpstr>
      <vt:lpstr>Wingdings 2</vt:lpstr>
      <vt:lpstr>Office Theme</vt:lpstr>
      <vt:lpstr>Document</vt:lpstr>
      <vt:lpstr>VISIO</vt:lpstr>
      <vt:lpstr>Bitmap Image</vt:lpstr>
      <vt:lpstr>Equation</vt:lpstr>
      <vt:lpstr>Classification and Regression Trees  Clustering  Support Vector Machines  </vt:lpstr>
      <vt:lpstr>Trees and Rules</vt:lpstr>
      <vt:lpstr>PowerPoint Presentation</vt:lpstr>
      <vt:lpstr>Key Ideas </vt:lpstr>
      <vt:lpstr>Recursive Partitioning</vt:lpstr>
      <vt:lpstr>Recursive Partitioning Steps</vt:lpstr>
      <vt:lpstr>Example: Riding Mowers </vt:lpstr>
      <vt:lpstr>PowerPoint Presentation</vt:lpstr>
      <vt:lpstr>How to split</vt:lpstr>
      <vt:lpstr>Note: Categorical Variables</vt:lpstr>
      <vt:lpstr>The first split: Lot Size = 19,000</vt:lpstr>
      <vt:lpstr>Second Split: Income = $84,000</vt:lpstr>
      <vt:lpstr>After All Splits</vt:lpstr>
      <vt:lpstr>Measuring Impurity</vt:lpstr>
      <vt:lpstr>Gini Index</vt:lpstr>
      <vt:lpstr>Entropy</vt:lpstr>
      <vt:lpstr>Impurity and Recursive Partitioning</vt:lpstr>
      <vt:lpstr>First Split – The Tree</vt:lpstr>
      <vt:lpstr>Tree after three splits</vt:lpstr>
      <vt:lpstr>Tree Structure</vt:lpstr>
      <vt:lpstr>Determining Leaf Node Label</vt:lpstr>
      <vt:lpstr>Tree after all splits</vt:lpstr>
      <vt:lpstr>The Overfitting Problem</vt:lpstr>
      <vt:lpstr>Stopping Tree Growth</vt:lpstr>
      <vt:lpstr>Full Tree Error Rate</vt:lpstr>
      <vt:lpstr>CHAID</vt:lpstr>
      <vt:lpstr>Pruning </vt:lpstr>
      <vt:lpstr>Cost Complexity</vt:lpstr>
      <vt:lpstr>Using Validation Error to Prune</vt:lpstr>
      <vt:lpstr>Error rates on pruned trees</vt:lpstr>
      <vt:lpstr>Regression Trees</vt:lpstr>
      <vt:lpstr>Regression Trees for Prediction</vt:lpstr>
      <vt:lpstr>Differences from CT</vt:lpstr>
      <vt:lpstr>Advantages of trees</vt:lpstr>
      <vt:lpstr>Disadvantages</vt:lpstr>
      <vt:lpstr>Summary</vt:lpstr>
      <vt:lpstr>Cluster Analysis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Solutions to Initial Centroids Problem</vt:lpstr>
      <vt:lpstr>Handling Empty Clusters</vt:lpstr>
      <vt:lpstr>Updating Centers Incrementally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Clustering: Comparison</vt:lpstr>
      <vt:lpstr>Hierarchical Clustering:  Problems and Limitations</vt:lpstr>
      <vt:lpstr>Different Aspects of Cluster Validation</vt:lpstr>
      <vt:lpstr>Measures of Cluster Validity</vt:lpstr>
      <vt:lpstr>Measuring Cluster Validity Via Correlation</vt:lpstr>
      <vt:lpstr>Using Similarity Matrix for Cluster Validation</vt:lpstr>
      <vt:lpstr>Using Similarity Matrix for Cluster Validation</vt:lpstr>
      <vt:lpstr>Support Vector Machines</vt:lpstr>
      <vt:lpstr>Linear Separators </vt:lpstr>
      <vt:lpstr>Linear Separators</vt:lpstr>
      <vt:lpstr>Classification Margin</vt:lpstr>
      <vt:lpstr>Maximum Margin Classification</vt:lpstr>
      <vt:lpstr>Linear SVM Mathematically</vt:lpstr>
      <vt:lpstr>Linear SVMs Mathematically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Trees</dc:title>
  <dc:creator>Fulton, Larry</dc:creator>
  <cp:lastModifiedBy>Lawrence Fulton</cp:lastModifiedBy>
  <cp:revision>6</cp:revision>
  <dcterms:created xsi:type="dcterms:W3CDTF">2016-11-10T12:47:55Z</dcterms:created>
  <dcterms:modified xsi:type="dcterms:W3CDTF">2024-06-28T08:06:55Z</dcterms:modified>
</cp:coreProperties>
</file>