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5" r:id="rId2"/>
    <p:sldId id="258" r:id="rId3"/>
    <p:sldId id="260" r:id="rId4"/>
    <p:sldId id="257" r:id="rId5"/>
    <p:sldId id="261" r:id="rId6"/>
    <p:sldId id="272" r:id="rId7"/>
    <p:sldId id="274" r:id="rId8"/>
    <p:sldId id="267" r:id="rId9"/>
    <p:sldId id="273" r:id="rId10"/>
    <p:sldId id="266" r:id="rId11"/>
    <p:sldId id="264" r:id="rId12"/>
    <p:sldId id="278" r:id="rId13"/>
    <p:sldId id="270" r:id="rId14"/>
    <p:sldId id="269" r:id="rId15"/>
    <p:sldId id="27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4" autoAdjust="0"/>
    <p:restoredTop sz="82886" autoAdjust="0"/>
  </p:normalViewPr>
  <p:slideViewPr>
    <p:cSldViewPr snapToGrid="0">
      <p:cViewPr varScale="1">
        <p:scale>
          <a:sx n="62" d="100"/>
          <a:sy n="6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t3-4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Россия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Лист1!$B$2:$O$2</c:f>
              <c:numCache>
                <c:formatCode>0.0</c:formatCode>
                <c:ptCount val="14"/>
                <c:pt idx="0">
                  <c:v>130.5</c:v>
                </c:pt>
                <c:pt idx="1">
                  <c:v>137.19999999999999</c:v>
                </c:pt>
                <c:pt idx="2">
                  <c:v>145.80000000000001</c:v>
                </c:pt>
                <c:pt idx="3">
                  <c:v>153</c:v>
                </c:pt>
                <c:pt idx="4">
                  <c:v>158.9</c:v>
                </c:pt>
                <c:pt idx="5">
                  <c:v>168.4</c:v>
                </c:pt>
                <c:pt idx="6">
                  <c:v>177</c:v>
                </c:pt>
                <c:pt idx="7">
                  <c:v>194.4</c:v>
                </c:pt>
                <c:pt idx="8">
                  <c:v>212.3</c:v>
                </c:pt>
                <c:pt idx="9">
                  <c:v>219.4</c:v>
                </c:pt>
                <c:pt idx="10">
                  <c:v>228.4</c:v>
                </c:pt>
                <c:pt idx="11">
                  <c:v>242</c:v>
                </c:pt>
                <c:pt idx="12" formatCode="#,##0.0">
                  <c:v>257.5</c:v>
                </c:pt>
                <c:pt idx="13" formatCode="#,##0.0">
                  <c:v>273.10000000000002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Кемеровская область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Лист1!$B$3:$O$3</c:f>
              <c:numCache>
                <c:formatCode>0.0</c:formatCode>
                <c:ptCount val="14"/>
                <c:pt idx="0">
                  <c:v>115.5</c:v>
                </c:pt>
                <c:pt idx="1">
                  <c:v>117.4</c:v>
                </c:pt>
                <c:pt idx="2">
                  <c:v>121.4</c:v>
                </c:pt>
                <c:pt idx="3">
                  <c:v>122.5</c:v>
                </c:pt>
                <c:pt idx="4">
                  <c:v>131.4</c:v>
                </c:pt>
                <c:pt idx="5">
                  <c:v>142</c:v>
                </c:pt>
                <c:pt idx="6">
                  <c:v>156.1</c:v>
                </c:pt>
                <c:pt idx="7">
                  <c:v>173.2</c:v>
                </c:pt>
                <c:pt idx="8">
                  <c:v>190.4</c:v>
                </c:pt>
                <c:pt idx="9">
                  <c:v>192.4</c:v>
                </c:pt>
                <c:pt idx="10">
                  <c:v>201.6</c:v>
                </c:pt>
                <c:pt idx="11">
                  <c:v>210.1</c:v>
                </c:pt>
                <c:pt idx="12" formatCode="#,##0.0">
                  <c:v>225.6</c:v>
                </c:pt>
                <c:pt idx="13" formatCode="#,##0.0">
                  <c:v>245.2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63007744"/>
        <c:axId val="-1663016992"/>
      </c:lineChart>
      <c:catAx>
        <c:axId val="-16630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663016992"/>
        <c:crosses val="autoZero"/>
        <c:auto val="1"/>
        <c:lblAlgn val="ctr"/>
        <c:lblOffset val="100"/>
        <c:noMultiLvlLbl val="0"/>
      </c:catAx>
      <c:valAx>
        <c:axId val="-166301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663007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049FC-4334-4097-A71E-2DA211A809B6}" type="datetimeFigureOut">
              <a:rPr lang="ru-RU" smtClean="0"/>
              <a:t>01.07.2015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539C9-FDBF-4349-8202-6918C7FFD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42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уважаемый председатель и члены государственной экзаменационной комиссии. Меня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зовут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Гарченко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Елизавета и я представляю вашему вниманию свою выпускную работу бакалавра на тему разработки, </a:t>
            </a:r>
            <a:r>
              <a:rPr lang="ru-RU" sz="1200" dirty="0" smtClean="0"/>
              <a:t>анализа и программной реализации поиска оптимальных маршрутов движения транспорта в улично-дорожной сети города.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58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</a:t>
            </a:r>
            <a:r>
              <a:rPr lang="ru-RU" baseline="0" dirty="0" smtClean="0"/>
              <a:t> отображен результат работы всех алгоритмов по критерию расстояния.</a:t>
            </a:r>
          </a:p>
          <a:p>
            <a:r>
              <a:rPr lang="ru-RU" baseline="0" dirty="0" smtClean="0"/>
              <a:t>Так же формируется отчет, содержащий в себе информацию об алгоритме, времени его работы и пройденном расстоянии.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9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можно увидеть пример результата работы алгоритма </a:t>
            </a:r>
            <a:r>
              <a:rPr lang="ru-RU" baseline="0" dirty="0" err="1" smtClean="0"/>
              <a:t>Дейкстры</a:t>
            </a:r>
            <a:r>
              <a:rPr lang="ru-RU" baseline="0" dirty="0" smtClean="0"/>
              <a:t>. По расстоянию – синим, по времени – розовым. Результаты отчета так же подтверждают корректность работы алгоритма как по расстоянию так и по времени– в первом </a:t>
            </a:r>
            <a:r>
              <a:rPr lang="ru-RU" baseline="0" dirty="0" smtClean="0"/>
              <a:t>случае </a:t>
            </a:r>
            <a:r>
              <a:rPr lang="ru-RU" baseline="0" dirty="0" smtClean="0"/>
              <a:t>найденный путь несколько короче, во втором же расчетное время меньше на 20 секунд.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8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Перспективами развития данного проекта на сегодняшний день являются:</a:t>
            </a:r>
          </a:p>
          <a:p>
            <a:r>
              <a:rPr lang="ru-RU" dirty="0" smtClean="0"/>
              <a:t>Дальнейшее</a:t>
            </a:r>
            <a:r>
              <a:rPr lang="ru-RU" baseline="0" dirty="0" smtClean="0"/>
              <a:t> исследование алгоритмов поиска пути</a:t>
            </a:r>
          </a:p>
          <a:p>
            <a:r>
              <a:rPr lang="ru-RU" baseline="0" dirty="0" smtClean="0"/>
              <a:t>Дополнение базы данных статистикой, что в свою очередь позволит работать над реализацией поиска оптимального пути с учетом автомобильных заторов и динамики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76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уважаемый председатель и члены государственной экзаменационной комиссии. Меня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зовут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Гарченко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Елизавета и я представляю вашему вниманию свою выпускную работу бакалавра на тему разработки, </a:t>
            </a:r>
            <a:r>
              <a:rPr lang="ru-RU" sz="1200" dirty="0" smtClean="0"/>
              <a:t>анализа и программной реализации поиска оптимальных маршрутов движения транспорта в улично-дорожной сети города.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8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современной России сложилась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транспортная система, в которую входят различные виды транспорта: железнодорожный, морской, речной, автомобильный, воздушный и трубопроводный. Но именно сеть автомобильных дорог, будучи слаборазвитой, является общедоступной для большинства населения.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выделить некоторые факторы, препятствующие ее развитию: 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территориальная удаленность населенных пунктов, что повышает стоимость строительства и реконструкции дорожного полотна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Короткий сезон, пригодный для строительства</a:t>
            </a: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города особую роль играет квартальная застройка и архитектурные особенности города, препятствующие расширению дорожной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2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Тем</a:t>
            </a:r>
            <a:r>
              <a:rPr lang="ru-RU" baseline="0" dirty="0" smtClean="0"/>
              <a:t> не менее, за последние 13 лет автопарк автомобилей личного пользования у граждан РФ вырос более чем в два раза. На данном графике синим цветом отображена динамика автотранспорта по России в целом, красным – по Кемеровской области. Данные представлены на 1000 населения. Как следствие, в городах появилось такое явление как автомобильные пробки, и появилась надобность в оценке прокладываемого маршрута не только с точки зрения расстояния, но и с точки зрения временных затрат.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23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Таким</a:t>
            </a:r>
            <a:r>
              <a:rPr lang="ru-RU" baseline="0" dirty="0" smtClean="0"/>
              <a:t> образом, целью данной работы является исследование </a:t>
            </a:r>
            <a:r>
              <a:rPr lang="ru-RU" dirty="0" smtClean="0"/>
              <a:t>эффективности алгоритмов поиска оптимальных маршрутов движения транспорта в улично-дорожной сети города.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достижения данной</a:t>
            </a:r>
            <a:r>
              <a:rPr lang="ru-RU" baseline="0" dirty="0" smtClean="0"/>
              <a:t> цели были поставлены следующие задачи: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Изучить проблемы логистики в условиях города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Проанализировать алгоритмы поиска на графах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Выбрать средства реализации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И разработать информационную систему, способную отображать результаты работы алгоритмов для их анализа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1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рамках выпускной</a:t>
            </a:r>
            <a:r>
              <a:rPr lang="ru-RU" baseline="0" dirty="0" smtClean="0"/>
              <a:t> </a:t>
            </a:r>
            <a:r>
              <a:rPr lang="ru-RU" dirty="0" smtClean="0"/>
              <a:t>работы были </a:t>
            </a:r>
            <a:r>
              <a:rPr lang="ru-RU" dirty="0" err="1" smtClean="0"/>
              <a:t>программно</a:t>
            </a:r>
            <a:r>
              <a:rPr lang="ru-RU" dirty="0" smtClean="0"/>
              <a:t> реализованы</a:t>
            </a:r>
            <a:r>
              <a:rPr lang="ru-RU" baseline="0" dirty="0" smtClean="0"/>
              <a:t> следующие алгоритмы поиска на графах:</a:t>
            </a:r>
          </a:p>
          <a:p>
            <a:r>
              <a:rPr lang="ru-RU" dirty="0" smtClean="0"/>
              <a:t>Поиск в ширину</a:t>
            </a:r>
          </a:p>
          <a:p>
            <a:r>
              <a:rPr lang="ru-RU" dirty="0" smtClean="0"/>
              <a:t>Поиск в глубину</a:t>
            </a:r>
          </a:p>
          <a:p>
            <a:r>
              <a:rPr lang="ru-RU" dirty="0" smtClean="0"/>
              <a:t>А*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r>
              <a:rPr lang="ru-RU" dirty="0" smtClean="0"/>
              <a:t>И Муравьиный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9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работы использовалась следующая схема данных, содержащая в себе информацию о локациях,</a:t>
            </a:r>
            <a:r>
              <a:rPr lang="ru-RU" baseline="0" dirty="0" smtClean="0"/>
              <a:t> точках на карте, транспортных средствах, временных срезах и статистику по этим срезам.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7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Статистика позволяет оценить дорожную ситуацию в интересующий момент времени. Например в 6:10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4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в 17:20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1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происходит демонстрация</a:t>
            </a:r>
            <a:r>
              <a:rPr lang="ru-RU" baseline="0" dirty="0" smtClean="0"/>
              <a:t> работы программы, выполняющей поиск кратчайшего пути. </a:t>
            </a:r>
          </a:p>
          <a:p>
            <a:r>
              <a:rPr lang="ru-RU" baseline="0" dirty="0" smtClean="0"/>
              <a:t>Загрузка всех локаций.</a:t>
            </a:r>
          </a:p>
          <a:p>
            <a:r>
              <a:rPr lang="ru-RU" baseline="0" dirty="0" smtClean="0"/>
              <a:t>Выбор точек.</a:t>
            </a:r>
          </a:p>
          <a:p>
            <a:r>
              <a:rPr lang="ru-RU" baseline="0" dirty="0" smtClean="0"/>
              <a:t>Поиск пути. Для примера выбран муравьиный алгоритм.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539C9-FDBF-4349-8202-6918C7FFDE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2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70D8-BB99-4674-AB62-C1DB485459E8}" type="datetime1">
              <a:rPr lang="ru-RU" smtClean="0"/>
              <a:t>01.07.2015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7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0A63-8961-4831-AAC8-55EB193D014B}" type="datetime1">
              <a:rPr lang="ru-RU" smtClean="0"/>
              <a:t>01.07.2015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1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64F0-E5B8-490F-BB6B-9F0A8B8F39EE}" type="datetime1">
              <a:rPr lang="ru-RU" smtClean="0"/>
              <a:t>01.07.2015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5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9960-6BE7-4588-BBDD-54BD05C2B715}" type="datetime1">
              <a:rPr lang="ru-RU" smtClean="0"/>
              <a:t>01.07.2015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CDD1-AAED-4DF2-ADA9-B472BDE6B625}" type="datetime1">
              <a:rPr lang="ru-RU" smtClean="0"/>
              <a:t>01.07.2015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15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51B1-5077-43D3-8D3A-7C7A0B99B925}" type="datetime1">
              <a:rPr lang="ru-RU" smtClean="0"/>
              <a:t>01.07.2015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2EA-CC03-49E6-836C-50957B7BAE27}" type="datetime1">
              <a:rPr lang="ru-RU" smtClean="0"/>
              <a:t>01.07.2015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4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3B43-F222-4A3A-8F8A-4047D3243233}" type="datetime1">
              <a:rPr lang="ru-RU" smtClean="0"/>
              <a:t>01.07.2015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6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8F00-0EFF-4831-9865-EAC27BB26F6E}" type="datetime1">
              <a:rPr lang="ru-RU" smtClean="0"/>
              <a:t>01.07.2015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2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E98-6D5A-4FA2-AB9A-AC6F56DE129F}" type="datetime1">
              <a:rPr lang="ru-RU" smtClean="0"/>
              <a:t>01.07.2015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52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B0-C814-4FCB-82B9-6ECB439B790D}" type="datetime1">
              <a:rPr lang="ru-RU" smtClean="0"/>
              <a:t>01.07.2015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8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DBD8-B453-499C-8863-69F506F951E4}" type="datetime1">
              <a:rPr lang="ru-RU" smtClean="0"/>
              <a:t>01.07.2015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CA761-D27E-48D3-9304-0D1F882B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7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5986" y="1386034"/>
            <a:ext cx="10420027" cy="2643526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МИНИСТЕРСТВО ОБРАЗОВАНИЯ И НАУКИ РОССИЙСКОЙ </a:t>
            </a:r>
            <a:r>
              <a:rPr lang="ru-RU" sz="1800" dirty="0" smtClean="0"/>
              <a:t>ФЕДЕРАЦИИ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sz="1800" dirty="0"/>
            </a:br>
            <a:r>
              <a:rPr lang="ru-RU" sz="1800" dirty="0"/>
              <a:t>«КУЗБАССКИЙ ГОСУДАРСТВЕННЫЙ ТЕХНИЧЕСКИЙ УНИВЕРСИТЕТ ИМЕНИ Т. Ф. ГОРБАЧЕВА»   </a:t>
            </a:r>
            <a:br>
              <a:rPr lang="ru-RU" sz="1800" dirty="0"/>
            </a:br>
            <a:r>
              <a:rPr lang="ru-RU" sz="1800" dirty="0"/>
              <a:t>Институт информационных технологий, машиностроения и </a:t>
            </a:r>
            <a:r>
              <a:rPr lang="ru-RU" sz="1800" dirty="0" smtClean="0"/>
              <a:t>автотранспорта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Кафедра прикладных информационных технологий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2200" dirty="0" smtClean="0"/>
              <a:t>Выпускная работа бакалавра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Разработка, анализ и программная реализация </a:t>
            </a:r>
            <a:br>
              <a:rPr lang="ru-RU" sz="3600" dirty="0" smtClean="0"/>
            </a:br>
            <a:r>
              <a:rPr lang="ru-RU" sz="3600" dirty="0" smtClean="0"/>
              <a:t>алгоритмов поиска оптимальных маршрутов </a:t>
            </a:r>
            <a:br>
              <a:rPr lang="ru-RU" sz="3600" dirty="0" smtClean="0"/>
            </a:br>
            <a:r>
              <a:rPr lang="ru-RU" sz="3600" dirty="0" smtClean="0"/>
              <a:t>движения транспорта в улично-дорожной сети города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986" y="4664989"/>
            <a:ext cx="10420027" cy="1774833"/>
          </a:xfrm>
        </p:spPr>
        <p:txBody>
          <a:bodyPr>
            <a:normAutofit fontScale="92500" lnSpcReduction="20000"/>
          </a:bodyPr>
          <a:lstStyle/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Выполнил: студ. гр. ПИб-111 </a:t>
            </a:r>
          </a:p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		</a:t>
            </a:r>
            <a:r>
              <a:rPr lang="ru-RU" sz="1900" dirty="0" err="1" smtClean="0"/>
              <a:t>Гарченко</a:t>
            </a:r>
            <a:r>
              <a:rPr lang="ru-RU" sz="1900" dirty="0" smtClean="0"/>
              <a:t> Елизавета Владимировна</a:t>
            </a:r>
          </a:p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Научный руководитель: </a:t>
            </a:r>
            <a:r>
              <a:rPr lang="ru-RU" sz="1900" dirty="0" err="1" smtClean="0"/>
              <a:t>ст.преподаватель</a:t>
            </a:r>
            <a:r>
              <a:rPr lang="ru-RU" sz="1900" dirty="0" smtClean="0"/>
              <a:t> </a:t>
            </a:r>
          </a:p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		</a:t>
            </a:r>
            <a:r>
              <a:rPr lang="ru-RU" sz="1900" dirty="0" err="1" smtClean="0"/>
              <a:t>Дороганов</a:t>
            </a:r>
            <a:r>
              <a:rPr lang="ru-RU" sz="1900" dirty="0" smtClean="0"/>
              <a:t> Виталий Сергеевич</a:t>
            </a:r>
          </a:p>
          <a:p>
            <a:pPr indent="3594100" algn="l">
              <a:tabLst>
                <a:tab pos="2681288" algn="l"/>
              </a:tabLst>
            </a:pPr>
            <a:endParaRPr lang="ru-RU" dirty="0" smtClean="0"/>
          </a:p>
          <a:p>
            <a:pPr>
              <a:tabLst>
                <a:tab pos="2681288" algn="l"/>
              </a:tabLst>
            </a:pPr>
            <a:r>
              <a:rPr lang="ru-RU" dirty="0" smtClean="0"/>
              <a:t>2015 г.</a:t>
            </a:r>
          </a:p>
        </p:txBody>
      </p:sp>
    </p:spTree>
    <p:extLst>
      <p:ext uri="{BB962C8B-B14F-4D97-AF65-F5344CB8AC3E}">
        <p14:creationId xmlns:p14="http://schemas.microsoft.com/office/powerpoint/2010/main" val="2939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Критерий расстояния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0590"/>
            <a:ext cx="8859600" cy="53157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80000"/>
            <a:ext cx="4752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11</a:t>
            </a:fld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Муравьиный алгоритм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039150"/>
            <a:ext cx="8859600" cy="53172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591300" y="180000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Критерий времени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039150"/>
            <a:ext cx="8859600" cy="53172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-312" t="-470" r="-449" b="-104"/>
          <a:stretch/>
        </p:blipFill>
        <p:spPr bwMode="auto">
          <a:xfrm>
            <a:off x="6096000" y="180000"/>
            <a:ext cx="5295265" cy="2872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12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91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Дальнейшее исследование алгоритмов поиска пути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Дополнение базы данных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Объезд пробок в режиме реального времени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13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69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47986" y="2696706"/>
            <a:ext cx="9144000" cy="104573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5986" y="1386034"/>
            <a:ext cx="10420027" cy="2643526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МИНИСТЕРСТВО ОБРАЗОВАНИЯ И НАУКИ РОССИЙСКОЙ </a:t>
            </a:r>
            <a:r>
              <a:rPr lang="ru-RU" sz="1800" dirty="0" smtClean="0"/>
              <a:t>ФЕДЕРАЦИИ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sz="1800" dirty="0"/>
            </a:br>
            <a:r>
              <a:rPr lang="ru-RU" sz="1800" dirty="0"/>
              <a:t>«КУЗБАССКИЙ ГОСУДАРСТВЕННЫЙ ТЕХНИЧЕСКИЙ УНИВЕРСИТЕТ ИМЕНИ Т. Ф. ГОРБАЧЕВА»   </a:t>
            </a:r>
            <a:br>
              <a:rPr lang="ru-RU" sz="1800" dirty="0"/>
            </a:br>
            <a:r>
              <a:rPr lang="ru-RU" sz="1800" dirty="0"/>
              <a:t>Институт информационных технологий, машиностроения и </a:t>
            </a:r>
            <a:r>
              <a:rPr lang="ru-RU" sz="1800" dirty="0" smtClean="0"/>
              <a:t>автотранспорта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Кафедра прикладных информационных технологий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2200" dirty="0" smtClean="0"/>
              <a:t>Выпускная работа бакалавра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Разработка, анализ и программная реализация </a:t>
            </a:r>
            <a:br>
              <a:rPr lang="ru-RU" sz="3600" dirty="0" smtClean="0"/>
            </a:br>
            <a:r>
              <a:rPr lang="ru-RU" sz="3600" dirty="0" smtClean="0"/>
              <a:t>алгоритмов поиска оптимальных маршрутов </a:t>
            </a:r>
            <a:br>
              <a:rPr lang="ru-RU" sz="3600" dirty="0" smtClean="0"/>
            </a:br>
            <a:r>
              <a:rPr lang="ru-RU" sz="3600" dirty="0" smtClean="0"/>
              <a:t>движения транспорта в улично-дорожной сети города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986" y="4664989"/>
            <a:ext cx="10420027" cy="1774833"/>
          </a:xfrm>
        </p:spPr>
        <p:txBody>
          <a:bodyPr>
            <a:normAutofit fontScale="92500" lnSpcReduction="20000"/>
          </a:bodyPr>
          <a:lstStyle/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Выполнил: студ. гр. ПИб-111 </a:t>
            </a:r>
          </a:p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		</a:t>
            </a:r>
            <a:r>
              <a:rPr lang="ru-RU" sz="1900" dirty="0" err="1" smtClean="0"/>
              <a:t>Гарченко</a:t>
            </a:r>
            <a:r>
              <a:rPr lang="ru-RU" sz="1900" dirty="0" smtClean="0"/>
              <a:t> Елизавета Владимировна</a:t>
            </a:r>
          </a:p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Научный руководитель: </a:t>
            </a:r>
            <a:r>
              <a:rPr lang="ru-RU" sz="1900" dirty="0" err="1" smtClean="0"/>
              <a:t>ст.преподаватель</a:t>
            </a:r>
            <a:r>
              <a:rPr lang="ru-RU" sz="1900" dirty="0" smtClean="0"/>
              <a:t> </a:t>
            </a:r>
          </a:p>
          <a:p>
            <a:pPr lvl="2" indent="4556125" algn="l">
              <a:tabLst>
                <a:tab pos="2681288" algn="l"/>
              </a:tabLst>
            </a:pPr>
            <a:r>
              <a:rPr lang="ru-RU" sz="1900" dirty="0" smtClean="0"/>
              <a:t>		</a:t>
            </a:r>
            <a:r>
              <a:rPr lang="ru-RU" sz="1900" dirty="0" err="1" smtClean="0"/>
              <a:t>Дороганов</a:t>
            </a:r>
            <a:r>
              <a:rPr lang="ru-RU" sz="1900" dirty="0" smtClean="0"/>
              <a:t> Виталий Сергеевич</a:t>
            </a:r>
          </a:p>
          <a:p>
            <a:pPr indent="3594100" algn="l">
              <a:tabLst>
                <a:tab pos="2681288" algn="l"/>
              </a:tabLst>
            </a:pPr>
            <a:endParaRPr lang="ru-RU" dirty="0" smtClean="0"/>
          </a:p>
          <a:p>
            <a:pPr>
              <a:tabLst>
                <a:tab pos="2681288" algn="l"/>
              </a:tabLst>
            </a:pPr>
            <a:r>
              <a:rPr lang="ru-RU" dirty="0" smtClean="0"/>
              <a:t>2015 г.</a:t>
            </a:r>
          </a:p>
        </p:txBody>
      </p:sp>
    </p:spTree>
    <p:extLst>
      <p:ext uri="{BB962C8B-B14F-4D97-AF65-F5344CB8AC3E}">
        <p14:creationId xmlns:p14="http://schemas.microsoft.com/office/powerpoint/2010/main" val="29320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Проблематика развития дорожной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0963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Территориальная отдаленность населенных пунктов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Высокая стоимость строительства дорог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Короткий период, пригодный для строительства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Квартальная застройка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Архитектурные особенности города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2</a:t>
            </a:fld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4043363"/>
            <a:ext cx="2952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Динамика автотранспорта*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3</a:t>
            </a:fld>
            <a:endParaRPr lang="ru-RU" sz="28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07609"/>
              </p:ext>
            </p:extLst>
          </p:nvPr>
        </p:nvGraphicFramePr>
        <p:xfrm>
          <a:off x="117987" y="988355"/>
          <a:ext cx="11680723" cy="527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356350"/>
            <a:ext cx="647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по </a:t>
            </a:r>
            <a:r>
              <a:rPr lang="ru-RU" dirty="0"/>
              <a:t>данным Федеральной службы государственной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1651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Цель и поставленные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5344"/>
            <a:ext cx="10515600" cy="46656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i="1" dirty="0" smtClean="0"/>
              <a:t>Цель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</a:t>
            </a:r>
            <a:r>
              <a:rPr lang="ru-RU" dirty="0" smtClean="0"/>
              <a:t>сследование </a:t>
            </a:r>
            <a:r>
              <a:rPr lang="ru-RU" dirty="0"/>
              <a:t>эффективности алгоритмов поиска оптимальных маршрутов движения транспорта в улично-дорожной сети </a:t>
            </a:r>
            <a:r>
              <a:rPr lang="ru-RU" dirty="0" smtClean="0"/>
              <a:t>города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i="1" dirty="0" smtClean="0"/>
              <a:t>Задачи</a:t>
            </a:r>
          </a:p>
          <a:p>
            <a:pPr lvl="0">
              <a:lnSpc>
                <a:spcPct val="100000"/>
              </a:lnSpc>
            </a:pPr>
            <a:r>
              <a:rPr lang="ru-RU" dirty="0" smtClean="0"/>
              <a:t>Изучить проблемы логистики в условиях города</a:t>
            </a:r>
          </a:p>
          <a:p>
            <a:pPr lvl="0">
              <a:lnSpc>
                <a:spcPct val="100000"/>
              </a:lnSpc>
            </a:pPr>
            <a:r>
              <a:rPr lang="ru-RU" dirty="0" smtClean="0"/>
              <a:t>Проанализировать </a:t>
            </a:r>
            <a:r>
              <a:rPr lang="ru-RU" dirty="0"/>
              <a:t>алгоритмы поиска на </a:t>
            </a:r>
            <a:r>
              <a:rPr lang="ru-RU" dirty="0" smtClean="0"/>
              <a:t>графах</a:t>
            </a:r>
          </a:p>
          <a:p>
            <a:pPr lvl="0">
              <a:lnSpc>
                <a:spcPct val="100000"/>
              </a:lnSpc>
            </a:pPr>
            <a:r>
              <a:rPr lang="ru-RU" dirty="0" smtClean="0"/>
              <a:t>Выбрать средства реализации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 smtClean="0"/>
              <a:t>Разработать информационную систему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16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Алгоритмы поиска пути на графах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9387"/>
            <a:ext cx="10515600" cy="4737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Поиск в ширину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Поиск в глубину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А*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Муравьиный алгоритм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5</a:t>
            </a:fld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302" t="34088" r="41627" b="14143"/>
          <a:stretch/>
        </p:blipFill>
        <p:spPr>
          <a:xfrm>
            <a:off x="7636042" y="4564730"/>
            <a:ext cx="3717758" cy="16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53" y="720000"/>
            <a:ext cx="8798093" cy="5733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Схема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767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7</a:t>
            </a:fld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Дорожная ситуация в 6:10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00" y="1040590"/>
            <a:ext cx="8859600" cy="53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8</a:t>
            </a:fld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</p:spPr>
        <p:txBody>
          <a:bodyPr/>
          <a:lstStyle/>
          <a:p>
            <a:r>
              <a:rPr lang="ru-RU" dirty="0" smtClean="0"/>
              <a:t>Дорожная ситуация в 17:20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00" y="1040590"/>
            <a:ext cx="8859600" cy="53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761-D27E-48D3-9304-0D1F882B4CB0}" type="slidenum">
              <a:rPr lang="ru-RU" sz="2800" smtClean="0"/>
              <a:t>9</a:t>
            </a:fld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Работа системы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00" y="1040590"/>
            <a:ext cx="8859600" cy="53157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00" y="1040590"/>
            <a:ext cx="8859600" cy="53157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200" y="1040590"/>
            <a:ext cx="8859600" cy="53157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200" y="1040590"/>
            <a:ext cx="8859600" cy="53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701</Words>
  <Application>Microsoft Office PowerPoint</Application>
  <PresentationFormat>Широкоэкранный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«КУЗБАССКИЙ ГОСУДАРСТВЕННЫЙ ТЕХНИЧЕСКИЙ УНИВЕРСИТЕТ ИМЕНИ Т. Ф. ГОРБАЧЕВА»    Институт информационных технологий, машиностроения и автотранспорта Кафедра прикладных информационных технологий      Выпускная работа бакалавра Разработка, анализ и программная реализация  алгоритмов поиска оптимальных маршрутов  движения транспорта в улично-дорожной сети города</vt:lpstr>
      <vt:lpstr>Проблематика развития дорожной сети</vt:lpstr>
      <vt:lpstr>Динамика автотранспорта*</vt:lpstr>
      <vt:lpstr>Цель и поставленные задачи</vt:lpstr>
      <vt:lpstr>Алгоритмы поиска пути на графах</vt:lpstr>
      <vt:lpstr>Схема данных</vt:lpstr>
      <vt:lpstr>Дорожная ситуация в 6:10</vt:lpstr>
      <vt:lpstr>Дорожная ситуация в 17:20</vt:lpstr>
      <vt:lpstr>Презентация PowerPoint</vt:lpstr>
      <vt:lpstr>Критерий расстояния</vt:lpstr>
      <vt:lpstr>Презентация PowerPoint</vt:lpstr>
      <vt:lpstr>Презентация PowerPoint</vt:lpstr>
      <vt:lpstr>Перспективы развития</vt:lpstr>
      <vt:lpstr>Спасибо за внимание!</vt:lpstr>
      <vt:lpstr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«КУЗБАССКИЙ ГОСУДАРСТВЕННЫЙ ТЕХНИЧЕСКИЙ УНИВЕРСИТЕТ ИМЕНИ Т. Ф. ГОРБАЧЕВА»    Институт информационных технологий, машиностроения и автотранспорта Кафедра прикладных информационных технологий      Выпускная работа бакалавра Разработка, анализ и программная реализация  алгоритмов поиска оптимальных маршрутов  движения транспорта в улично-дорожной сети города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Кузбасский государственный технический университет им. Т.Ф. Горбачева Кафедра прикладных информационных технологий Выпускная работа бакалавра Разработка, анализ и программная реализация поиска оптимальных маршрутов движения транспорта в улично-дорожной сети города</dc:title>
  <dc:creator>dustwind</dc:creator>
  <cp:lastModifiedBy>dustwind</cp:lastModifiedBy>
  <cp:revision>72</cp:revision>
  <dcterms:created xsi:type="dcterms:W3CDTF">2015-06-22T17:16:55Z</dcterms:created>
  <dcterms:modified xsi:type="dcterms:W3CDTF">2015-07-02T00:24:16Z</dcterms:modified>
</cp:coreProperties>
</file>