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411" r:id="rId3"/>
    <p:sldId id="410" r:id="rId4"/>
    <p:sldId id="412" r:id="rId5"/>
    <p:sldId id="413" r:id="rId6"/>
    <p:sldId id="415" r:id="rId7"/>
    <p:sldId id="414" r:id="rId8"/>
    <p:sldId id="416" r:id="rId9"/>
    <p:sldId id="418" r:id="rId10"/>
    <p:sldId id="427" r:id="rId11"/>
    <p:sldId id="435" r:id="rId12"/>
    <p:sldId id="417" r:id="rId13"/>
    <p:sldId id="419" r:id="rId14"/>
    <p:sldId id="429" r:id="rId15"/>
    <p:sldId id="430" r:id="rId16"/>
    <p:sldId id="431" r:id="rId17"/>
    <p:sldId id="426" r:id="rId18"/>
    <p:sldId id="420" r:id="rId19"/>
    <p:sldId id="428" r:id="rId20"/>
    <p:sldId id="424" r:id="rId21"/>
    <p:sldId id="421" r:id="rId22"/>
    <p:sldId id="432" r:id="rId23"/>
    <p:sldId id="425" r:id="rId24"/>
    <p:sldId id="433" r:id="rId25"/>
    <p:sldId id="422" r:id="rId26"/>
    <p:sldId id="423" r:id="rId27"/>
    <p:sldId id="43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D Admin" initials="DA" lastIdx="1" clrIdx="0">
    <p:extLst>
      <p:ext uri="{19B8F6BF-5375-455C-9EA6-DF929625EA0E}">
        <p15:presenceInfo xmlns:p15="http://schemas.microsoft.com/office/powerpoint/2012/main" userId="DoD 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3" autoAdjust="0"/>
    <p:restoredTop sz="87342" autoAdjust="0"/>
  </p:normalViewPr>
  <p:slideViewPr>
    <p:cSldViewPr>
      <p:cViewPr varScale="1">
        <p:scale>
          <a:sx n="105" d="100"/>
          <a:sy n="105" d="100"/>
        </p:scale>
        <p:origin x="1800" y="6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9A428-7923-47A1-8D18-A0A01C55C9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2888A71-5E59-4CB4-90E1-F0354854AE42}">
      <dgm:prSet/>
      <dgm:spPr/>
      <dgm:t>
        <a:bodyPr/>
        <a:lstStyle/>
        <a:p>
          <a:pPr algn="ctr" rtl="0"/>
          <a:r>
            <a:rPr lang="en-US" dirty="0" smtClean="0"/>
            <a:t>How does the Puerto Rico Populace View the Response by the United States Government?</a:t>
          </a:r>
          <a:endParaRPr lang="en-US" dirty="0"/>
        </a:p>
      </dgm:t>
    </dgm:pt>
    <dgm:pt modelId="{D9B41C4E-D6F4-4EA7-917D-69DB4A70BE3A}" type="parTrans" cxnId="{90374A0A-BA0A-412A-9659-3A4FABE8A084}">
      <dgm:prSet/>
      <dgm:spPr/>
      <dgm:t>
        <a:bodyPr/>
        <a:lstStyle/>
        <a:p>
          <a:endParaRPr lang="en-US"/>
        </a:p>
      </dgm:t>
    </dgm:pt>
    <dgm:pt modelId="{BB9168BD-2DCE-47F2-861F-02722C2D7DA5}" type="sibTrans" cxnId="{90374A0A-BA0A-412A-9659-3A4FABE8A084}">
      <dgm:prSet/>
      <dgm:spPr/>
      <dgm:t>
        <a:bodyPr/>
        <a:lstStyle/>
        <a:p>
          <a:endParaRPr lang="en-US"/>
        </a:p>
      </dgm:t>
    </dgm:pt>
    <dgm:pt modelId="{31152D81-A3B6-45D3-98C4-893B7248667D}" type="pres">
      <dgm:prSet presAssocID="{C4B9A428-7923-47A1-8D18-A0A01C55C96F}" presName="linear" presStyleCnt="0">
        <dgm:presLayoutVars>
          <dgm:animLvl val="lvl"/>
          <dgm:resizeHandles val="exact"/>
        </dgm:presLayoutVars>
      </dgm:prSet>
      <dgm:spPr/>
      <dgm:t>
        <a:bodyPr/>
        <a:lstStyle/>
        <a:p>
          <a:endParaRPr lang="en-US"/>
        </a:p>
      </dgm:t>
    </dgm:pt>
    <dgm:pt modelId="{8F53C418-36A5-4880-A020-8671A16F7E2B}" type="pres">
      <dgm:prSet presAssocID="{C2888A71-5E59-4CB4-90E1-F0354854AE42}" presName="parentText" presStyleLbl="node1" presStyleIdx="0" presStyleCnt="1">
        <dgm:presLayoutVars>
          <dgm:chMax val="0"/>
          <dgm:bulletEnabled val="1"/>
        </dgm:presLayoutVars>
      </dgm:prSet>
      <dgm:spPr/>
      <dgm:t>
        <a:bodyPr/>
        <a:lstStyle/>
        <a:p>
          <a:endParaRPr lang="en-US"/>
        </a:p>
      </dgm:t>
    </dgm:pt>
  </dgm:ptLst>
  <dgm:cxnLst>
    <dgm:cxn modelId="{90374A0A-BA0A-412A-9659-3A4FABE8A084}" srcId="{C4B9A428-7923-47A1-8D18-A0A01C55C96F}" destId="{C2888A71-5E59-4CB4-90E1-F0354854AE42}" srcOrd="0" destOrd="0" parTransId="{D9B41C4E-D6F4-4EA7-917D-69DB4A70BE3A}" sibTransId="{BB9168BD-2DCE-47F2-861F-02722C2D7DA5}"/>
    <dgm:cxn modelId="{54E13506-3084-4696-893D-83F4E971E3E0}" type="presOf" srcId="{C2888A71-5E59-4CB4-90E1-F0354854AE42}" destId="{8F53C418-36A5-4880-A020-8671A16F7E2B}" srcOrd="0" destOrd="0" presId="urn:microsoft.com/office/officeart/2005/8/layout/vList2"/>
    <dgm:cxn modelId="{DDF31052-F070-4B6D-B890-22FD8B7DD202}" type="presOf" srcId="{C4B9A428-7923-47A1-8D18-A0A01C55C96F}" destId="{31152D81-A3B6-45D3-98C4-893B7248667D}" srcOrd="0" destOrd="0" presId="urn:microsoft.com/office/officeart/2005/8/layout/vList2"/>
    <dgm:cxn modelId="{29412B15-4B7F-4D55-A445-C0FD86250FF0}" type="presParOf" srcId="{31152D81-A3B6-45D3-98C4-893B7248667D}" destId="{8F53C418-36A5-4880-A020-8671A16F7E2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CB984E-0935-4FE9-A719-E1F1D16EBB7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58D13C87-732D-4D31-A4D6-1E68AA147C0D}">
      <dgm:prSet phldrT="[Text]" custT="1"/>
      <dgm:spPr/>
      <dgm:t>
        <a:bodyPr/>
        <a:lstStyle/>
        <a:p>
          <a:r>
            <a:rPr lang="en-US" sz="1800" dirty="0" smtClean="0"/>
            <a:t>Person to Person Interviews</a:t>
          </a:r>
          <a:endParaRPr lang="en-US" sz="1800" dirty="0"/>
        </a:p>
      </dgm:t>
    </dgm:pt>
    <dgm:pt modelId="{4FB6E0AB-421E-4F91-B774-934E40993126}" type="parTrans" cxnId="{8CE9E5A6-5CAC-4382-831A-00130540B632}">
      <dgm:prSet/>
      <dgm:spPr/>
      <dgm:t>
        <a:bodyPr/>
        <a:lstStyle/>
        <a:p>
          <a:endParaRPr lang="en-US"/>
        </a:p>
      </dgm:t>
    </dgm:pt>
    <dgm:pt modelId="{1C24BF1E-5FE2-4CCA-A2B7-A997E4E7C756}" type="sibTrans" cxnId="{8CE9E5A6-5CAC-4382-831A-00130540B632}">
      <dgm:prSet/>
      <dgm:spPr/>
      <dgm:t>
        <a:bodyPr/>
        <a:lstStyle/>
        <a:p>
          <a:endParaRPr lang="en-US"/>
        </a:p>
      </dgm:t>
    </dgm:pt>
    <dgm:pt modelId="{102EC77B-2154-4233-98F2-8ECF6C2A39FE}">
      <dgm:prSet phldrT="[Text]" custT="1"/>
      <dgm:spPr/>
      <dgm:t>
        <a:bodyPr/>
        <a:lstStyle/>
        <a:p>
          <a:r>
            <a:rPr lang="en-US" sz="1800" dirty="0" smtClean="0"/>
            <a:t>Telephone Interviews</a:t>
          </a:r>
          <a:endParaRPr lang="en-US" sz="1800" dirty="0"/>
        </a:p>
      </dgm:t>
    </dgm:pt>
    <dgm:pt modelId="{ADE05354-F3EC-4974-A99F-87C240445889}" type="parTrans" cxnId="{2C35DB7E-7118-4563-AE2D-0C7124A36FE5}">
      <dgm:prSet/>
      <dgm:spPr/>
      <dgm:t>
        <a:bodyPr/>
        <a:lstStyle/>
        <a:p>
          <a:endParaRPr lang="en-US"/>
        </a:p>
      </dgm:t>
    </dgm:pt>
    <dgm:pt modelId="{056CBB4C-9F50-4565-86A3-ED3E59B170CE}" type="sibTrans" cxnId="{2C35DB7E-7118-4563-AE2D-0C7124A36FE5}">
      <dgm:prSet/>
      <dgm:spPr/>
      <dgm:t>
        <a:bodyPr/>
        <a:lstStyle/>
        <a:p>
          <a:endParaRPr lang="en-US"/>
        </a:p>
      </dgm:t>
    </dgm:pt>
    <dgm:pt modelId="{1F8A8B0C-339B-4CAA-A7C9-FB9F81A64FDE}">
      <dgm:prSet phldrT="[Text]" custT="1"/>
      <dgm:spPr/>
      <dgm:t>
        <a:bodyPr/>
        <a:lstStyle/>
        <a:p>
          <a:r>
            <a:rPr lang="en-US" sz="1800" dirty="0" smtClean="0"/>
            <a:t>Focus Groups</a:t>
          </a:r>
          <a:endParaRPr lang="en-US" sz="1800" dirty="0"/>
        </a:p>
      </dgm:t>
    </dgm:pt>
    <dgm:pt modelId="{088780B6-56C2-4085-907C-DB13001B1930}" type="parTrans" cxnId="{289885E6-7BA4-439B-AAB4-0997166C6358}">
      <dgm:prSet/>
      <dgm:spPr/>
      <dgm:t>
        <a:bodyPr/>
        <a:lstStyle/>
        <a:p>
          <a:endParaRPr lang="en-US"/>
        </a:p>
      </dgm:t>
    </dgm:pt>
    <dgm:pt modelId="{B4BF188B-2F0B-4E1D-9406-8E8224150A54}" type="sibTrans" cxnId="{289885E6-7BA4-439B-AAB4-0997166C6358}">
      <dgm:prSet/>
      <dgm:spPr/>
      <dgm:t>
        <a:bodyPr/>
        <a:lstStyle/>
        <a:p>
          <a:endParaRPr lang="en-US"/>
        </a:p>
      </dgm:t>
    </dgm:pt>
    <dgm:pt modelId="{20BE5E17-7EFF-4E94-965A-E989373B953B}">
      <dgm:prSet phldrT="[Text]" custT="1"/>
      <dgm:spPr/>
      <dgm:t>
        <a:bodyPr/>
        <a:lstStyle/>
        <a:p>
          <a:r>
            <a:rPr lang="en-US" sz="1800" dirty="0" smtClean="0"/>
            <a:t>Mail Surveys</a:t>
          </a:r>
          <a:endParaRPr lang="en-US" sz="1800" dirty="0"/>
        </a:p>
      </dgm:t>
    </dgm:pt>
    <dgm:pt modelId="{D5B6061D-4A48-4EC4-B66F-1D10A5FD3188}" type="parTrans" cxnId="{75D0A9F2-BBC4-4BC0-9FA8-E32D1E7698DB}">
      <dgm:prSet/>
      <dgm:spPr/>
      <dgm:t>
        <a:bodyPr/>
        <a:lstStyle/>
        <a:p>
          <a:endParaRPr lang="en-US"/>
        </a:p>
      </dgm:t>
    </dgm:pt>
    <dgm:pt modelId="{ECC5F425-967C-45BD-B0F1-0BB409D1A27E}" type="sibTrans" cxnId="{75D0A9F2-BBC4-4BC0-9FA8-E32D1E7698DB}">
      <dgm:prSet/>
      <dgm:spPr/>
      <dgm:t>
        <a:bodyPr/>
        <a:lstStyle/>
        <a:p>
          <a:endParaRPr lang="en-US"/>
        </a:p>
      </dgm:t>
    </dgm:pt>
    <dgm:pt modelId="{459C9D89-C060-4EB0-8597-1E9A7371C68E}" type="pres">
      <dgm:prSet presAssocID="{80CB984E-0935-4FE9-A719-E1F1D16EBB76}" presName="diagram" presStyleCnt="0">
        <dgm:presLayoutVars>
          <dgm:chPref val="1"/>
          <dgm:dir/>
          <dgm:animOne val="branch"/>
          <dgm:animLvl val="lvl"/>
          <dgm:resizeHandles/>
        </dgm:presLayoutVars>
      </dgm:prSet>
      <dgm:spPr/>
      <dgm:t>
        <a:bodyPr/>
        <a:lstStyle/>
        <a:p>
          <a:endParaRPr lang="en-US"/>
        </a:p>
      </dgm:t>
    </dgm:pt>
    <dgm:pt modelId="{6EBE9A21-179A-4D9B-B6B6-AE918BD0760E}" type="pres">
      <dgm:prSet presAssocID="{58D13C87-732D-4D31-A4D6-1E68AA147C0D}" presName="root" presStyleCnt="0"/>
      <dgm:spPr/>
    </dgm:pt>
    <dgm:pt modelId="{90FC1CFE-3ACE-47FE-A0DE-15802EF67CBC}" type="pres">
      <dgm:prSet presAssocID="{58D13C87-732D-4D31-A4D6-1E68AA147C0D}" presName="rootComposite" presStyleCnt="0"/>
      <dgm:spPr/>
    </dgm:pt>
    <dgm:pt modelId="{AFAD77AA-B728-4DDF-9026-EB070E72FE1F}" type="pres">
      <dgm:prSet presAssocID="{58D13C87-732D-4D31-A4D6-1E68AA147C0D}" presName="rootText" presStyleLbl="node1" presStyleIdx="0" presStyleCnt="4"/>
      <dgm:spPr/>
      <dgm:t>
        <a:bodyPr/>
        <a:lstStyle/>
        <a:p>
          <a:endParaRPr lang="en-US"/>
        </a:p>
      </dgm:t>
    </dgm:pt>
    <dgm:pt modelId="{570ECE1E-9CCC-461F-A81E-980A2261EA23}" type="pres">
      <dgm:prSet presAssocID="{58D13C87-732D-4D31-A4D6-1E68AA147C0D}" presName="rootConnector" presStyleLbl="node1" presStyleIdx="0" presStyleCnt="4"/>
      <dgm:spPr/>
      <dgm:t>
        <a:bodyPr/>
        <a:lstStyle/>
        <a:p>
          <a:endParaRPr lang="en-US"/>
        </a:p>
      </dgm:t>
    </dgm:pt>
    <dgm:pt modelId="{9BC5EDAA-12D2-4101-A7BD-65B7205EE9E0}" type="pres">
      <dgm:prSet presAssocID="{58D13C87-732D-4D31-A4D6-1E68AA147C0D}" presName="childShape" presStyleCnt="0"/>
      <dgm:spPr/>
    </dgm:pt>
    <dgm:pt modelId="{5075950C-86EC-4843-96F0-80379ED81C98}" type="pres">
      <dgm:prSet presAssocID="{102EC77B-2154-4233-98F2-8ECF6C2A39FE}" presName="root" presStyleCnt="0"/>
      <dgm:spPr/>
    </dgm:pt>
    <dgm:pt modelId="{2699E569-1B3A-4083-875A-28F218CB93FB}" type="pres">
      <dgm:prSet presAssocID="{102EC77B-2154-4233-98F2-8ECF6C2A39FE}" presName="rootComposite" presStyleCnt="0"/>
      <dgm:spPr/>
    </dgm:pt>
    <dgm:pt modelId="{20FAC0AA-D105-42D8-826F-E5C41111F64E}" type="pres">
      <dgm:prSet presAssocID="{102EC77B-2154-4233-98F2-8ECF6C2A39FE}" presName="rootText" presStyleLbl="node1" presStyleIdx="1" presStyleCnt="4"/>
      <dgm:spPr/>
      <dgm:t>
        <a:bodyPr/>
        <a:lstStyle/>
        <a:p>
          <a:endParaRPr lang="en-US"/>
        </a:p>
      </dgm:t>
    </dgm:pt>
    <dgm:pt modelId="{7B562234-7658-49D9-BBE0-02D84F03B03E}" type="pres">
      <dgm:prSet presAssocID="{102EC77B-2154-4233-98F2-8ECF6C2A39FE}" presName="rootConnector" presStyleLbl="node1" presStyleIdx="1" presStyleCnt="4"/>
      <dgm:spPr/>
      <dgm:t>
        <a:bodyPr/>
        <a:lstStyle/>
        <a:p>
          <a:endParaRPr lang="en-US"/>
        </a:p>
      </dgm:t>
    </dgm:pt>
    <dgm:pt modelId="{C735ADA9-9665-4DEB-944E-08717A733C21}" type="pres">
      <dgm:prSet presAssocID="{102EC77B-2154-4233-98F2-8ECF6C2A39FE}" presName="childShape" presStyleCnt="0"/>
      <dgm:spPr/>
    </dgm:pt>
    <dgm:pt modelId="{4F77D87E-97B7-47DA-BA0A-9D955738CEC4}" type="pres">
      <dgm:prSet presAssocID="{20BE5E17-7EFF-4E94-965A-E989373B953B}" presName="root" presStyleCnt="0"/>
      <dgm:spPr/>
    </dgm:pt>
    <dgm:pt modelId="{D391EF40-EA54-460D-9A2F-7895C1DD60C7}" type="pres">
      <dgm:prSet presAssocID="{20BE5E17-7EFF-4E94-965A-E989373B953B}" presName="rootComposite" presStyleCnt="0"/>
      <dgm:spPr/>
    </dgm:pt>
    <dgm:pt modelId="{27506D9F-4DD3-42BB-AB69-CB3387BD1FFE}" type="pres">
      <dgm:prSet presAssocID="{20BE5E17-7EFF-4E94-965A-E989373B953B}" presName="rootText" presStyleLbl="node1" presStyleIdx="2" presStyleCnt="4"/>
      <dgm:spPr/>
      <dgm:t>
        <a:bodyPr/>
        <a:lstStyle/>
        <a:p>
          <a:endParaRPr lang="en-US"/>
        </a:p>
      </dgm:t>
    </dgm:pt>
    <dgm:pt modelId="{755F877C-A1A6-452E-9BE0-0455FC723FC5}" type="pres">
      <dgm:prSet presAssocID="{20BE5E17-7EFF-4E94-965A-E989373B953B}" presName="rootConnector" presStyleLbl="node1" presStyleIdx="2" presStyleCnt="4"/>
      <dgm:spPr/>
      <dgm:t>
        <a:bodyPr/>
        <a:lstStyle/>
        <a:p>
          <a:endParaRPr lang="en-US"/>
        </a:p>
      </dgm:t>
    </dgm:pt>
    <dgm:pt modelId="{B315D2A5-7F09-44F5-88EA-75B9F93B6573}" type="pres">
      <dgm:prSet presAssocID="{20BE5E17-7EFF-4E94-965A-E989373B953B}" presName="childShape" presStyleCnt="0"/>
      <dgm:spPr/>
    </dgm:pt>
    <dgm:pt modelId="{0021666F-9491-4D2A-B0CC-708408F85E16}" type="pres">
      <dgm:prSet presAssocID="{1F8A8B0C-339B-4CAA-A7C9-FB9F81A64FDE}" presName="root" presStyleCnt="0"/>
      <dgm:spPr/>
    </dgm:pt>
    <dgm:pt modelId="{515EC8B1-0109-4EA6-9CB5-759861E8070E}" type="pres">
      <dgm:prSet presAssocID="{1F8A8B0C-339B-4CAA-A7C9-FB9F81A64FDE}" presName="rootComposite" presStyleCnt="0"/>
      <dgm:spPr/>
    </dgm:pt>
    <dgm:pt modelId="{59C9C822-EA78-46E7-BA79-8D53C14A9D25}" type="pres">
      <dgm:prSet presAssocID="{1F8A8B0C-339B-4CAA-A7C9-FB9F81A64FDE}" presName="rootText" presStyleLbl="node1" presStyleIdx="3" presStyleCnt="4"/>
      <dgm:spPr/>
      <dgm:t>
        <a:bodyPr/>
        <a:lstStyle/>
        <a:p>
          <a:endParaRPr lang="en-US"/>
        </a:p>
      </dgm:t>
    </dgm:pt>
    <dgm:pt modelId="{E977ACFD-9CA3-4752-B264-42F591498D6A}" type="pres">
      <dgm:prSet presAssocID="{1F8A8B0C-339B-4CAA-A7C9-FB9F81A64FDE}" presName="rootConnector" presStyleLbl="node1" presStyleIdx="3" presStyleCnt="4"/>
      <dgm:spPr/>
      <dgm:t>
        <a:bodyPr/>
        <a:lstStyle/>
        <a:p>
          <a:endParaRPr lang="en-US"/>
        </a:p>
      </dgm:t>
    </dgm:pt>
    <dgm:pt modelId="{6334E2B8-A06A-43D5-9CB7-4A8203CC552B}" type="pres">
      <dgm:prSet presAssocID="{1F8A8B0C-339B-4CAA-A7C9-FB9F81A64FDE}" presName="childShape" presStyleCnt="0"/>
      <dgm:spPr/>
    </dgm:pt>
  </dgm:ptLst>
  <dgm:cxnLst>
    <dgm:cxn modelId="{E07F805B-2BD3-4FDF-803A-0EF11CE99996}" type="presOf" srcId="{20BE5E17-7EFF-4E94-965A-E989373B953B}" destId="{27506D9F-4DD3-42BB-AB69-CB3387BD1FFE}" srcOrd="0" destOrd="0" presId="urn:microsoft.com/office/officeart/2005/8/layout/hierarchy3"/>
    <dgm:cxn modelId="{75D0A9F2-BBC4-4BC0-9FA8-E32D1E7698DB}" srcId="{80CB984E-0935-4FE9-A719-E1F1D16EBB76}" destId="{20BE5E17-7EFF-4E94-965A-E989373B953B}" srcOrd="2" destOrd="0" parTransId="{D5B6061D-4A48-4EC4-B66F-1D10A5FD3188}" sibTransId="{ECC5F425-967C-45BD-B0F1-0BB409D1A27E}"/>
    <dgm:cxn modelId="{78CA86B6-E08E-4F5B-860A-1A18E95391A6}" type="presOf" srcId="{58D13C87-732D-4D31-A4D6-1E68AA147C0D}" destId="{AFAD77AA-B728-4DDF-9026-EB070E72FE1F}" srcOrd="0" destOrd="0" presId="urn:microsoft.com/office/officeart/2005/8/layout/hierarchy3"/>
    <dgm:cxn modelId="{28D1B11E-AB2D-4872-94B0-191CDD1DACD4}" type="presOf" srcId="{80CB984E-0935-4FE9-A719-E1F1D16EBB76}" destId="{459C9D89-C060-4EB0-8597-1E9A7371C68E}" srcOrd="0" destOrd="0" presId="urn:microsoft.com/office/officeart/2005/8/layout/hierarchy3"/>
    <dgm:cxn modelId="{A9BE6CB8-2708-4F1A-A4C2-42B97BB02237}" type="presOf" srcId="{20BE5E17-7EFF-4E94-965A-E989373B953B}" destId="{755F877C-A1A6-452E-9BE0-0455FC723FC5}" srcOrd="1" destOrd="0" presId="urn:microsoft.com/office/officeart/2005/8/layout/hierarchy3"/>
    <dgm:cxn modelId="{2C35DB7E-7118-4563-AE2D-0C7124A36FE5}" srcId="{80CB984E-0935-4FE9-A719-E1F1D16EBB76}" destId="{102EC77B-2154-4233-98F2-8ECF6C2A39FE}" srcOrd="1" destOrd="0" parTransId="{ADE05354-F3EC-4974-A99F-87C240445889}" sibTransId="{056CBB4C-9F50-4565-86A3-ED3E59B170CE}"/>
    <dgm:cxn modelId="{A2265A0E-BF80-4341-856C-7CD73BEE5756}" type="presOf" srcId="{1F8A8B0C-339B-4CAA-A7C9-FB9F81A64FDE}" destId="{E977ACFD-9CA3-4752-B264-42F591498D6A}" srcOrd="1" destOrd="0" presId="urn:microsoft.com/office/officeart/2005/8/layout/hierarchy3"/>
    <dgm:cxn modelId="{8BFC2A7E-74EC-4DCD-B834-4BAAA2209641}" type="presOf" srcId="{58D13C87-732D-4D31-A4D6-1E68AA147C0D}" destId="{570ECE1E-9CCC-461F-A81E-980A2261EA23}" srcOrd="1" destOrd="0" presId="urn:microsoft.com/office/officeart/2005/8/layout/hierarchy3"/>
    <dgm:cxn modelId="{086B3F60-9687-465D-84FC-36E823C75D97}" type="presOf" srcId="{1F8A8B0C-339B-4CAA-A7C9-FB9F81A64FDE}" destId="{59C9C822-EA78-46E7-BA79-8D53C14A9D25}" srcOrd="0" destOrd="0" presId="urn:microsoft.com/office/officeart/2005/8/layout/hierarchy3"/>
    <dgm:cxn modelId="{104F0C81-B4A5-4623-8707-58832E792595}" type="presOf" srcId="{102EC77B-2154-4233-98F2-8ECF6C2A39FE}" destId="{20FAC0AA-D105-42D8-826F-E5C41111F64E}" srcOrd="0" destOrd="0" presId="urn:microsoft.com/office/officeart/2005/8/layout/hierarchy3"/>
    <dgm:cxn modelId="{8CE9E5A6-5CAC-4382-831A-00130540B632}" srcId="{80CB984E-0935-4FE9-A719-E1F1D16EBB76}" destId="{58D13C87-732D-4D31-A4D6-1E68AA147C0D}" srcOrd="0" destOrd="0" parTransId="{4FB6E0AB-421E-4F91-B774-934E40993126}" sibTransId="{1C24BF1E-5FE2-4CCA-A2B7-A997E4E7C756}"/>
    <dgm:cxn modelId="{289885E6-7BA4-439B-AAB4-0997166C6358}" srcId="{80CB984E-0935-4FE9-A719-E1F1D16EBB76}" destId="{1F8A8B0C-339B-4CAA-A7C9-FB9F81A64FDE}" srcOrd="3" destOrd="0" parTransId="{088780B6-56C2-4085-907C-DB13001B1930}" sibTransId="{B4BF188B-2F0B-4E1D-9406-8E8224150A54}"/>
    <dgm:cxn modelId="{964F33A4-2C2F-4532-97CD-ECE2809AA616}" type="presOf" srcId="{102EC77B-2154-4233-98F2-8ECF6C2A39FE}" destId="{7B562234-7658-49D9-BBE0-02D84F03B03E}" srcOrd="1" destOrd="0" presId="urn:microsoft.com/office/officeart/2005/8/layout/hierarchy3"/>
    <dgm:cxn modelId="{B7F313E8-216A-410D-8B0E-1A0DB9A41A22}" type="presParOf" srcId="{459C9D89-C060-4EB0-8597-1E9A7371C68E}" destId="{6EBE9A21-179A-4D9B-B6B6-AE918BD0760E}" srcOrd="0" destOrd="0" presId="urn:microsoft.com/office/officeart/2005/8/layout/hierarchy3"/>
    <dgm:cxn modelId="{05DE8D58-4189-441B-98AD-4AFE7A87CCE8}" type="presParOf" srcId="{6EBE9A21-179A-4D9B-B6B6-AE918BD0760E}" destId="{90FC1CFE-3ACE-47FE-A0DE-15802EF67CBC}" srcOrd="0" destOrd="0" presId="urn:microsoft.com/office/officeart/2005/8/layout/hierarchy3"/>
    <dgm:cxn modelId="{930BA423-7EB3-4887-85F8-C7BD640C7E98}" type="presParOf" srcId="{90FC1CFE-3ACE-47FE-A0DE-15802EF67CBC}" destId="{AFAD77AA-B728-4DDF-9026-EB070E72FE1F}" srcOrd="0" destOrd="0" presId="urn:microsoft.com/office/officeart/2005/8/layout/hierarchy3"/>
    <dgm:cxn modelId="{A56F37E1-2CEE-452C-9F12-8E4703AEA12F}" type="presParOf" srcId="{90FC1CFE-3ACE-47FE-A0DE-15802EF67CBC}" destId="{570ECE1E-9CCC-461F-A81E-980A2261EA23}" srcOrd="1" destOrd="0" presId="urn:microsoft.com/office/officeart/2005/8/layout/hierarchy3"/>
    <dgm:cxn modelId="{52024890-A56E-4AA7-B60C-A55D3BF03C7F}" type="presParOf" srcId="{6EBE9A21-179A-4D9B-B6B6-AE918BD0760E}" destId="{9BC5EDAA-12D2-4101-A7BD-65B7205EE9E0}" srcOrd="1" destOrd="0" presId="urn:microsoft.com/office/officeart/2005/8/layout/hierarchy3"/>
    <dgm:cxn modelId="{3104CC94-56D4-45B4-9C16-ED432F997648}" type="presParOf" srcId="{459C9D89-C060-4EB0-8597-1E9A7371C68E}" destId="{5075950C-86EC-4843-96F0-80379ED81C98}" srcOrd="1" destOrd="0" presId="urn:microsoft.com/office/officeart/2005/8/layout/hierarchy3"/>
    <dgm:cxn modelId="{A8F1D6AD-80C1-49FA-A071-B52E9DC1ADC7}" type="presParOf" srcId="{5075950C-86EC-4843-96F0-80379ED81C98}" destId="{2699E569-1B3A-4083-875A-28F218CB93FB}" srcOrd="0" destOrd="0" presId="urn:microsoft.com/office/officeart/2005/8/layout/hierarchy3"/>
    <dgm:cxn modelId="{6F96E6EC-F5BF-491F-845F-271202FC9F4C}" type="presParOf" srcId="{2699E569-1B3A-4083-875A-28F218CB93FB}" destId="{20FAC0AA-D105-42D8-826F-E5C41111F64E}" srcOrd="0" destOrd="0" presId="urn:microsoft.com/office/officeart/2005/8/layout/hierarchy3"/>
    <dgm:cxn modelId="{925283BE-87BC-4854-A2D4-336C99E24313}" type="presParOf" srcId="{2699E569-1B3A-4083-875A-28F218CB93FB}" destId="{7B562234-7658-49D9-BBE0-02D84F03B03E}" srcOrd="1" destOrd="0" presId="urn:microsoft.com/office/officeart/2005/8/layout/hierarchy3"/>
    <dgm:cxn modelId="{BF67B692-01E5-43CF-BC52-B5621673BAFA}" type="presParOf" srcId="{5075950C-86EC-4843-96F0-80379ED81C98}" destId="{C735ADA9-9665-4DEB-944E-08717A733C21}" srcOrd="1" destOrd="0" presId="urn:microsoft.com/office/officeart/2005/8/layout/hierarchy3"/>
    <dgm:cxn modelId="{28FB97C3-03DB-45BA-94C7-7CB63A08C088}" type="presParOf" srcId="{459C9D89-C060-4EB0-8597-1E9A7371C68E}" destId="{4F77D87E-97B7-47DA-BA0A-9D955738CEC4}" srcOrd="2" destOrd="0" presId="urn:microsoft.com/office/officeart/2005/8/layout/hierarchy3"/>
    <dgm:cxn modelId="{B8053742-7083-455F-9841-ACB1A24CB710}" type="presParOf" srcId="{4F77D87E-97B7-47DA-BA0A-9D955738CEC4}" destId="{D391EF40-EA54-460D-9A2F-7895C1DD60C7}" srcOrd="0" destOrd="0" presId="urn:microsoft.com/office/officeart/2005/8/layout/hierarchy3"/>
    <dgm:cxn modelId="{F3CFB58F-8BEF-4004-AD7F-6621DAFFA4E6}" type="presParOf" srcId="{D391EF40-EA54-460D-9A2F-7895C1DD60C7}" destId="{27506D9F-4DD3-42BB-AB69-CB3387BD1FFE}" srcOrd="0" destOrd="0" presId="urn:microsoft.com/office/officeart/2005/8/layout/hierarchy3"/>
    <dgm:cxn modelId="{A36EA449-0664-4291-B72C-F401D38615B8}" type="presParOf" srcId="{D391EF40-EA54-460D-9A2F-7895C1DD60C7}" destId="{755F877C-A1A6-452E-9BE0-0455FC723FC5}" srcOrd="1" destOrd="0" presId="urn:microsoft.com/office/officeart/2005/8/layout/hierarchy3"/>
    <dgm:cxn modelId="{CB08668F-088D-45E2-9A83-856BE7440D3E}" type="presParOf" srcId="{4F77D87E-97B7-47DA-BA0A-9D955738CEC4}" destId="{B315D2A5-7F09-44F5-88EA-75B9F93B6573}" srcOrd="1" destOrd="0" presId="urn:microsoft.com/office/officeart/2005/8/layout/hierarchy3"/>
    <dgm:cxn modelId="{887086D2-9566-4C9B-BC97-6F6A3517C4C7}" type="presParOf" srcId="{459C9D89-C060-4EB0-8597-1E9A7371C68E}" destId="{0021666F-9491-4D2A-B0CC-708408F85E16}" srcOrd="3" destOrd="0" presId="urn:microsoft.com/office/officeart/2005/8/layout/hierarchy3"/>
    <dgm:cxn modelId="{FB1D9DC9-47C2-4FC0-A3AD-E5C1BCC66683}" type="presParOf" srcId="{0021666F-9491-4D2A-B0CC-708408F85E16}" destId="{515EC8B1-0109-4EA6-9CB5-759861E8070E}" srcOrd="0" destOrd="0" presId="urn:microsoft.com/office/officeart/2005/8/layout/hierarchy3"/>
    <dgm:cxn modelId="{E6822293-3382-4F84-A14E-7C231E634402}" type="presParOf" srcId="{515EC8B1-0109-4EA6-9CB5-759861E8070E}" destId="{59C9C822-EA78-46E7-BA79-8D53C14A9D25}" srcOrd="0" destOrd="0" presId="urn:microsoft.com/office/officeart/2005/8/layout/hierarchy3"/>
    <dgm:cxn modelId="{A1FA6D3F-5A43-424E-8056-26829DF18A78}" type="presParOf" srcId="{515EC8B1-0109-4EA6-9CB5-759861E8070E}" destId="{E977ACFD-9CA3-4752-B264-42F591498D6A}" srcOrd="1" destOrd="0" presId="urn:microsoft.com/office/officeart/2005/8/layout/hierarchy3"/>
    <dgm:cxn modelId="{8A7697F1-4496-4349-9FCD-C71BD1C518FD}" type="presParOf" srcId="{0021666F-9491-4D2A-B0CC-708408F85E16}" destId="{6334E2B8-A06A-43D5-9CB7-4A8203CC552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3C418-36A5-4880-A020-8671A16F7E2B}">
      <dsp:nvSpPr>
        <dsp:cNvPr id="0" name=""/>
        <dsp:cNvSpPr/>
      </dsp:nvSpPr>
      <dsp:spPr>
        <a:xfrm>
          <a:off x="0" y="1458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How does the Puerto Rico Populace View the Response by the United States Government?</a:t>
          </a:r>
          <a:endParaRPr lang="en-US" sz="2800" kern="1200" dirty="0"/>
        </a:p>
      </dsp:txBody>
      <dsp:txXfrm>
        <a:off x="54373" y="68953"/>
        <a:ext cx="8120854" cy="100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D77AA-B728-4DDF-9026-EB070E72FE1F}">
      <dsp:nvSpPr>
        <dsp:cNvPr id="0" name=""/>
        <dsp:cNvSpPr/>
      </dsp:nvSpPr>
      <dsp:spPr>
        <a:xfrm>
          <a:off x="1283" y="278866"/>
          <a:ext cx="1475333" cy="7376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Person to Person Interviews</a:t>
          </a:r>
          <a:endParaRPr lang="en-US" sz="1800" kern="1200" dirty="0"/>
        </a:p>
      </dsp:txBody>
      <dsp:txXfrm>
        <a:off x="22888" y="300471"/>
        <a:ext cx="1432123" cy="694456"/>
      </dsp:txXfrm>
    </dsp:sp>
    <dsp:sp modelId="{20FAC0AA-D105-42D8-826F-E5C41111F64E}">
      <dsp:nvSpPr>
        <dsp:cNvPr id="0" name=""/>
        <dsp:cNvSpPr/>
      </dsp:nvSpPr>
      <dsp:spPr>
        <a:xfrm>
          <a:off x="1845450" y="278866"/>
          <a:ext cx="1475333" cy="7376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Telephone Interviews</a:t>
          </a:r>
          <a:endParaRPr lang="en-US" sz="1800" kern="1200" dirty="0"/>
        </a:p>
      </dsp:txBody>
      <dsp:txXfrm>
        <a:off x="1867055" y="300471"/>
        <a:ext cx="1432123" cy="694456"/>
      </dsp:txXfrm>
    </dsp:sp>
    <dsp:sp modelId="{27506D9F-4DD3-42BB-AB69-CB3387BD1FFE}">
      <dsp:nvSpPr>
        <dsp:cNvPr id="0" name=""/>
        <dsp:cNvSpPr/>
      </dsp:nvSpPr>
      <dsp:spPr>
        <a:xfrm>
          <a:off x="3689616" y="278866"/>
          <a:ext cx="1475333" cy="7376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Mail Surveys</a:t>
          </a:r>
          <a:endParaRPr lang="en-US" sz="1800" kern="1200" dirty="0"/>
        </a:p>
      </dsp:txBody>
      <dsp:txXfrm>
        <a:off x="3711221" y="300471"/>
        <a:ext cx="1432123" cy="694456"/>
      </dsp:txXfrm>
    </dsp:sp>
    <dsp:sp modelId="{59C9C822-EA78-46E7-BA79-8D53C14A9D25}">
      <dsp:nvSpPr>
        <dsp:cNvPr id="0" name=""/>
        <dsp:cNvSpPr/>
      </dsp:nvSpPr>
      <dsp:spPr>
        <a:xfrm>
          <a:off x="5533783" y="278866"/>
          <a:ext cx="1475333" cy="7376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Focus Groups</a:t>
          </a:r>
          <a:endParaRPr lang="en-US" sz="1800" kern="1200" dirty="0"/>
        </a:p>
      </dsp:txBody>
      <dsp:txXfrm>
        <a:off x="5555388" y="300471"/>
        <a:ext cx="1432123" cy="6944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965AF-F8EE-4FA9-8543-23DAB8AB47E5}" type="datetimeFigureOut">
              <a:rPr lang="en-US" smtClean="0"/>
              <a:pPr/>
              <a:t>5/25/2018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475CA9-F35B-4173-99FA-F5D3BA3750D7}" type="slidenum">
              <a:rPr lang="en-US" smtClean="0"/>
              <a:pPr/>
              <a:t>‹#›</a:t>
            </a:fld>
            <a:endParaRPr lang="en-US"/>
          </a:p>
        </p:txBody>
      </p:sp>
    </p:spTree>
    <p:extLst>
      <p:ext uri="{BB962C8B-B14F-4D97-AF65-F5344CB8AC3E}">
        <p14:creationId xmlns:p14="http://schemas.microsoft.com/office/powerpoint/2010/main" val="468677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475CA9-F35B-4173-99FA-F5D3BA3750D7}" type="slidenum">
              <a:rPr lang="en-US" smtClean="0"/>
              <a:pPr/>
              <a:t>1</a:t>
            </a:fld>
            <a:endParaRPr lang="en-US"/>
          </a:p>
        </p:txBody>
      </p:sp>
    </p:spTree>
    <p:extLst>
      <p:ext uri="{BB962C8B-B14F-4D97-AF65-F5344CB8AC3E}">
        <p14:creationId xmlns:p14="http://schemas.microsoft.com/office/powerpoint/2010/main" val="4167404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10</a:t>
            </a:fld>
            <a:endParaRPr lang="en-US"/>
          </a:p>
        </p:txBody>
      </p:sp>
    </p:spTree>
    <p:extLst>
      <p:ext uri="{BB962C8B-B14F-4D97-AF65-F5344CB8AC3E}">
        <p14:creationId xmlns:p14="http://schemas.microsoft.com/office/powerpoint/2010/main" val="122110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11</a:t>
            </a:fld>
            <a:endParaRPr lang="en-US"/>
          </a:p>
        </p:txBody>
      </p:sp>
    </p:spTree>
    <p:extLst>
      <p:ext uri="{BB962C8B-B14F-4D97-AF65-F5344CB8AC3E}">
        <p14:creationId xmlns:p14="http://schemas.microsoft.com/office/powerpoint/2010/main" val="3917247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12</a:t>
            </a:fld>
            <a:endParaRPr lang="en-US"/>
          </a:p>
        </p:txBody>
      </p:sp>
    </p:spTree>
    <p:extLst>
      <p:ext uri="{BB962C8B-B14F-4D97-AF65-F5344CB8AC3E}">
        <p14:creationId xmlns:p14="http://schemas.microsoft.com/office/powerpoint/2010/main" val="3925798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13</a:t>
            </a:fld>
            <a:endParaRPr lang="en-US"/>
          </a:p>
        </p:txBody>
      </p:sp>
    </p:spTree>
    <p:extLst>
      <p:ext uri="{BB962C8B-B14F-4D97-AF65-F5344CB8AC3E}">
        <p14:creationId xmlns:p14="http://schemas.microsoft.com/office/powerpoint/2010/main" val="1188733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14</a:t>
            </a:fld>
            <a:endParaRPr lang="en-US"/>
          </a:p>
        </p:txBody>
      </p:sp>
    </p:spTree>
    <p:extLst>
      <p:ext uri="{BB962C8B-B14F-4D97-AF65-F5344CB8AC3E}">
        <p14:creationId xmlns:p14="http://schemas.microsoft.com/office/powerpoint/2010/main" val="3594453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15</a:t>
            </a:fld>
            <a:endParaRPr lang="en-US"/>
          </a:p>
        </p:txBody>
      </p:sp>
    </p:spTree>
    <p:extLst>
      <p:ext uri="{BB962C8B-B14F-4D97-AF65-F5344CB8AC3E}">
        <p14:creationId xmlns:p14="http://schemas.microsoft.com/office/powerpoint/2010/main" val="3526392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16</a:t>
            </a:fld>
            <a:endParaRPr lang="en-US"/>
          </a:p>
        </p:txBody>
      </p:sp>
    </p:spTree>
    <p:extLst>
      <p:ext uri="{BB962C8B-B14F-4D97-AF65-F5344CB8AC3E}">
        <p14:creationId xmlns:p14="http://schemas.microsoft.com/office/powerpoint/2010/main" val="2428728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17</a:t>
            </a:fld>
            <a:endParaRPr lang="en-US"/>
          </a:p>
        </p:txBody>
      </p:sp>
    </p:spTree>
    <p:extLst>
      <p:ext uri="{BB962C8B-B14F-4D97-AF65-F5344CB8AC3E}">
        <p14:creationId xmlns:p14="http://schemas.microsoft.com/office/powerpoint/2010/main" val="358545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18</a:t>
            </a:fld>
            <a:endParaRPr lang="en-US"/>
          </a:p>
        </p:txBody>
      </p:sp>
    </p:spTree>
    <p:extLst>
      <p:ext uri="{BB962C8B-B14F-4D97-AF65-F5344CB8AC3E}">
        <p14:creationId xmlns:p14="http://schemas.microsoft.com/office/powerpoint/2010/main" val="3903321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19</a:t>
            </a:fld>
            <a:endParaRPr lang="en-US"/>
          </a:p>
        </p:txBody>
      </p:sp>
    </p:spTree>
    <p:extLst>
      <p:ext uri="{BB962C8B-B14F-4D97-AF65-F5344CB8AC3E}">
        <p14:creationId xmlns:p14="http://schemas.microsoft.com/office/powerpoint/2010/main" val="346356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2</a:t>
            </a:fld>
            <a:endParaRPr lang="en-US"/>
          </a:p>
        </p:txBody>
      </p:sp>
    </p:spTree>
    <p:extLst>
      <p:ext uri="{BB962C8B-B14F-4D97-AF65-F5344CB8AC3E}">
        <p14:creationId xmlns:p14="http://schemas.microsoft.com/office/powerpoint/2010/main" val="2781674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20</a:t>
            </a:fld>
            <a:endParaRPr lang="en-US"/>
          </a:p>
        </p:txBody>
      </p:sp>
    </p:spTree>
    <p:extLst>
      <p:ext uri="{BB962C8B-B14F-4D97-AF65-F5344CB8AC3E}">
        <p14:creationId xmlns:p14="http://schemas.microsoft.com/office/powerpoint/2010/main" val="3525104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21</a:t>
            </a:fld>
            <a:endParaRPr lang="en-US"/>
          </a:p>
        </p:txBody>
      </p:sp>
    </p:spTree>
    <p:extLst>
      <p:ext uri="{BB962C8B-B14F-4D97-AF65-F5344CB8AC3E}">
        <p14:creationId xmlns:p14="http://schemas.microsoft.com/office/powerpoint/2010/main" val="380720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22</a:t>
            </a:fld>
            <a:endParaRPr lang="en-US"/>
          </a:p>
        </p:txBody>
      </p:sp>
    </p:spTree>
    <p:extLst>
      <p:ext uri="{BB962C8B-B14F-4D97-AF65-F5344CB8AC3E}">
        <p14:creationId xmlns:p14="http://schemas.microsoft.com/office/powerpoint/2010/main" val="4119168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23</a:t>
            </a:fld>
            <a:endParaRPr lang="en-US"/>
          </a:p>
        </p:txBody>
      </p:sp>
    </p:spTree>
    <p:extLst>
      <p:ext uri="{BB962C8B-B14F-4D97-AF65-F5344CB8AC3E}">
        <p14:creationId xmlns:p14="http://schemas.microsoft.com/office/powerpoint/2010/main" val="2601447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24</a:t>
            </a:fld>
            <a:endParaRPr lang="en-US"/>
          </a:p>
        </p:txBody>
      </p:sp>
    </p:spTree>
    <p:extLst>
      <p:ext uri="{BB962C8B-B14F-4D97-AF65-F5344CB8AC3E}">
        <p14:creationId xmlns:p14="http://schemas.microsoft.com/office/powerpoint/2010/main" val="3901964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25</a:t>
            </a:fld>
            <a:endParaRPr lang="en-US"/>
          </a:p>
        </p:txBody>
      </p:sp>
    </p:spTree>
    <p:extLst>
      <p:ext uri="{BB962C8B-B14F-4D97-AF65-F5344CB8AC3E}">
        <p14:creationId xmlns:p14="http://schemas.microsoft.com/office/powerpoint/2010/main" val="1628112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26</a:t>
            </a:fld>
            <a:endParaRPr lang="en-US"/>
          </a:p>
        </p:txBody>
      </p:sp>
    </p:spTree>
    <p:extLst>
      <p:ext uri="{BB962C8B-B14F-4D97-AF65-F5344CB8AC3E}">
        <p14:creationId xmlns:p14="http://schemas.microsoft.com/office/powerpoint/2010/main" val="266898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475CA9-F35B-4173-99FA-F5D3BA3750D7}" type="slidenum">
              <a:rPr lang="en-US" smtClean="0"/>
              <a:pPr/>
              <a:t>27</a:t>
            </a:fld>
            <a:endParaRPr lang="en-US"/>
          </a:p>
        </p:txBody>
      </p:sp>
    </p:spTree>
    <p:extLst>
      <p:ext uri="{BB962C8B-B14F-4D97-AF65-F5344CB8AC3E}">
        <p14:creationId xmlns:p14="http://schemas.microsoft.com/office/powerpoint/2010/main" val="247658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3</a:t>
            </a:fld>
            <a:endParaRPr lang="en-US"/>
          </a:p>
        </p:txBody>
      </p:sp>
    </p:spTree>
    <p:extLst>
      <p:ext uri="{BB962C8B-B14F-4D97-AF65-F5344CB8AC3E}">
        <p14:creationId xmlns:p14="http://schemas.microsoft.com/office/powerpoint/2010/main" val="1724478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4</a:t>
            </a:fld>
            <a:endParaRPr lang="en-US"/>
          </a:p>
        </p:txBody>
      </p:sp>
    </p:spTree>
    <p:extLst>
      <p:ext uri="{BB962C8B-B14F-4D97-AF65-F5344CB8AC3E}">
        <p14:creationId xmlns:p14="http://schemas.microsoft.com/office/powerpoint/2010/main" val="73834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5</a:t>
            </a:fld>
            <a:endParaRPr lang="en-US"/>
          </a:p>
        </p:txBody>
      </p:sp>
    </p:spTree>
    <p:extLst>
      <p:ext uri="{BB962C8B-B14F-4D97-AF65-F5344CB8AC3E}">
        <p14:creationId xmlns:p14="http://schemas.microsoft.com/office/powerpoint/2010/main" val="263874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6</a:t>
            </a:fld>
            <a:endParaRPr lang="en-US"/>
          </a:p>
        </p:txBody>
      </p:sp>
    </p:spTree>
    <p:extLst>
      <p:ext uri="{BB962C8B-B14F-4D97-AF65-F5344CB8AC3E}">
        <p14:creationId xmlns:p14="http://schemas.microsoft.com/office/powerpoint/2010/main" val="28111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7</a:t>
            </a:fld>
            <a:endParaRPr lang="en-US"/>
          </a:p>
        </p:txBody>
      </p:sp>
    </p:spTree>
    <p:extLst>
      <p:ext uri="{BB962C8B-B14F-4D97-AF65-F5344CB8AC3E}">
        <p14:creationId xmlns:p14="http://schemas.microsoft.com/office/powerpoint/2010/main" val="3766393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8</a:t>
            </a:fld>
            <a:endParaRPr lang="en-US"/>
          </a:p>
        </p:txBody>
      </p:sp>
    </p:spTree>
    <p:extLst>
      <p:ext uri="{BB962C8B-B14F-4D97-AF65-F5344CB8AC3E}">
        <p14:creationId xmlns:p14="http://schemas.microsoft.com/office/powerpoint/2010/main" val="417568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475CA9-F35B-4173-99FA-F5D3BA3750D7}" type="slidenum">
              <a:rPr lang="en-US" smtClean="0"/>
              <a:pPr/>
              <a:t>9</a:t>
            </a:fld>
            <a:endParaRPr lang="en-US"/>
          </a:p>
        </p:txBody>
      </p:sp>
    </p:spTree>
    <p:extLst>
      <p:ext uri="{BB962C8B-B14F-4D97-AF65-F5344CB8AC3E}">
        <p14:creationId xmlns:p14="http://schemas.microsoft.com/office/powerpoint/2010/main" val="76406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F0D4E0-3759-4149-9009-C138BD830BA3}" type="datetimeFigureOut">
              <a:rPr lang="en-US" smtClean="0"/>
              <a:pPr/>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0D4E0-3759-4149-9009-C138BD830BA3}" type="datetimeFigureOut">
              <a:rPr lang="en-US" smtClean="0"/>
              <a:pPr/>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0D4E0-3759-4149-9009-C138BD830BA3}" type="datetimeFigureOut">
              <a:rPr lang="en-US" smtClean="0"/>
              <a:pPr/>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0D4E0-3759-4149-9009-C138BD830BA3}" type="datetimeFigureOut">
              <a:rPr lang="en-US" smtClean="0"/>
              <a:pPr/>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F0D4E0-3759-4149-9009-C138BD830BA3}" type="datetimeFigureOut">
              <a:rPr lang="en-US" smtClean="0"/>
              <a:pPr/>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F0D4E0-3759-4149-9009-C138BD830BA3}" type="datetimeFigureOut">
              <a:rPr lang="en-US" smtClean="0"/>
              <a:pPr/>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F0D4E0-3759-4149-9009-C138BD830BA3}" type="datetimeFigureOut">
              <a:rPr lang="en-US" smtClean="0"/>
              <a:pPr/>
              <a:t>5/25/2018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F0D4E0-3759-4149-9009-C138BD830BA3}" type="datetimeFigureOut">
              <a:rPr lang="en-US" smtClean="0"/>
              <a:pPr/>
              <a:t>5/25/2018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0D4E0-3759-4149-9009-C138BD830BA3}" type="datetimeFigureOut">
              <a:rPr lang="en-US" smtClean="0"/>
              <a:pPr/>
              <a:t>5/25/2018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F0D4E0-3759-4149-9009-C138BD830BA3}" type="datetimeFigureOut">
              <a:rPr lang="en-US" smtClean="0"/>
              <a:pPr/>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F0D4E0-3759-4149-9009-C138BD830BA3}" type="datetimeFigureOut">
              <a:rPr lang="en-US" smtClean="0"/>
              <a:pPr/>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0D4E0-3759-4149-9009-C138BD830BA3}" type="datetimeFigureOut">
              <a:rPr lang="en-US" smtClean="0"/>
              <a:pPr/>
              <a:t>5/25/2018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ED34C-DE97-4463-B92A-AD521C2553AA}" type="slidenum">
              <a:rPr lang="en-US" smtClean="0"/>
              <a:pPr/>
              <a:t>‹#›</a:t>
            </a:fld>
            <a:endParaRPr lang="en-US"/>
          </a:p>
        </p:txBody>
      </p:sp>
      <p:pic>
        <p:nvPicPr>
          <p:cNvPr id="7" name="Picture 6" descr="Template ART.tif"/>
          <p:cNvPicPr>
            <a:picLocks noChangeAspect="1"/>
          </p:cNvPicPr>
          <p:nvPr userDrawn="1"/>
        </p:nvPicPr>
        <p:blipFill>
          <a:blip r:embed="rId13" cstate="print"/>
          <a:stretch>
            <a:fillRect/>
          </a:stretch>
        </p:blipFill>
        <p:spPr>
          <a:xfrm>
            <a:off x="0" y="0"/>
            <a:ext cx="9144000" cy="1149096"/>
          </a:xfrm>
          <a:prstGeom prst="rect">
            <a:avLst/>
          </a:prstGeom>
        </p:spPr>
      </p:pic>
      <p:sp>
        <p:nvSpPr>
          <p:cNvPr id="8" name="Freeform 7"/>
          <p:cNvSpPr/>
          <p:nvPr userDrawn="1"/>
        </p:nvSpPr>
        <p:spPr>
          <a:xfrm>
            <a:off x="916781" y="997744"/>
            <a:ext cx="107157" cy="92869"/>
          </a:xfrm>
          <a:custGeom>
            <a:avLst/>
            <a:gdLst>
              <a:gd name="connsiteX0" fmla="*/ 0 w 107157"/>
              <a:gd name="connsiteY0" fmla="*/ 88106 h 92869"/>
              <a:gd name="connsiteX1" fmla="*/ 28575 w 107157"/>
              <a:gd name="connsiteY1" fmla="*/ 33337 h 92869"/>
              <a:gd name="connsiteX2" fmla="*/ 38100 w 107157"/>
              <a:gd name="connsiteY2" fmla="*/ 19050 h 92869"/>
              <a:gd name="connsiteX3" fmla="*/ 66675 w 107157"/>
              <a:gd name="connsiteY3" fmla="*/ 0 h 92869"/>
              <a:gd name="connsiteX4" fmla="*/ 107157 w 107157"/>
              <a:gd name="connsiteY4" fmla="*/ 45244 h 92869"/>
              <a:gd name="connsiteX5" fmla="*/ 78582 w 107157"/>
              <a:gd name="connsiteY5" fmla="*/ 92869 h 92869"/>
              <a:gd name="connsiteX6" fmla="*/ 0 w 107157"/>
              <a:gd name="connsiteY6" fmla="*/ 88106 h 9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7" h="92869">
                <a:moveTo>
                  <a:pt x="0" y="88106"/>
                </a:moveTo>
                <a:lnTo>
                  <a:pt x="28575" y="33337"/>
                </a:lnTo>
                <a:lnTo>
                  <a:pt x="38100" y="19050"/>
                </a:lnTo>
                <a:lnTo>
                  <a:pt x="66675" y="0"/>
                </a:lnTo>
                <a:lnTo>
                  <a:pt x="107157" y="45244"/>
                </a:lnTo>
                <a:lnTo>
                  <a:pt x="78582" y="92869"/>
                </a:lnTo>
                <a:lnTo>
                  <a:pt x="0" y="8810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Math.png"/>
          <p:cNvPicPr>
            <a:picLocks noChangeAspect="1"/>
          </p:cNvPicPr>
          <p:nvPr userDrawn="1"/>
        </p:nvPicPr>
        <p:blipFill>
          <a:blip r:embed="rId14" cstate="print"/>
          <a:stretch>
            <a:fillRect/>
          </a:stretch>
        </p:blipFill>
        <p:spPr>
          <a:xfrm>
            <a:off x="7620000" y="5791200"/>
            <a:ext cx="1295400" cy="8842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dustyturner.shinyapps.io/PuertoRico/"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962400" y="0"/>
            <a:ext cx="5181600" cy="914400"/>
          </a:xfrm>
          <a:prstGeom prst="rect">
            <a:avLst/>
          </a:prstGeom>
          <a:noFill/>
          <a:ln w="9525">
            <a:noFill/>
            <a:miter lim="800000"/>
            <a:headEnd/>
            <a:tailEnd/>
          </a:ln>
        </p:spPr>
        <p:txBody>
          <a:bodyPr lIns="91428" tIns="45714" rIns="91428" bIns="45714" anchor="ctr"/>
          <a:lstStyle/>
          <a:p>
            <a:pPr algn="ctr"/>
            <a:r>
              <a:rPr lang="en-US" b="1" i="1" dirty="0" smtClean="0">
                <a:solidFill>
                  <a:schemeClr val="bg1"/>
                </a:solidFill>
                <a:latin typeface="Arial" pitchFamily="34" charset="0"/>
                <a:cs typeface="Arial" pitchFamily="34" charset="0"/>
              </a:rPr>
              <a:t>Public Perception to the Government Response to Hurricane Maria in Puerto Rico</a:t>
            </a:r>
            <a:endParaRPr lang="en-US" b="1" i="1"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609600" y="1143000"/>
            <a:ext cx="7977442" cy="3124200"/>
          </a:xfrm>
          <a:prstGeom prst="rect">
            <a:avLst/>
          </a:prstGeom>
        </p:spPr>
      </p:pic>
      <p:pic>
        <p:nvPicPr>
          <p:cNvPr id="12" name="Picture 6" descr="Image result for R sta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5915025"/>
            <a:ext cx="1216742" cy="942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t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9133" y="5586412"/>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goog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93474" y="5884153"/>
            <a:ext cx="973846" cy="9738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68831" y="5894385"/>
            <a:ext cx="1447800" cy="9642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5080" y="5899588"/>
            <a:ext cx="854660" cy="942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92720" y="4337012"/>
            <a:ext cx="1498872" cy="369332"/>
          </a:xfrm>
          <a:prstGeom prst="rect">
            <a:avLst/>
          </a:prstGeom>
          <a:noFill/>
        </p:spPr>
        <p:txBody>
          <a:bodyPr wrap="none" rtlCol="0">
            <a:spAutoFit/>
          </a:bodyPr>
          <a:lstStyle/>
          <a:p>
            <a:r>
              <a:rPr lang="en-US" dirty="0" smtClean="0"/>
              <a:t>Collaborators:</a:t>
            </a:r>
            <a:endParaRPr lang="en-US" dirty="0"/>
          </a:p>
        </p:txBody>
      </p:sp>
      <p:sp>
        <p:nvSpPr>
          <p:cNvPr id="10" name="TextBox 9"/>
          <p:cNvSpPr txBox="1"/>
          <p:nvPr/>
        </p:nvSpPr>
        <p:spPr>
          <a:xfrm>
            <a:off x="5715000" y="4337012"/>
            <a:ext cx="2161361" cy="1477328"/>
          </a:xfrm>
          <a:prstGeom prst="rect">
            <a:avLst/>
          </a:prstGeom>
          <a:noFill/>
        </p:spPr>
        <p:txBody>
          <a:bodyPr wrap="none" rtlCol="0">
            <a:spAutoFit/>
          </a:bodyPr>
          <a:lstStyle/>
          <a:p>
            <a:r>
              <a:rPr lang="en-US" dirty="0" smtClean="0"/>
              <a:t>COL Joseph Lindquist</a:t>
            </a:r>
          </a:p>
          <a:p>
            <a:r>
              <a:rPr lang="en-US" dirty="0" smtClean="0"/>
              <a:t>LTC David </a:t>
            </a:r>
            <a:r>
              <a:rPr lang="en-US" dirty="0" err="1" smtClean="0"/>
              <a:t>Risius</a:t>
            </a:r>
            <a:endParaRPr lang="en-US" dirty="0" smtClean="0"/>
          </a:p>
          <a:p>
            <a:r>
              <a:rPr lang="en-US" dirty="0" smtClean="0"/>
              <a:t>MAJ Karoline Hood</a:t>
            </a:r>
          </a:p>
          <a:p>
            <a:r>
              <a:rPr lang="en-US" dirty="0" smtClean="0"/>
              <a:t>CPT Patrick Kuiper </a:t>
            </a:r>
          </a:p>
          <a:p>
            <a:r>
              <a:rPr lang="en-US" dirty="0" smtClean="0"/>
              <a:t>CPT Dusty Turner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Twitter Sentiment</a:t>
            </a:r>
            <a:endParaRPr lang="en-US" sz="2200" b="1" i="1" dirty="0">
              <a:solidFill>
                <a:schemeClr val="bg1"/>
              </a:solidFill>
              <a:latin typeface="Arial" pitchFamily="34" charset="0"/>
              <a:cs typeface="Arial" pitchFamily="34" charset="0"/>
            </a:endParaRPr>
          </a:p>
        </p:txBody>
      </p:sp>
      <p:sp>
        <p:nvSpPr>
          <p:cNvPr id="7" name="Rectangle 6"/>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0" y="1905000"/>
            <a:ext cx="9144000" cy="4512624"/>
          </a:xfrm>
          <a:prstGeom prst="rect">
            <a:avLst/>
          </a:prstGeom>
        </p:spPr>
      </p:pic>
    </p:spTree>
    <p:extLst>
      <p:ext uri="{BB962C8B-B14F-4D97-AF65-F5344CB8AC3E}">
        <p14:creationId xmlns:p14="http://schemas.microsoft.com/office/powerpoint/2010/main" val="2455087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angle 20"/>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Validation Methods</a:t>
            </a:r>
            <a:endParaRPr lang="en-US" sz="2200" b="1" i="1" dirty="0">
              <a:solidFill>
                <a:schemeClr val="bg1"/>
              </a:solidFill>
              <a:latin typeface="Arial" pitchFamily="34" charset="0"/>
              <a:cs typeface="Arial" pitchFamily="34" charset="0"/>
            </a:endParaRPr>
          </a:p>
        </p:txBody>
      </p:sp>
      <p:pic>
        <p:nvPicPr>
          <p:cNvPr id="20" name="Picture 19"/>
          <p:cNvPicPr>
            <a:picLocks noChangeAspect="1"/>
          </p:cNvPicPr>
          <p:nvPr/>
        </p:nvPicPr>
        <p:blipFill>
          <a:blip r:embed="rId3"/>
          <a:stretch>
            <a:fillRect/>
          </a:stretch>
        </p:blipFill>
        <p:spPr>
          <a:xfrm>
            <a:off x="1076141" y="2590800"/>
            <a:ext cx="7144117" cy="4000706"/>
          </a:xfrm>
          <a:prstGeom prst="rect">
            <a:avLst/>
          </a:prstGeom>
        </p:spPr>
      </p:pic>
      <p:sp>
        <p:nvSpPr>
          <p:cNvPr id="22" name="TextBox 21"/>
          <p:cNvSpPr txBox="1"/>
          <p:nvPr/>
        </p:nvSpPr>
        <p:spPr>
          <a:xfrm>
            <a:off x="1752600" y="1447800"/>
            <a:ext cx="5714065" cy="923330"/>
          </a:xfrm>
          <a:prstGeom prst="rect">
            <a:avLst/>
          </a:prstGeom>
          <a:noFill/>
        </p:spPr>
        <p:txBody>
          <a:bodyPr wrap="none" rtlCol="0">
            <a:spAutoFit/>
          </a:bodyPr>
          <a:lstStyle/>
          <a:p>
            <a:r>
              <a:rPr lang="en-US" dirty="0" smtClean="0"/>
              <a:t>Comparison of Lexicons </a:t>
            </a:r>
          </a:p>
          <a:p>
            <a:endParaRPr lang="en-US" dirty="0"/>
          </a:p>
          <a:p>
            <a:r>
              <a:rPr lang="en-US" dirty="0"/>
              <a:t>LOWES </a:t>
            </a:r>
            <a:r>
              <a:rPr lang="en-US" dirty="0" smtClean="0"/>
              <a:t>Smoother (</a:t>
            </a:r>
            <a:r>
              <a:rPr lang="en-US" dirty="0"/>
              <a:t>Locally </a:t>
            </a:r>
            <a:r>
              <a:rPr lang="en-US" dirty="0" smtClean="0"/>
              <a:t>Weighted Scatterplot Smoothing)</a:t>
            </a:r>
            <a:endParaRPr lang="en-US" dirty="0"/>
          </a:p>
        </p:txBody>
      </p:sp>
    </p:spTree>
    <p:extLst>
      <p:ext uri="{BB962C8B-B14F-4D97-AF65-F5344CB8AC3E}">
        <p14:creationId xmlns:p14="http://schemas.microsoft.com/office/powerpoint/2010/main" val="1870324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angle 20"/>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Validation Methods</a:t>
            </a:r>
            <a:endParaRPr lang="en-US" sz="2200" b="1" i="1" dirty="0">
              <a:solidFill>
                <a:schemeClr val="bg1"/>
              </a:solidFill>
              <a:latin typeface="Arial" pitchFamily="34" charset="0"/>
              <a:cs typeface="Arial" pitchFamily="34" charset="0"/>
            </a:endParaRPr>
          </a:p>
        </p:txBody>
      </p:sp>
      <p:pic>
        <p:nvPicPr>
          <p:cNvPr id="20" name="Picture 19"/>
          <p:cNvPicPr>
            <a:picLocks noChangeAspect="1"/>
          </p:cNvPicPr>
          <p:nvPr/>
        </p:nvPicPr>
        <p:blipFill>
          <a:blip r:embed="rId3"/>
          <a:stretch>
            <a:fillRect/>
          </a:stretch>
        </p:blipFill>
        <p:spPr>
          <a:xfrm>
            <a:off x="1076141" y="2590800"/>
            <a:ext cx="7144117" cy="4000706"/>
          </a:xfrm>
          <a:prstGeom prst="rect">
            <a:avLst/>
          </a:prstGeom>
        </p:spPr>
      </p:pic>
      <p:sp>
        <p:nvSpPr>
          <p:cNvPr id="22" name="TextBox 21"/>
          <p:cNvSpPr txBox="1"/>
          <p:nvPr/>
        </p:nvSpPr>
        <p:spPr>
          <a:xfrm>
            <a:off x="1752600" y="1447800"/>
            <a:ext cx="5714065" cy="923330"/>
          </a:xfrm>
          <a:prstGeom prst="rect">
            <a:avLst/>
          </a:prstGeom>
          <a:noFill/>
        </p:spPr>
        <p:txBody>
          <a:bodyPr wrap="none" rtlCol="0">
            <a:spAutoFit/>
          </a:bodyPr>
          <a:lstStyle/>
          <a:p>
            <a:r>
              <a:rPr lang="en-US" dirty="0" smtClean="0"/>
              <a:t>Comparison of Lexicons </a:t>
            </a:r>
          </a:p>
          <a:p>
            <a:endParaRPr lang="en-US" dirty="0"/>
          </a:p>
          <a:p>
            <a:r>
              <a:rPr lang="en-US" dirty="0"/>
              <a:t>LOWES </a:t>
            </a:r>
            <a:r>
              <a:rPr lang="en-US" dirty="0" smtClean="0"/>
              <a:t>Smoother (</a:t>
            </a:r>
            <a:r>
              <a:rPr lang="en-US" dirty="0"/>
              <a:t>Locally </a:t>
            </a:r>
            <a:r>
              <a:rPr lang="en-US" dirty="0" smtClean="0"/>
              <a:t>Weighted Scatterplot Smoothing)</a:t>
            </a:r>
            <a:endParaRPr lang="en-US" dirty="0"/>
          </a:p>
        </p:txBody>
      </p:sp>
    </p:spTree>
    <p:extLst>
      <p:ext uri="{BB962C8B-B14F-4D97-AF65-F5344CB8AC3E}">
        <p14:creationId xmlns:p14="http://schemas.microsoft.com/office/powerpoint/2010/main" val="3477578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angle 20"/>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Validation Methods</a:t>
            </a:r>
            <a:endParaRPr lang="en-US" sz="2200" b="1" i="1" dirty="0">
              <a:solidFill>
                <a:schemeClr val="bg1"/>
              </a:solidFill>
              <a:latin typeface="Arial" pitchFamily="34" charset="0"/>
              <a:cs typeface="Arial" pitchFamily="34" charset="0"/>
            </a:endParaRPr>
          </a:p>
        </p:txBody>
      </p:sp>
      <p:sp>
        <p:nvSpPr>
          <p:cNvPr id="22" name="TextBox 21"/>
          <p:cNvSpPr txBox="1"/>
          <p:nvPr/>
        </p:nvSpPr>
        <p:spPr>
          <a:xfrm>
            <a:off x="1600200" y="1159310"/>
            <a:ext cx="1497076" cy="369332"/>
          </a:xfrm>
          <a:prstGeom prst="rect">
            <a:avLst/>
          </a:prstGeom>
          <a:noFill/>
        </p:spPr>
        <p:txBody>
          <a:bodyPr wrap="none" rtlCol="0">
            <a:spAutoFit/>
          </a:bodyPr>
          <a:lstStyle/>
          <a:p>
            <a:r>
              <a:rPr lang="en-US" dirty="0" smtClean="0"/>
              <a:t>Tweet Scoring</a:t>
            </a:r>
            <a:endParaRPr lang="en-US" dirty="0"/>
          </a:p>
        </p:txBody>
      </p:sp>
      <p:pic>
        <p:nvPicPr>
          <p:cNvPr id="2" name="Picture 1"/>
          <p:cNvPicPr>
            <a:picLocks noChangeAspect="1"/>
          </p:cNvPicPr>
          <p:nvPr/>
        </p:nvPicPr>
        <p:blipFill>
          <a:blip r:embed="rId3"/>
          <a:stretch>
            <a:fillRect/>
          </a:stretch>
        </p:blipFill>
        <p:spPr>
          <a:xfrm>
            <a:off x="0" y="1817132"/>
            <a:ext cx="9144000" cy="4463573"/>
          </a:xfrm>
          <a:prstGeom prst="rect">
            <a:avLst/>
          </a:prstGeom>
        </p:spPr>
      </p:pic>
    </p:spTree>
    <p:extLst>
      <p:ext uri="{BB962C8B-B14F-4D97-AF65-F5344CB8AC3E}">
        <p14:creationId xmlns:p14="http://schemas.microsoft.com/office/powerpoint/2010/main" val="1064586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Issue:</a:t>
            </a:r>
            <a:endParaRPr lang="en-US" sz="2200" b="1" i="1" dirty="0">
              <a:solidFill>
                <a:schemeClr val="bg1"/>
              </a:solidFill>
              <a:latin typeface="Arial" pitchFamily="34" charset="0"/>
              <a:cs typeface="Arial" pitchFamily="34" charset="0"/>
            </a:endParaRPr>
          </a:p>
        </p:txBody>
      </p:sp>
      <p:pic>
        <p:nvPicPr>
          <p:cNvPr id="7" name="Picture 6"/>
          <p:cNvPicPr>
            <a:picLocks noChangeAspect="1"/>
          </p:cNvPicPr>
          <p:nvPr/>
        </p:nvPicPr>
        <p:blipFill>
          <a:blip r:embed="rId3"/>
          <a:stretch>
            <a:fillRect/>
          </a:stretch>
        </p:blipFill>
        <p:spPr>
          <a:xfrm>
            <a:off x="2133600" y="1295400"/>
            <a:ext cx="4936350" cy="3048000"/>
          </a:xfrm>
          <a:prstGeom prst="rect">
            <a:avLst/>
          </a:prstGeom>
          <a:scene3d>
            <a:camera prst="orthographicFront"/>
            <a:lightRig rig="threePt" dir="t"/>
          </a:scene3d>
          <a:sp3d>
            <a:bevelT/>
          </a:sp3d>
        </p:spPr>
      </p:pic>
      <p:sp>
        <p:nvSpPr>
          <p:cNvPr id="3" name="TextBox 2"/>
          <p:cNvSpPr txBox="1"/>
          <p:nvPr/>
        </p:nvSpPr>
        <p:spPr>
          <a:xfrm>
            <a:off x="2743200" y="5029200"/>
            <a:ext cx="3640227" cy="923330"/>
          </a:xfrm>
          <a:prstGeom prst="rect">
            <a:avLst/>
          </a:prstGeom>
          <a:noFill/>
        </p:spPr>
        <p:txBody>
          <a:bodyPr wrap="none" rtlCol="0">
            <a:spAutoFit/>
          </a:bodyPr>
          <a:lstStyle/>
          <a:p>
            <a:r>
              <a:rPr lang="en-US" dirty="0" smtClean="0"/>
              <a:t>~60% of Tweets are in Spanish</a:t>
            </a:r>
          </a:p>
          <a:p>
            <a:endParaRPr lang="en-US" dirty="0"/>
          </a:p>
          <a:p>
            <a:r>
              <a:rPr lang="en-US" dirty="0" smtClean="0"/>
              <a:t>~60% of sentiment being overlooked</a:t>
            </a:r>
            <a:endParaRPr lang="en-US" dirty="0"/>
          </a:p>
        </p:txBody>
      </p:sp>
    </p:spTree>
    <p:extLst>
      <p:ext uri="{BB962C8B-B14F-4D97-AF65-F5344CB8AC3E}">
        <p14:creationId xmlns:p14="http://schemas.microsoft.com/office/powerpoint/2010/main" val="5184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Solution:</a:t>
            </a:r>
            <a:endParaRPr lang="en-US" sz="2200" b="1" i="1" dirty="0">
              <a:solidFill>
                <a:schemeClr val="bg1"/>
              </a:solidFill>
              <a:latin typeface="Arial" pitchFamily="34" charset="0"/>
              <a:cs typeface="Arial" pitchFamily="34" charset="0"/>
            </a:endParaRPr>
          </a:p>
        </p:txBody>
      </p:sp>
      <p:pic>
        <p:nvPicPr>
          <p:cNvPr id="7" name="Picture 6"/>
          <p:cNvPicPr>
            <a:picLocks noChangeAspect="1"/>
          </p:cNvPicPr>
          <p:nvPr/>
        </p:nvPicPr>
        <p:blipFill>
          <a:blip r:embed="rId3"/>
          <a:stretch>
            <a:fillRect/>
          </a:stretch>
        </p:blipFill>
        <p:spPr>
          <a:xfrm>
            <a:off x="2133600" y="1295400"/>
            <a:ext cx="4936350" cy="3048000"/>
          </a:xfrm>
          <a:prstGeom prst="rect">
            <a:avLst/>
          </a:prstGeom>
          <a:scene3d>
            <a:camera prst="orthographicFront"/>
            <a:lightRig rig="threePt" dir="t"/>
          </a:scene3d>
          <a:sp3d>
            <a:bevelT/>
          </a:sp3d>
        </p:spPr>
      </p:pic>
      <p:sp>
        <p:nvSpPr>
          <p:cNvPr id="3" name="TextBox 2"/>
          <p:cNvSpPr txBox="1"/>
          <p:nvPr/>
        </p:nvSpPr>
        <p:spPr>
          <a:xfrm>
            <a:off x="2463272" y="5029200"/>
            <a:ext cx="4277005" cy="369332"/>
          </a:xfrm>
          <a:prstGeom prst="rect">
            <a:avLst/>
          </a:prstGeom>
          <a:noFill/>
        </p:spPr>
        <p:txBody>
          <a:bodyPr wrap="none" rtlCol="0">
            <a:spAutoFit/>
          </a:bodyPr>
          <a:lstStyle/>
          <a:p>
            <a:r>
              <a:rPr lang="en-US" dirty="0" smtClean="0"/>
              <a:t>NRC’s tedious Spanish to English translation</a:t>
            </a:r>
            <a:endParaRPr lang="en-US" dirty="0"/>
          </a:p>
        </p:txBody>
      </p:sp>
    </p:spTree>
    <p:extLst>
      <p:ext uri="{BB962C8B-B14F-4D97-AF65-F5344CB8AC3E}">
        <p14:creationId xmlns:p14="http://schemas.microsoft.com/office/powerpoint/2010/main" val="170353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angle 20"/>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Validation Methods</a:t>
            </a:r>
            <a:endParaRPr lang="en-US" sz="2200" b="1" i="1" dirty="0">
              <a:solidFill>
                <a:schemeClr val="bg1"/>
              </a:solidFill>
              <a:latin typeface="Arial" pitchFamily="34" charset="0"/>
              <a:cs typeface="Arial" pitchFamily="34" charset="0"/>
            </a:endParaRPr>
          </a:p>
        </p:txBody>
      </p:sp>
      <p:sp>
        <p:nvSpPr>
          <p:cNvPr id="22" name="TextBox 21"/>
          <p:cNvSpPr txBox="1"/>
          <p:nvPr/>
        </p:nvSpPr>
        <p:spPr>
          <a:xfrm>
            <a:off x="1600200" y="1159310"/>
            <a:ext cx="1497076" cy="369332"/>
          </a:xfrm>
          <a:prstGeom prst="rect">
            <a:avLst/>
          </a:prstGeom>
          <a:noFill/>
        </p:spPr>
        <p:txBody>
          <a:bodyPr wrap="none" rtlCol="0">
            <a:spAutoFit/>
          </a:bodyPr>
          <a:lstStyle/>
          <a:p>
            <a:r>
              <a:rPr lang="en-US" dirty="0" smtClean="0"/>
              <a:t>Tweet Scoring</a:t>
            </a:r>
            <a:endParaRPr lang="en-US" dirty="0"/>
          </a:p>
        </p:txBody>
      </p:sp>
      <p:pic>
        <p:nvPicPr>
          <p:cNvPr id="2" name="Picture 1"/>
          <p:cNvPicPr>
            <a:picLocks noChangeAspect="1"/>
          </p:cNvPicPr>
          <p:nvPr/>
        </p:nvPicPr>
        <p:blipFill>
          <a:blip r:embed="rId3"/>
          <a:stretch>
            <a:fillRect/>
          </a:stretch>
        </p:blipFill>
        <p:spPr>
          <a:xfrm>
            <a:off x="0" y="1817132"/>
            <a:ext cx="9144000" cy="4463573"/>
          </a:xfrm>
          <a:prstGeom prst="rect">
            <a:avLst/>
          </a:prstGeom>
        </p:spPr>
      </p:pic>
      <p:sp>
        <p:nvSpPr>
          <p:cNvPr id="3" name="Rectangle 2"/>
          <p:cNvSpPr/>
          <p:nvPr/>
        </p:nvSpPr>
        <p:spPr>
          <a:xfrm>
            <a:off x="457200" y="3962400"/>
            <a:ext cx="7543800" cy="1981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5979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Enter: Google News</a:t>
            </a:r>
            <a:endParaRPr lang="en-US" sz="2200" b="1" i="1" dirty="0">
              <a:solidFill>
                <a:schemeClr val="bg1"/>
              </a:solidFill>
              <a:latin typeface="Arial" pitchFamily="34" charset="0"/>
              <a:cs typeface="Arial" pitchFamily="34" charset="0"/>
            </a:endParaRPr>
          </a:p>
        </p:txBody>
      </p:sp>
      <p:sp>
        <p:nvSpPr>
          <p:cNvPr id="4" name="Content Placeholder 3"/>
          <p:cNvSpPr>
            <a:spLocks noGrp="1"/>
          </p:cNvSpPr>
          <p:nvPr>
            <p:ph idx="1"/>
          </p:nvPr>
        </p:nvSpPr>
        <p:spPr>
          <a:xfrm>
            <a:off x="76200" y="1231437"/>
            <a:ext cx="8229600" cy="4525963"/>
          </a:xfrm>
        </p:spPr>
        <p:txBody>
          <a:bodyPr>
            <a:normAutofit/>
          </a:bodyPr>
          <a:lstStyle/>
          <a:p>
            <a:r>
              <a:rPr lang="en-US" dirty="0" smtClean="0"/>
              <a:t>Need:</a:t>
            </a:r>
          </a:p>
          <a:p>
            <a:pPr lvl="1"/>
            <a:r>
              <a:rPr lang="en-US" dirty="0" smtClean="0"/>
              <a:t>R</a:t>
            </a:r>
          </a:p>
          <a:p>
            <a:pPr lvl="1"/>
            <a:r>
              <a:rPr lang="en-US" dirty="0" smtClean="0"/>
              <a:t>‘</a:t>
            </a:r>
            <a:r>
              <a:rPr lang="en-US" dirty="0" err="1" smtClean="0"/>
              <a:t>Rvest</a:t>
            </a:r>
            <a:r>
              <a:rPr lang="en-US" dirty="0" smtClean="0"/>
              <a:t>’ Package</a:t>
            </a:r>
          </a:p>
          <a:p>
            <a:pPr lvl="1"/>
            <a:r>
              <a:rPr lang="en-US" dirty="0" smtClean="0"/>
              <a:t>URLs of interest</a:t>
            </a:r>
          </a:p>
          <a:p>
            <a:pPr lvl="1"/>
            <a:r>
              <a:rPr lang="en-US" dirty="0" smtClean="0"/>
              <a:t>Cascading Style Sheets (CCS) Selector</a:t>
            </a:r>
          </a:p>
        </p:txBody>
      </p:sp>
      <p:grpSp>
        <p:nvGrpSpPr>
          <p:cNvPr id="5" name="Group 4"/>
          <p:cNvGrpSpPr/>
          <p:nvPr/>
        </p:nvGrpSpPr>
        <p:grpSpPr>
          <a:xfrm>
            <a:off x="6856638" y="3644339"/>
            <a:ext cx="2330510" cy="3213661"/>
            <a:chOff x="6856638" y="3644339"/>
            <a:chExt cx="2330510" cy="3213661"/>
          </a:xfrm>
        </p:grpSpPr>
        <p:grpSp>
          <p:nvGrpSpPr>
            <p:cNvPr id="3" name="Group 2"/>
            <p:cNvGrpSpPr/>
            <p:nvPr/>
          </p:nvGrpSpPr>
          <p:grpSpPr>
            <a:xfrm>
              <a:off x="6856638" y="3644339"/>
              <a:ext cx="2330510" cy="1003861"/>
              <a:chOff x="7242175" y="3878133"/>
              <a:chExt cx="2330510" cy="1003861"/>
            </a:xfrm>
          </p:grpSpPr>
          <p:sp>
            <p:nvSpPr>
              <p:cNvPr id="2" name="TextBox 1"/>
              <p:cNvSpPr txBox="1"/>
              <p:nvPr/>
            </p:nvSpPr>
            <p:spPr>
              <a:xfrm>
                <a:off x="7242175" y="3878133"/>
                <a:ext cx="2330510" cy="923330"/>
              </a:xfrm>
              <a:prstGeom prst="rect">
                <a:avLst/>
              </a:prstGeom>
              <a:noFill/>
            </p:spPr>
            <p:txBody>
              <a:bodyPr wrap="none" rtlCol="0">
                <a:spAutoFit/>
              </a:bodyPr>
              <a:lstStyle/>
              <a:p>
                <a:r>
                  <a:rPr lang="en-US" dirty="0" smtClean="0"/>
                  <a:t>Hadley Wickham</a:t>
                </a:r>
              </a:p>
              <a:p>
                <a:r>
                  <a:rPr lang="en-US" dirty="0"/>
                  <a:t> </a:t>
                </a:r>
                <a:r>
                  <a:rPr lang="en-US" dirty="0" smtClean="0"/>
                  <a:t>       </a:t>
                </a:r>
                <a:r>
                  <a:rPr lang="en-US" dirty="0" err="1"/>
                  <a:t>hadley</a:t>
                </a:r>
                <a:endParaRPr lang="en-US" dirty="0" smtClean="0"/>
              </a:p>
              <a:p>
                <a:r>
                  <a:rPr lang="en-US" dirty="0"/>
                  <a:t> </a:t>
                </a:r>
                <a:r>
                  <a:rPr lang="en-US" dirty="0" smtClean="0"/>
                  <a:t>        @</a:t>
                </a:r>
                <a:r>
                  <a:rPr lang="en-US" dirty="0" err="1"/>
                  <a:t>hadleywickham</a:t>
                </a:r>
                <a:endParaRPr lang="en-US" dirty="0"/>
              </a:p>
            </p:txBody>
          </p:sp>
          <p:pic>
            <p:nvPicPr>
              <p:cNvPr id="3076" name="Picture 4" descr="Image result for github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4111"/>
              <a:stretch/>
            </p:blipFill>
            <p:spPr bwMode="auto">
              <a:xfrm>
                <a:off x="7242175" y="4178390"/>
                <a:ext cx="470367" cy="3253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twitter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5200" y="4419600"/>
                <a:ext cx="457200" cy="462394"/>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Image result for twitter hadley wickh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9663" y="4643663"/>
              <a:ext cx="2214337" cy="22143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03856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Enter: Google News</a:t>
            </a:r>
            <a:endParaRPr lang="en-US" sz="2200" b="1" i="1" dirty="0">
              <a:solidFill>
                <a:schemeClr val="bg1"/>
              </a:solidFill>
              <a:latin typeface="Arial" pitchFamily="34" charset="0"/>
              <a:cs typeface="Arial" pitchFamily="34" charset="0"/>
            </a:endParaRPr>
          </a:p>
        </p:txBody>
      </p:sp>
      <p:sp>
        <p:nvSpPr>
          <p:cNvPr id="2" name="Rectangle 1"/>
          <p:cNvSpPr/>
          <p:nvPr/>
        </p:nvSpPr>
        <p:spPr>
          <a:xfrm>
            <a:off x="76200" y="1219200"/>
            <a:ext cx="9144000" cy="4616648"/>
          </a:xfrm>
          <a:prstGeom prst="rect">
            <a:avLst/>
          </a:prstGeom>
        </p:spPr>
        <p:txBody>
          <a:bodyPr wrap="square">
            <a:spAutoFit/>
          </a:bodyPr>
          <a:lstStyle/>
          <a:p>
            <a:r>
              <a:rPr lang="en-US" sz="1400" dirty="0" smtClean="0">
                <a:latin typeface="Lucida Console" panose="020B0609040504020204" pitchFamily="49" charset="0"/>
              </a:rPr>
              <a:t>Google = c(“URL1”,</a:t>
            </a:r>
            <a:r>
              <a:rPr lang="en-US" sz="1400" dirty="0">
                <a:latin typeface="Lucida Console" panose="020B0609040504020204" pitchFamily="49" charset="0"/>
              </a:rPr>
              <a:t> “</a:t>
            </a:r>
            <a:r>
              <a:rPr lang="en-US" sz="1400" dirty="0" smtClean="0">
                <a:latin typeface="Lucida Console" panose="020B0609040504020204" pitchFamily="49" charset="0"/>
              </a:rPr>
              <a:t>URL2”,...,”URLN”)</a:t>
            </a:r>
            <a:endParaRPr lang="en-US" sz="1400" dirty="0">
              <a:latin typeface="Lucida Console" panose="020B0609040504020204" pitchFamily="49" charset="0"/>
            </a:endParaRPr>
          </a:p>
          <a:p>
            <a:endParaRPr lang="en-US" sz="1400" dirty="0">
              <a:latin typeface="Lucida Console" panose="020B0609040504020204" pitchFamily="49" charset="0"/>
            </a:endParaRPr>
          </a:p>
          <a:p>
            <a:r>
              <a:rPr lang="en-US" sz="1400" dirty="0" smtClean="0">
                <a:latin typeface="Lucida Console" panose="020B0609040504020204" pitchFamily="49" charset="0"/>
              </a:rPr>
              <a:t>headlines </a:t>
            </a:r>
            <a:r>
              <a:rPr lang="en-US" sz="1400" dirty="0">
                <a:latin typeface="Lucida Console" panose="020B0609040504020204" pitchFamily="49" charset="0"/>
              </a:rPr>
              <a:t>&lt;- google[1] %&gt;%</a:t>
            </a:r>
          </a:p>
          <a:p>
            <a:r>
              <a:rPr lang="en-US" sz="1400" dirty="0">
                <a:latin typeface="Lucida Console" panose="020B0609040504020204" pitchFamily="49" charset="0"/>
              </a:rPr>
              <a:t>    </a:t>
            </a:r>
            <a:r>
              <a:rPr lang="en-US" sz="1400" dirty="0" err="1">
                <a:latin typeface="Lucida Console" panose="020B0609040504020204" pitchFamily="49" charset="0"/>
              </a:rPr>
              <a:t>read_html</a:t>
            </a:r>
            <a:r>
              <a:rPr lang="en-US" sz="1400" dirty="0">
                <a:latin typeface="Lucida Console" panose="020B0609040504020204" pitchFamily="49" charset="0"/>
              </a:rPr>
              <a:t>() %&gt;%</a:t>
            </a:r>
          </a:p>
          <a:p>
            <a:r>
              <a:rPr lang="en-US" sz="1400" dirty="0">
                <a:latin typeface="Lucida Console" panose="020B0609040504020204" pitchFamily="49" charset="0"/>
              </a:rPr>
              <a:t>    </a:t>
            </a:r>
            <a:r>
              <a:rPr lang="en-US" sz="1400" dirty="0" err="1">
                <a:latin typeface="Lucida Console" panose="020B0609040504020204" pitchFamily="49" charset="0"/>
              </a:rPr>
              <a:t>html_nodes</a:t>
            </a:r>
            <a:r>
              <a:rPr lang="en-US" sz="1400" dirty="0">
                <a:latin typeface="Lucida Console" panose="020B0609040504020204" pitchFamily="49" charset="0"/>
              </a:rPr>
              <a:t>(".r") %&gt;%</a:t>
            </a:r>
          </a:p>
          <a:p>
            <a:r>
              <a:rPr lang="en-US" sz="1400" dirty="0">
                <a:latin typeface="Lucida Console" panose="020B0609040504020204" pitchFamily="49" charset="0"/>
              </a:rPr>
              <a:t>    </a:t>
            </a:r>
            <a:r>
              <a:rPr lang="en-US" sz="1400" dirty="0" err="1">
                <a:latin typeface="Lucida Console" panose="020B0609040504020204" pitchFamily="49" charset="0"/>
              </a:rPr>
              <a:t>html_text</a:t>
            </a:r>
            <a:r>
              <a:rPr lang="en-US" sz="1400" dirty="0">
                <a:latin typeface="Lucida Console" panose="020B0609040504020204" pitchFamily="49" charset="0"/>
              </a:rPr>
              <a:t>()</a:t>
            </a:r>
          </a:p>
          <a:p>
            <a:endParaRPr lang="en-US" sz="1400" dirty="0" smtClean="0">
              <a:latin typeface="Lucida Console" panose="020B0609040504020204" pitchFamily="49" charset="0"/>
            </a:endParaRPr>
          </a:p>
          <a:p>
            <a:r>
              <a:rPr lang="en-US" sz="1400" dirty="0" err="1" smtClean="0">
                <a:latin typeface="Lucida Console" panose="020B0609040504020204" pitchFamily="49" charset="0"/>
              </a:rPr>
              <a:t>Sys.sleep</a:t>
            </a:r>
            <a:r>
              <a:rPr lang="en-US" sz="1400" dirty="0" smtClean="0">
                <a:latin typeface="Lucida Console" panose="020B0609040504020204" pitchFamily="49" charset="0"/>
              </a:rPr>
              <a:t>(sample(10</a:t>
            </a:r>
            <a:r>
              <a:rPr lang="en-US" sz="1400" dirty="0">
                <a:latin typeface="Lucida Console" panose="020B0609040504020204" pitchFamily="49" charset="0"/>
              </a:rPr>
              <a:t>, 1) * 0.1)</a:t>
            </a:r>
          </a:p>
          <a:p>
            <a:endParaRPr lang="en-US" sz="1400" dirty="0" smtClean="0">
              <a:latin typeface="Lucida Console" panose="020B0609040504020204" pitchFamily="49" charset="0"/>
            </a:endParaRPr>
          </a:p>
          <a:p>
            <a:r>
              <a:rPr lang="en-US" sz="1400" dirty="0" smtClean="0">
                <a:latin typeface="Lucida Console" panose="020B0609040504020204" pitchFamily="49" charset="0"/>
              </a:rPr>
              <a:t>blurb </a:t>
            </a:r>
            <a:r>
              <a:rPr lang="en-US" sz="1400" dirty="0">
                <a:latin typeface="Lucida Console" panose="020B0609040504020204" pitchFamily="49" charset="0"/>
              </a:rPr>
              <a:t>&lt;- google[1] %&gt;%</a:t>
            </a:r>
          </a:p>
          <a:p>
            <a:r>
              <a:rPr lang="en-US" sz="1400" dirty="0" smtClean="0">
                <a:latin typeface="Lucida Console" panose="020B0609040504020204" pitchFamily="49" charset="0"/>
              </a:rPr>
              <a:t>    </a:t>
            </a:r>
            <a:r>
              <a:rPr lang="en-US" sz="1400" dirty="0" err="1">
                <a:latin typeface="Lucida Console" panose="020B0609040504020204" pitchFamily="49" charset="0"/>
              </a:rPr>
              <a:t>read_html</a:t>
            </a:r>
            <a:r>
              <a:rPr lang="en-US" sz="1400" dirty="0">
                <a:latin typeface="Lucida Console" panose="020B0609040504020204" pitchFamily="49" charset="0"/>
              </a:rPr>
              <a:t>() %&gt;%</a:t>
            </a:r>
          </a:p>
          <a:p>
            <a:r>
              <a:rPr lang="en-US" sz="1400" dirty="0">
                <a:latin typeface="Lucida Console" panose="020B0609040504020204" pitchFamily="49" charset="0"/>
              </a:rPr>
              <a:t>    </a:t>
            </a:r>
            <a:r>
              <a:rPr lang="en-US" sz="1400" dirty="0" err="1">
                <a:latin typeface="Lucida Console" panose="020B0609040504020204" pitchFamily="49" charset="0"/>
              </a:rPr>
              <a:t>html_nodes</a:t>
            </a:r>
            <a:r>
              <a:rPr lang="en-US" sz="1400" dirty="0">
                <a:latin typeface="Lucida Console" panose="020B0609040504020204" pitchFamily="49" charset="0"/>
              </a:rPr>
              <a:t>(".</a:t>
            </a:r>
            <a:r>
              <a:rPr lang="en-US" sz="1400" dirty="0" err="1">
                <a:latin typeface="Lucida Console" panose="020B0609040504020204" pitchFamily="49" charset="0"/>
              </a:rPr>
              <a:t>st</a:t>
            </a:r>
            <a:r>
              <a:rPr lang="en-US" sz="1400" dirty="0">
                <a:latin typeface="Lucida Console" panose="020B0609040504020204" pitchFamily="49" charset="0"/>
              </a:rPr>
              <a:t>") %&gt;%</a:t>
            </a:r>
          </a:p>
          <a:p>
            <a:r>
              <a:rPr lang="en-US" sz="1400" dirty="0">
                <a:latin typeface="Lucida Console" panose="020B0609040504020204" pitchFamily="49" charset="0"/>
              </a:rPr>
              <a:t>    </a:t>
            </a:r>
            <a:r>
              <a:rPr lang="en-US" sz="1400" dirty="0" err="1">
                <a:latin typeface="Lucida Console" panose="020B0609040504020204" pitchFamily="49" charset="0"/>
              </a:rPr>
              <a:t>html_text</a:t>
            </a:r>
            <a:r>
              <a:rPr lang="en-US" sz="1400" dirty="0">
                <a:latin typeface="Lucida Console" panose="020B0609040504020204" pitchFamily="49" charset="0"/>
              </a:rPr>
              <a:t>()</a:t>
            </a:r>
          </a:p>
          <a:p>
            <a:endParaRPr lang="en-US" sz="1400" dirty="0" smtClean="0">
              <a:latin typeface="Lucida Console" panose="020B0609040504020204" pitchFamily="49" charset="0"/>
            </a:endParaRPr>
          </a:p>
          <a:p>
            <a:r>
              <a:rPr lang="en-US" sz="1400" dirty="0" err="1" smtClean="0">
                <a:latin typeface="Lucida Console" panose="020B0609040504020204" pitchFamily="49" charset="0"/>
              </a:rPr>
              <a:t>Sys.sleep</a:t>
            </a:r>
            <a:r>
              <a:rPr lang="en-US" sz="1400" dirty="0" smtClean="0">
                <a:latin typeface="Lucida Console" panose="020B0609040504020204" pitchFamily="49" charset="0"/>
              </a:rPr>
              <a:t>(sample(10</a:t>
            </a:r>
            <a:r>
              <a:rPr lang="en-US" sz="1400" dirty="0">
                <a:latin typeface="Lucida Console" panose="020B0609040504020204" pitchFamily="49" charset="0"/>
              </a:rPr>
              <a:t>, 1) * 0.1)</a:t>
            </a:r>
          </a:p>
          <a:p>
            <a:endParaRPr lang="en-US" sz="1400" dirty="0" smtClean="0">
              <a:latin typeface="Lucida Console" panose="020B0609040504020204" pitchFamily="49" charset="0"/>
            </a:endParaRPr>
          </a:p>
          <a:p>
            <a:r>
              <a:rPr lang="en-US" sz="1400" dirty="0" smtClean="0">
                <a:latin typeface="Lucida Console" panose="020B0609040504020204" pitchFamily="49" charset="0"/>
              </a:rPr>
              <a:t>origins </a:t>
            </a:r>
            <a:r>
              <a:rPr lang="en-US" sz="1400" dirty="0">
                <a:latin typeface="Lucida Console" panose="020B0609040504020204" pitchFamily="49" charset="0"/>
              </a:rPr>
              <a:t>&lt;- google[1] %&gt;%</a:t>
            </a:r>
          </a:p>
          <a:p>
            <a:r>
              <a:rPr lang="en-US" sz="1400" dirty="0">
                <a:latin typeface="Lucida Console" panose="020B0609040504020204" pitchFamily="49" charset="0"/>
              </a:rPr>
              <a:t>    </a:t>
            </a:r>
            <a:r>
              <a:rPr lang="en-US" sz="1400" dirty="0" err="1">
                <a:latin typeface="Lucida Console" panose="020B0609040504020204" pitchFamily="49" charset="0"/>
              </a:rPr>
              <a:t>read_html</a:t>
            </a:r>
            <a:r>
              <a:rPr lang="en-US" sz="1400" dirty="0">
                <a:latin typeface="Lucida Console" panose="020B0609040504020204" pitchFamily="49" charset="0"/>
              </a:rPr>
              <a:t>() %&gt;%</a:t>
            </a:r>
          </a:p>
          <a:p>
            <a:r>
              <a:rPr lang="en-US" sz="1400" dirty="0">
                <a:latin typeface="Lucida Console" panose="020B0609040504020204" pitchFamily="49" charset="0"/>
              </a:rPr>
              <a:t>    </a:t>
            </a:r>
            <a:r>
              <a:rPr lang="en-US" sz="1400" dirty="0" err="1">
                <a:latin typeface="Lucida Console" panose="020B0609040504020204" pitchFamily="49" charset="0"/>
              </a:rPr>
              <a:t>html_nodes</a:t>
            </a:r>
            <a:r>
              <a:rPr lang="en-US" sz="1400" dirty="0">
                <a:latin typeface="Lucida Console" panose="020B0609040504020204" pitchFamily="49" charset="0"/>
              </a:rPr>
              <a:t>(".</a:t>
            </a:r>
            <a:r>
              <a:rPr lang="en-US" sz="1400" dirty="0" err="1">
                <a:latin typeface="Lucida Console" panose="020B0609040504020204" pitchFamily="49" charset="0"/>
              </a:rPr>
              <a:t>slp</a:t>
            </a:r>
            <a:r>
              <a:rPr lang="en-US" sz="1400" dirty="0">
                <a:latin typeface="Lucida Console" panose="020B0609040504020204" pitchFamily="49" charset="0"/>
              </a:rPr>
              <a:t> , ._</a:t>
            </a:r>
            <a:r>
              <a:rPr lang="en-US" sz="1400" dirty="0" err="1">
                <a:latin typeface="Lucida Console" panose="020B0609040504020204" pitchFamily="49" charset="0"/>
              </a:rPr>
              <a:t>gJs</a:t>
            </a:r>
            <a:r>
              <a:rPr lang="en-US" sz="1400" dirty="0">
                <a:latin typeface="Lucida Console" panose="020B0609040504020204" pitchFamily="49" charset="0"/>
              </a:rPr>
              <a:t>") %&gt;%</a:t>
            </a:r>
          </a:p>
          <a:p>
            <a:r>
              <a:rPr lang="en-US" sz="1400" dirty="0">
                <a:latin typeface="Lucida Console" panose="020B0609040504020204" pitchFamily="49" charset="0"/>
              </a:rPr>
              <a:t>    </a:t>
            </a:r>
            <a:r>
              <a:rPr lang="en-US" sz="1400" dirty="0" err="1">
                <a:latin typeface="Lucida Console" panose="020B0609040504020204" pitchFamily="49" charset="0"/>
              </a:rPr>
              <a:t>html_text</a:t>
            </a:r>
            <a:r>
              <a:rPr lang="en-US" sz="1400" dirty="0">
                <a:latin typeface="Lucida Console" panose="020B0609040504020204" pitchFamily="49" charset="0"/>
              </a:rPr>
              <a:t>()</a:t>
            </a:r>
          </a:p>
          <a:p>
            <a:endParaRPr lang="en-US" sz="1400" dirty="0" smtClean="0">
              <a:latin typeface="Lucida Console" panose="020B0609040504020204" pitchFamily="49" charset="0"/>
            </a:endParaRPr>
          </a:p>
        </p:txBody>
      </p:sp>
      <p:pic>
        <p:nvPicPr>
          <p:cNvPr id="3" name="Picture 2"/>
          <p:cNvPicPr>
            <a:picLocks noChangeAspect="1"/>
          </p:cNvPicPr>
          <p:nvPr/>
        </p:nvPicPr>
        <p:blipFill>
          <a:blip r:embed="rId3"/>
          <a:stretch>
            <a:fillRect/>
          </a:stretch>
        </p:blipFill>
        <p:spPr>
          <a:xfrm>
            <a:off x="3626742" y="1752600"/>
            <a:ext cx="5252372" cy="3200400"/>
          </a:xfrm>
          <a:prstGeom prst="rect">
            <a:avLst/>
          </a:prstGeom>
        </p:spPr>
      </p:pic>
    </p:spTree>
    <p:extLst>
      <p:ext uri="{BB962C8B-B14F-4D97-AF65-F5344CB8AC3E}">
        <p14:creationId xmlns:p14="http://schemas.microsoft.com/office/powerpoint/2010/main" val="179429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Enter: Google News</a:t>
            </a:r>
            <a:endParaRPr lang="en-US" sz="2200" b="1" i="1" dirty="0">
              <a:solidFill>
                <a:schemeClr val="bg1"/>
              </a:solidFill>
              <a:latin typeface="Arial" pitchFamily="34" charset="0"/>
              <a:cs typeface="Arial" pitchFamily="34" charset="0"/>
            </a:endParaRPr>
          </a:p>
        </p:txBody>
      </p:sp>
      <p:pic>
        <p:nvPicPr>
          <p:cNvPr id="5" name="Picture 4"/>
          <p:cNvPicPr>
            <a:picLocks noChangeAspect="1"/>
          </p:cNvPicPr>
          <p:nvPr/>
        </p:nvPicPr>
        <p:blipFill>
          <a:blip r:embed="rId3"/>
          <a:stretch>
            <a:fillRect/>
          </a:stretch>
        </p:blipFill>
        <p:spPr>
          <a:xfrm>
            <a:off x="0" y="1376039"/>
            <a:ext cx="9144000" cy="5481961"/>
          </a:xfrm>
          <a:prstGeom prst="rect">
            <a:avLst/>
          </a:prstGeom>
        </p:spPr>
      </p:pic>
    </p:spTree>
    <p:extLst>
      <p:ext uri="{BB962C8B-B14F-4D97-AF65-F5344CB8AC3E}">
        <p14:creationId xmlns:p14="http://schemas.microsoft.com/office/powerpoint/2010/main" val="846460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Hurricane Maria</a:t>
            </a:r>
            <a:endParaRPr lang="en-US" sz="2200" b="1" i="1" dirty="0">
              <a:solidFill>
                <a:schemeClr val="bg1"/>
              </a:solidFill>
              <a:latin typeface="Arial" pitchFamily="34" charset="0"/>
              <a:cs typeface="Arial" pitchFamily="34" charset="0"/>
            </a:endParaRPr>
          </a:p>
        </p:txBody>
      </p:sp>
      <p:grpSp>
        <p:nvGrpSpPr>
          <p:cNvPr id="5" name="Group 4"/>
          <p:cNvGrpSpPr/>
          <p:nvPr/>
        </p:nvGrpSpPr>
        <p:grpSpPr>
          <a:xfrm>
            <a:off x="76200" y="3962400"/>
            <a:ext cx="5053275" cy="2836727"/>
            <a:chOff x="353750" y="3581400"/>
            <a:chExt cx="5053275" cy="2836727"/>
          </a:xfrm>
        </p:grpSpPr>
        <p:pic>
          <p:nvPicPr>
            <p:cNvPr id="2050" name="Picture 2" descr="Image result for weather channel hurricane mar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581400"/>
              <a:ext cx="5026025" cy="28271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3750" y="6187295"/>
              <a:ext cx="1080745" cy="230832"/>
            </a:xfrm>
            <a:prstGeom prst="rect">
              <a:avLst/>
            </a:prstGeom>
            <a:noFill/>
          </p:spPr>
          <p:txBody>
            <a:bodyPr wrap="none" rtlCol="0">
              <a:spAutoFit/>
            </a:bodyPr>
            <a:lstStyle/>
            <a:p>
              <a:r>
                <a:rPr lang="en-US" sz="900" dirty="0" smtClean="0"/>
                <a:t>www.weather.com</a:t>
              </a:r>
              <a:endParaRPr lang="en-US" sz="900" dirty="0"/>
            </a:p>
          </p:txBody>
        </p:sp>
      </p:grpSp>
      <p:sp>
        <p:nvSpPr>
          <p:cNvPr id="8" name="TextBox 7"/>
          <p:cNvSpPr txBox="1"/>
          <p:nvPr/>
        </p:nvSpPr>
        <p:spPr>
          <a:xfrm>
            <a:off x="7696200" y="6627168"/>
            <a:ext cx="1140056" cy="230832"/>
          </a:xfrm>
          <a:prstGeom prst="rect">
            <a:avLst/>
          </a:prstGeom>
          <a:noFill/>
        </p:spPr>
        <p:txBody>
          <a:bodyPr wrap="none" rtlCol="0">
            <a:spAutoFit/>
          </a:bodyPr>
          <a:lstStyle/>
          <a:p>
            <a:r>
              <a:rPr lang="en-US" sz="900" dirty="0" smtClean="0"/>
              <a:t>www.wikipedia.com</a:t>
            </a:r>
            <a:endParaRPr lang="en-US" sz="900" dirty="0"/>
          </a:p>
        </p:txBody>
      </p:sp>
      <p:sp>
        <p:nvSpPr>
          <p:cNvPr id="7" name="TextBox 6"/>
          <p:cNvSpPr txBox="1"/>
          <p:nvPr/>
        </p:nvSpPr>
        <p:spPr>
          <a:xfrm>
            <a:off x="457200" y="1752600"/>
            <a:ext cx="2876108" cy="1200329"/>
          </a:xfrm>
          <a:prstGeom prst="rect">
            <a:avLst/>
          </a:prstGeom>
          <a:noFill/>
        </p:spPr>
        <p:txBody>
          <a:bodyPr wrap="none" rtlCol="0">
            <a:spAutoFit/>
          </a:bodyPr>
          <a:lstStyle/>
          <a:p>
            <a:r>
              <a:rPr lang="en-US" dirty="0" smtClean="0"/>
              <a:t>Landfall: 18 September 2017</a:t>
            </a:r>
          </a:p>
          <a:p>
            <a:r>
              <a:rPr lang="en-US" dirty="0" smtClean="0"/>
              <a:t>Winds: 175 MPH</a:t>
            </a:r>
          </a:p>
          <a:p>
            <a:r>
              <a:rPr lang="en-US" dirty="0" smtClean="0"/>
              <a:t>Fatalities: ~ 547</a:t>
            </a:r>
          </a:p>
          <a:p>
            <a:r>
              <a:rPr lang="en-US" dirty="0" smtClean="0"/>
              <a:t>Damage: ~ $99.5 Billion</a:t>
            </a:r>
          </a:p>
        </p:txBody>
      </p:sp>
      <p:pic>
        <p:nvPicPr>
          <p:cNvPr id="2052" name="Picture 4" descr="Image result for hurricane maria damage abc new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1055009"/>
            <a:ext cx="3769784" cy="28273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hurricane maria damage abc news aeria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7332" y="3962400"/>
            <a:ext cx="3820319" cy="2865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031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Interactive Shiny App</a:t>
            </a:r>
            <a:endParaRPr lang="en-US" sz="2200" b="1" i="1" dirty="0">
              <a:solidFill>
                <a:schemeClr val="bg1"/>
              </a:solidFill>
              <a:latin typeface="Arial" pitchFamily="34" charset="0"/>
              <a:cs typeface="Arial" pitchFamily="34" charset="0"/>
            </a:endParaRPr>
          </a:p>
        </p:txBody>
      </p:sp>
      <p:pic>
        <p:nvPicPr>
          <p:cNvPr id="4" name="Picture 3"/>
          <p:cNvPicPr>
            <a:picLocks noChangeAspect="1"/>
          </p:cNvPicPr>
          <p:nvPr/>
        </p:nvPicPr>
        <p:blipFill>
          <a:blip r:embed="rId3"/>
          <a:stretch>
            <a:fillRect/>
          </a:stretch>
        </p:blipFill>
        <p:spPr>
          <a:xfrm>
            <a:off x="633158" y="3494418"/>
            <a:ext cx="7977442" cy="3124200"/>
          </a:xfrm>
          <a:prstGeom prst="rect">
            <a:avLst/>
          </a:prstGeom>
        </p:spPr>
      </p:pic>
      <p:sp>
        <p:nvSpPr>
          <p:cNvPr id="7" name="Content Placeholder 3"/>
          <p:cNvSpPr>
            <a:spLocks noGrp="1"/>
          </p:cNvSpPr>
          <p:nvPr>
            <p:ph idx="1"/>
          </p:nvPr>
        </p:nvSpPr>
        <p:spPr>
          <a:xfrm>
            <a:off x="76200" y="1231437"/>
            <a:ext cx="8229600" cy="4525963"/>
          </a:xfrm>
        </p:spPr>
        <p:txBody>
          <a:bodyPr>
            <a:normAutofit/>
          </a:bodyPr>
          <a:lstStyle/>
          <a:p>
            <a:r>
              <a:rPr lang="en-US" dirty="0" smtClean="0"/>
              <a:t>“On The Ground” Tool</a:t>
            </a:r>
          </a:p>
          <a:p>
            <a:pPr lvl="1"/>
            <a:r>
              <a:rPr lang="en-US" dirty="0" smtClean="0"/>
              <a:t>Live</a:t>
            </a:r>
          </a:p>
          <a:p>
            <a:pPr lvl="1"/>
            <a:r>
              <a:rPr lang="en-US" dirty="0" smtClean="0"/>
              <a:t>Interactive</a:t>
            </a:r>
          </a:p>
          <a:p>
            <a:pPr lvl="1"/>
            <a:r>
              <a:rPr lang="en-US" dirty="0">
                <a:hlinkClick r:id="rId4"/>
              </a:rPr>
              <a:t>https://dustyturner.shinyapps.io/PuertoRico</a:t>
            </a:r>
            <a:r>
              <a:rPr lang="en-US" dirty="0" smtClean="0">
                <a:hlinkClick r:id="rId4"/>
              </a:rPr>
              <a:t>/</a:t>
            </a:r>
            <a:r>
              <a:rPr lang="en-US" dirty="0" smtClean="0"/>
              <a:t> </a:t>
            </a:r>
            <a:endParaRPr lang="en-US" dirty="0"/>
          </a:p>
        </p:txBody>
      </p:sp>
    </p:spTree>
    <p:extLst>
      <p:ext uri="{BB962C8B-B14F-4D97-AF65-F5344CB8AC3E}">
        <p14:creationId xmlns:p14="http://schemas.microsoft.com/office/powerpoint/2010/main" val="1956375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Emoji Analysis</a:t>
            </a:r>
            <a:endParaRPr lang="en-US" sz="2200" b="1" i="1" dirty="0">
              <a:solidFill>
                <a:schemeClr val="bg1"/>
              </a:solidFill>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62832860"/>
              </p:ext>
            </p:extLst>
          </p:nvPr>
        </p:nvGraphicFramePr>
        <p:xfrm>
          <a:off x="685800" y="1981200"/>
          <a:ext cx="1568578" cy="4079240"/>
        </p:xfrm>
        <a:graphic>
          <a:graphicData uri="http://schemas.openxmlformats.org/drawingml/2006/table">
            <a:tbl>
              <a:tblPr firstRow="1" bandRow="1">
                <a:tableStyleId>{5C22544A-7EE6-4342-B048-85BDC9FD1C3A}</a:tableStyleId>
              </a:tblPr>
              <a:tblGrid>
                <a:gridCol w="799910"/>
                <a:gridCol w="768668"/>
              </a:tblGrid>
              <a:tr h="370840">
                <a:tc>
                  <a:txBody>
                    <a:bodyPr/>
                    <a:lstStyle/>
                    <a:p>
                      <a:r>
                        <a:rPr lang="en-US" dirty="0" smtClean="0"/>
                        <a:t>Count</a:t>
                      </a:r>
                      <a:endParaRPr lang="en-US" dirty="0"/>
                    </a:p>
                  </a:txBody>
                  <a:tcPr/>
                </a:tc>
                <a:tc>
                  <a:txBody>
                    <a:bodyPr/>
                    <a:lstStyle/>
                    <a:p>
                      <a:r>
                        <a:rPr lang="en-US" dirty="0" smtClean="0"/>
                        <a:t>Emoji</a:t>
                      </a:r>
                      <a:endParaRPr lang="en-US" dirty="0"/>
                    </a:p>
                  </a:txBody>
                  <a:tcPr/>
                </a:tc>
              </a:tr>
              <a:tr h="370840">
                <a:tc>
                  <a:txBody>
                    <a:bodyPr/>
                    <a:lstStyle/>
                    <a:p>
                      <a:r>
                        <a:rPr lang="en-US" dirty="0" smtClean="0"/>
                        <a:t>1392</a:t>
                      </a:r>
                      <a:endParaRPr lang="en-US" dirty="0"/>
                    </a:p>
                  </a:txBody>
                  <a:tcPr/>
                </a:tc>
                <a:tc>
                  <a:txBody>
                    <a:bodyPr/>
                    <a:lstStyle/>
                    <a:p>
                      <a:pPr algn="ctr"/>
                      <a:r>
                        <a:rPr lang="en-US" sz="1800" dirty="0" smtClean="0"/>
                        <a:t>🖤</a:t>
                      </a:r>
                      <a:endParaRPr lang="en-US" sz="1800" dirty="0"/>
                    </a:p>
                  </a:txBody>
                  <a:tcPr/>
                </a:tc>
              </a:tr>
              <a:tr h="370840">
                <a:tc>
                  <a:txBody>
                    <a:bodyPr/>
                    <a:lstStyle/>
                    <a:p>
                      <a:r>
                        <a:rPr lang="en-US" dirty="0" smtClean="0"/>
                        <a:t>960</a:t>
                      </a:r>
                      <a:endParaRPr lang="en-US" dirty="0"/>
                    </a:p>
                  </a:txBody>
                  <a:tcPr/>
                </a:tc>
                <a:tc>
                  <a:txBody>
                    <a:bodyPr/>
                    <a:lstStyle/>
                    <a:p>
                      <a:pPr algn="ctr"/>
                      <a:r>
                        <a:rPr lang="en-US" sz="1800" dirty="0" smtClean="0"/>
                        <a:t>😂</a:t>
                      </a:r>
                      <a:endParaRPr lang="en-US" sz="1800" dirty="0"/>
                    </a:p>
                  </a:txBody>
                  <a:tcPr/>
                </a:tc>
              </a:tr>
              <a:tr h="370840">
                <a:tc>
                  <a:txBody>
                    <a:bodyPr/>
                    <a:lstStyle/>
                    <a:p>
                      <a:r>
                        <a:rPr lang="en-US" dirty="0" smtClean="0"/>
                        <a:t>821</a:t>
                      </a:r>
                      <a:endParaRPr lang="en-US" dirty="0"/>
                    </a:p>
                  </a:txBody>
                  <a:tcPr/>
                </a:tc>
                <a:tc>
                  <a:txBody>
                    <a:bodyPr/>
                    <a:lstStyle/>
                    <a:p>
                      <a:pPr algn="ctr"/>
                      <a:r>
                        <a:rPr lang="en-US" sz="1800" dirty="0" smtClean="0"/>
                        <a:t>😭</a:t>
                      </a:r>
                      <a:endParaRPr lang="en-US" sz="1800" dirty="0"/>
                    </a:p>
                  </a:txBody>
                  <a:tcPr/>
                </a:tc>
              </a:tr>
              <a:tr h="370840">
                <a:tc>
                  <a:txBody>
                    <a:bodyPr/>
                    <a:lstStyle/>
                    <a:p>
                      <a:r>
                        <a:rPr lang="en-US" dirty="0" smtClean="0"/>
                        <a:t>582</a:t>
                      </a:r>
                      <a:endParaRPr lang="en-US" dirty="0"/>
                    </a:p>
                  </a:txBody>
                  <a:tcPr/>
                </a:tc>
                <a:tc>
                  <a:txBody>
                    <a:bodyPr/>
                    <a:lstStyle/>
                    <a:p>
                      <a:pPr algn="ctr"/>
                      <a:r>
                        <a:rPr lang="en-US" sz="1800" dirty="0" smtClean="0"/>
                        <a:t>☕</a:t>
                      </a:r>
                      <a:endParaRPr lang="en-US" sz="1800" dirty="0"/>
                    </a:p>
                  </a:txBody>
                  <a:tcPr/>
                </a:tc>
              </a:tr>
              <a:tr h="370840">
                <a:tc>
                  <a:txBody>
                    <a:bodyPr/>
                    <a:lstStyle/>
                    <a:p>
                      <a:r>
                        <a:rPr lang="en-US" dirty="0" smtClean="0"/>
                        <a:t>529</a:t>
                      </a:r>
                      <a:endParaRPr lang="en-US" dirty="0"/>
                    </a:p>
                  </a:txBody>
                  <a:tcPr/>
                </a:tc>
                <a:tc>
                  <a:txBody>
                    <a:bodyPr/>
                    <a:lstStyle/>
                    <a:p>
                      <a:pPr algn="ctr"/>
                      <a:r>
                        <a:rPr lang="en-US" sz="1800" dirty="0" smtClean="0"/>
                        <a:t>😍</a:t>
                      </a:r>
                      <a:endParaRPr lang="en-US" sz="1800" dirty="0"/>
                    </a:p>
                  </a:txBody>
                  <a:tcPr/>
                </a:tc>
              </a:tr>
              <a:tr h="370840">
                <a:tc>
                  <a:txBody>
                    <a:bodyPr/>
                    <a:lstStyle/>
                    <a:p>
                      <a:r>
                        <a:rPr lang="en-US" dirty="0" smtClean="0"/>
                        <a:t>501</a:t>
                      </a:r>
                      <a:endParaRPr lang="en-US" dirty="0"/>
                    </a:p>
                  </a:txBody>
                  <a:tcPr/>
                </a:tc>
                <a:tc>
                  <a:txBody>
                    <a:bodyPr/>
                    <a:lstStyle/>
                    <a:p>
                      <a:pPr algn="ctr"/>
                      <a:r>
                        <a:rPr lang="en-US" sz="1800" dirty="0" smtClean="0"/>
                        <a:t>🔥</a:t>
                      </a:r>
                      <a:endParaRPr lang="en-US" sz="1800" dirty="0"/>
                    </a:p>
                  </a:txBody>
                  <a:tcPr/>
                </a:tc>
              </a:tr>
              <a:tr h="370840">
                <a:tc>
                  <a:txBody>
                    <a:bodyPr/>
                    <a:lstStyle/>
                    <a:p>
                      <a:r>
                        <a:rPr lang="en-US" dirty="0" smtClean="0"/>
                        <a:t>462</a:t>
                      </a:r>
                      <a:endParaRPr lang="en-US" dirty="0"/>
                    </a:p>
                  </a:txBody>
                  <a:tcPr/>
                </a:tc>
                <a:tc>
                  <a:txBody>
                    <a:bodyPr/>
                    <a:lstStyle/>
                    <a:p>
                      <a:pPr algn="ctr"/>
                      <a:r>
                        <a:rPr lang="en-US" sz="1800" dirty="0" smtClean="0"/>
                        <a:t>💪</a:t>
                      </a:r>
                      <a:endParaRPr lang="en-US" sz="1800" dirty="0"/>
                    </a:p>
                  </a:txBody>
                  <a:tcPr/>
                </a:tc>
              </a:tr>
              <a:tr h="370840">
                <a:tc>
                  <a:txBody>
                    <a:bodyPr/>
                    <a:lstStyle/>
                    <a:p>
                      <a:r>
                        <a:rPr lang="en-US" dirty="0" smtClean="0"/>
                        <a:t>395</a:t>
                      </a:r>
                      <a:endParaRPr lang="en-US" dirty="0"/>
                    </a:p>
                  </a:txBody>
                  <a:tcPr/>
                </a:tc>
                <a:tc>
                  <a:txBody>
                    <a:bodyPr/>
                    <a:lstStyle/>
                    <a:p>
                      <a:pPr algn="ctr"/>
                      <a:r>
                        <a:rPr lang="en-US" sz="1800" dirty="0" smtClean="0"/>
                        <a:t>🙏</a:t>
                      </a:r>
                      <a:endParaRPr lang="en-US" sz="1800" dirty="0"/>
                    </a:p>
                  </a:txBody>
                  <a:tcPr/>
                </a:tc>
              </a:tr>
              <a:tr h="370840">
                <a:tc>
                  <a:txBody>
                    <a:bodyPr/>
                    <a:lstStyle/>
                    <a:p>
                      <a:r>
                        <a:rPr lang="en-US" dirty="0" smtClean="0"/>
                        <a:t>336</a:t>
                      </a:r>
                      <a:endParaRPr lang="en-US" dirty="0"/>
                    </a:p>
                  </a:txBody>
                  <a:tcPr/>
                </a:tc>
                <a:tc>
                  <a:txBody>
                    <a:bodyPr/>
                    <a:lstStyle/>
                    <a:p>
                      <a:pPr algn="ctr"/>
                      <a:r>
                        <a:rPr lang="en-US" sz="1800" dirty="0" smtClean="0"/>
                        <a:t>👏</a:t>
                      </a:r>
                      <a:endParaRPr lang="en-US" sz="1800" dirty="0"/>
                    </a:p>
                  </a:txBody>
                  <a:tcPr/>
                </a:tc>
              </a:tr>
              <a:tr h="370840">
                <a:tc>
                  <a:txBody>
                    <a:bodyPr/>
                    <a:lstStyle/>
                    <a:p>
                      <a:r>
                        <a:rPr lang="en-US" dirty="0" smtClean="0"/>
                        <a:t>331</a:t>
                      </a:r>
                      <a:endParaRPr lang="en-US" dirty="0"/>
                    </a:p>
                  </a:txBody>
                  <a:tcPr/>
                </a:tc>
                <a:tc>
                  <a:txBody>
                    <a:bodyPr/>
                    <a:lstStyle/>
                    <a:p>
                      <a:pPr algn="ctr"/>
                      <a:r>
                        <a:rPr lang="en-US" sz="1800" dirty="0" smtClean="0"/>
                        <a:t>🙌</a:t>
                      </a:r>
                      <a:endParaRPr lang="en-US" sz="1800" dirty="0"/>
                    </a:p>
                  </a:txBody>
                  <a:tcPr/>
                </a:tc>
              </a:tr>
            </a:tbl>
          </a:graphicData>
        </a:graphic>
      </p:graphicFrame>
      <p:pic>
        <p:nvPicPr>
          <p:cNvPr id="9" name="Picture 8"/>
          <p:cNvPicPr>
            <a:picLocks noChangeAspect="1"/>
          </p:cNvPicPr>
          <p:nvPr/>
        </p:nvPicPr>
        <p:blipFill>
          <a:blip r:embed="rId3"/>
          <a:stretch>
            <a:fillRect/>
          </a:stretch>
        </p:blipFill>
        <p:spPr>
          <a:xfrm>
            <a:off x="2506660" y="1981200"/>
            <a:ext cx="6339157" cy="4616644"/>
          </a:xfrm>
          <a:prstGeom prst="rect">
            <a:avLst/>
          </a:prstGeom>
        </p:spPr>
      </p:pic>
    </p:spTree>
    <p:extLst>
      <p:ext uri="{BB962C8B-B14F-4D97-AF65-F5344CB8AC3E}">
        <p14:creationId xmlns:p14="http://schemas.microsoft.com/office/powerpoint/2010/main" val="1578834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Automated</a:t>
            </a:r>
            <a:endParaRPr lang="en-US" sz="2200" b="1" i="1" dirty="0">
              <a:solidFill>
                <a:schemeClr val="bg1"/>
              </a:solidFill>
              <a:latin typeface="Arial" pitchFamily="34" charset="0"/>
              <a:cs typeface="Arial" pitchFamily="34" charset="0"/>
            </a:endParaRPr>
          </a:p>
        </p:txBody>
      </p:sp>
      <p:sp>
        <p:nvSpPr>
          <p:cNvPr id="7" name="Content Placeholder 3"/>
          <p:cNvSpPr>
            <a:spLocks noGrp="1"/>
          </p:cNvSpPr>
          <p:nvPr>
            <p:ph idx="1"/>
          </p:nvPr>
        </p:nvSpPr>
        <p:spPr>
          <a:xfrm>
            <a:off x="76200" y="1231437"/>
            <a:ext cx="8763000" cy="4525963"/>
          </a:xfrm>
        </p:spPr>
        <p:txBody>
          <a:bodyPr>
            <a:normAutofit/>
          </a:bodyPr>
          <a:lstStyle/>
          <a:p>
            <a:r>
              <a:rPr lang="en-US" dirty="0" smtClean="0"/>
              <a:t>R package</a:t>
            </a:r>
          </a:p>
          <a:p>
            <a:pPr lvl="1"/>
            <a:r>
              <a:rPr lang="en-US" dirty="0" err="1" smtClean="0"/>
              <a:t>Devtools</a:t>
            </a:r>
            <a:r>
              <a:rPr lang="en-US" dirty="0" smtClean="0"/>
              <a:t>::</a:t>
            </a:r>
            <a:r>
              <a:rPr lang="en-US" dirty="0" err="1" smtClean="0"/>
              <a:t>install.github</a:t>
            </a:r>
            <a:r>
              <a:rPr lang="en-US" dirty="0" smtClean="0"/>
              <a:t>(“dusty-turner/</a:t>
            </a:r>
            <a:r>
              <a:rPr lang="en-US" dirty="0" err="1" smtClean="0"/>
              <a:t>puertoRicoR</a:t>
            </a:r>
            <a:r>
              <a:rPr lang="en-US" dirty="0" smtClean="0"/>
              <a:t>”)</a:t>
            </a:r>
          </a:p>
          <a:p>
            <a:r>
              <a:rPr lang="en-US" dirty="0" smtClean="0"/>
              <a:t>Shareable</a:t>
            </a:r>
          </a:p>
          <a:p>
            <a:r>
              <a:rPr lang="en-US" dirty="0" smtClean="0"/>
              <a:t>Grow-able</a:t>
            </a:r>
          </a:p>
          <a:p>
            <a:r>
              <a:rPr lang="en-US" dirty="0" smtClean="0"/>
              <a:t>Collaborative</a:t>
            </a:r>
            <a:endParaRPr lang="en-US" dirty="0"/>
          </a:p>
        </p:txBody>
      </p:sp>
    </p:spTree>
    <p:extLst>
      <p:ext uri="{BB962C8B-B14F-4D97-AF65-F5344CB8AC3E}">
        <p14:creationId xmlns:p14="http://schemas.microsoft.com/office/powerpoint/2010/main" val="2151188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angle 20"/>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Reproducible / Extendable</a:t>
            </a:r>
            <a:endParaRPr lang="en-US" sz="2200" b="1" i="1" dirty="0">
              <a:solidFill>
                <a:schemeClr val="bg1"/>
              </a:solidFill>
              <a:latin typeface="Arial" pitchFamily="34" charset="0"/>
              <a:cs typeface="Arial" pitchFamily="34" charset="0"/>
            </a:endParaRPr>
          </a:p>
        </p:txBody>
      </p:sp>
      <p:sp>
        <p:nvSpPr>
          <p:cNvPr id="7" name="Rectangle 6"/>
          <p:cNvSpPr/>
          <p:nvPr/>
        </p:nvSpPr>
        <p:spPr>
          <a:xfrm>
            <a:off x="609600" y="1371600"/>
            <a:ext cx="4572000" cy="1754326"/>
          </a:xfrm>
          <a:prstGeom prst="rect">
            <a:avLst/>
          </a:prstGeom>
        </p:spPr>
        <p:txBody>
          <a:bodyPr>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"Social media analysis and crowd-sourcing need to be utilized for future DSCA events.  These tools can help us gain and maintain situational awareness of the operating environment and we should have the tools set up prior to the event occurring". </a:t>
            </a:r>
            <a:endParaRPr lang="en-US" dirty="0"/>
          </a:p>
        </p:txBody>
      </p:sp>
      <p:sp>
        <p:nvSpPr>
          <p:cNvPr id="8" name="Rectangle 7"/>
          <p:cNvSpPr/>
          <p:nvPr/>
        </p:nvSpPr>
        <p:spPr>
          <a:xfrm>
            <a:off x="589415" y="3257767"/>
            <a:ext cx="4572000" cy="646331"/>
          </a:xfrm>
          <a:prstGeom prst="rect">
            <a:avLst/>
          </a:prstGeom>
        </p:spPr>
        <p:txBody>
          <a:bodyPr>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 LTC David </a:t>
            </a:r>
            <a:r>
              <a:rPr lang="en-US" dirty="0">
                <a:latin typeface="Calibri" panose="020F0502020204030204" pitchFamily="34" charset="0"/>
                <a:ea typeface="Calibri" panose="020F0502020204030204" pitchFamily="34" charset="0"/>
                <a:cs typeface="Times New Roman" panose="02020603050405020304" pitchFamily="18" charset="0"/>
              </a:rPr>
              <a:t>J. </a:t>
            </a:r>
            <a:r>
              <a:rPr lang="en-US" dirty="0" err="1">
                <a:latin typeface="Calibri" panose="020F0502020204030204" pitchFamily="34" charset="0"/>
                <a:ea typeface="Calibri" panose="020F0502020204030204" pitchFamily="34" charset="0"/>
                <a:cs typeface="Times New Roman" panose="02020603050405020304" pitchFamily="18" charset="0"/>
              </a:rPr>
              <a:t>Risius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latin typeface="Calibri" panose="020F0502020204030204" pitchFamily="34" charset="0"/>
                <a:ea typeface="Calibri" panose="020F0502020204030204" pitchFamily="34" charset="0"/>
                <a:cs typeface="Times New Roman" panose="02020603050405020304" pitchFamily="18" charset="0"/>
              </a:rPr>
              <a:t>US Army North ORSA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648200" y="4168100"/>
            <a:ext cx="4248368" cy="2609984"/>
          </a:xfrm>
          <a:prstGeom prst="rect">
            <a:avLst/>
          </a:prstGeom>
        </p:spPr>
      </p:pic>
    </p:spTree>
    <p:extLst>
      <p:ext uri="{BB962C8B-B14F-4D97-AF65-F5344CB8AC3E}">
        <p14:creationId xmlns:p14="http://schemas.microsoft.com/office/powerpoint/2010/main" val="383113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Future Work</a:t>
            </a:r>
            <a:endParaRPr lang="en-US" sz="2200" b="1" i="1" dirty="0">
              <a:solidFill>
                <a:schemeClr val="bg1"/>
              </a:solidFill>
              <a:latin typeface="Arial" pitchFamily="34" charset="0"/>
              <a:cs typeface="Arial" pitchFamily="34" charset="0"/>
            </a:endParaRPr>
          </a:p>
        </p:txBody>
      </p:sp>
      <p:sp>
        <p:nvSpPr>
          <p:cNvPr id="7" name="Content Placeholder 3"/>
          <p:cNvSpPr>
            <a:spLocks noGrp="1"/>
          </p:cNvSpPr>
          <p:nvPr>
            <p:ph idx="1"/>
          </p:nvPr>
        </p:nvSpPr>
        <p:spPr>
          <a:xfrm>
            <a:off x="76200" y="1231437"/>
            <a:ext cx="8763000" cy="4525963"/>
          </a:xfrm>
        </p:spPr>
        <p:txBody>
          <a:bodyPr>
            <a:normAutofit/>
          </a:bodyPr>
          <a:lstStyle/>
          <a:p>
            <a:r>
              <a:rPr lang="en-US" dirty="0" smtClean="0"/>
              <a:t>Domain Specific Lexicon</a:t>
            </a:r>
          </a:p>
          <a:p>
            <a:r>
              <a:rPr lang="en-US" dirty="0" smtClean="0"/>
              <a:t>Bi-gram analysis</a:t>
            </a:r>
          </a:p>
          <a:p>
            <a:r>
              <a:rPr lang="en-US" dirty="0" smtClean="0"/>
              <a:t>“Central Nodes” of Twitter users</a:t>
            </a:r>
          </a:p>
          <a:p>
            <a:r>
              <a:rPr lang="en-US" dirty="0" smtClean="0"/>
              <a:t>Minimize “bots”</a:t>
            </a:r>
            <a:endParaRPr lang="en-US" dirty="0"/>
          </a:p>
        </p:txBody>
      </p:sp>
    </p:spTree>
    <p:extLst>
      <p:ext uri="{BB962C8B-B14F-4D97-AF65-F5344CB8AC3E}">
        <p14:creationId xmlns:p14="http://schemas.microsoft.com/office/powerpoint/2010/main" val="38893567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Inherent Issues</a:t>
            </a:r>
            <a:endParaRPr lang="en-US" sz="2200" b="1" i="1" dirty="0">
              <a:solidFill>
                <a:schemeClr val="bg1"/>
              </a:solidFill>
              <a:latin typeface="Arial" pitchFamily="34" charset="0"/>
              <a:cs typeface="Arial" pitchFamily="34" charset="0"/>
            </a:endParaRPr>
          </a:p>
        </p:txBody>
      </p:sp>
      <p:sp>
        <p:nvSpPr>
          <p:cNvPr id="4" name="Content Placeholder 2"/>
          <p:cNvSpPr>
            <a:spLocks noGrp="1"/>
          </p:cNvSpPr>
          <p:nvPr>
            <p:ph idx="1"/>
          </p:nvPr>
        </p:nvSpPr>
        <p:spPr>
          <a:xfrm>
            <a:off x="457200" y="1600200"/>
            <a:ext cx="8229600" cy="4525963"/>
          </a:xfrm>
        </p:spPr>
        <p:txBody>
          <a:bodyPr>
            <a:normAutofit lnSpcReduction="10000"/>
          </a:bodyPr>
          <a:lstStyle/>
          <a:p>
            <a:r>
              <a:rPr lang="en-US" dirty="0" smtClean="0"/>
              <a:t>Twitter:</a:t>
            </a:r>
          </a:p>
          <a:p>
            <a:pPr lvl="1"/>
            <a:r>
              <a:rPr lang="en-US" dirty="0" smtClean="0"/>
              <a:t>Bias of who uses twitter</a:t>
            </a:r>
          </a:p>
          <a:p>
            <a:pPr lvl="1"/>
            <a:r>
              <a:rPr lang="en-US" dirty="0" smtClean="0"/>
              <a:t>Bias of who can use twitter</a:t>
            </a:r>
          </a:p>
          <a:p>
            <a:pPr lvl="1"/>
            <a:r>
              <a:rPr lang="en-US" dirty="0" smtClean="0"/>
              <a:t>Over weighing influential ‘tweeters’</a:t>
            </a:r>
          </a:p>
          <a:p>
            <a:pPr lvl="1"/>
            <a:r>
              <a:rPr lang="en-US" dirty="0" smtClean="0"/>
              <a:t>“People are NOT happy in PR” = +1</a:t>
            </a:r>
          </a:p>
          <a:p>
            <a:pPr lvl="1"/>
            <a:r>
              <a:rPr lang="en-US" dirty="0" smtClean="0"/>
              <a:t>Spanish ~ </a:t>
            </a:r>
            <a:r>
              <a:rPr lang="en-US" dirty="0" err="1" smtClean="0"/>
              <a:t>Espanol</a:t>
            </a:r>
            <a:endParaRPr lang="en-US" dirty="0" smtClean="0"/>
          </a:p>
          <a:p>
            <a:r>
              <a:rPr lang="en-US" dirty="0" smtClean="0"/>
              <a:t>Google:</a:t>
            </a:r>
          </a:p>
          <a:p>
            <a:pPr lvl="1"/>
            <a:r>
              <a:rPr lang="en-US" dirty="0" smtClean="0"/>
              <a:t>Limited to “blurbs”</a:t>
            </a:r>
          </a:p>
          <a:p>
            <a:pPr lvl="1"/>
            <a:r>
              <a:rPr lang="en-US" dirty="0" smtClean="0"/>
              <a:t>Bias of news sources</a:t>
            </a:r>
            <a:endParaRPr lang="en-US" dirty="0"/>
          </a:p>
        </p:txBody>
      </p:sp>
    </p:spTree>
    <p:extLst>
      <p:ext uri="{BB962C8B-B14F-4D97-AF65-F5344CB8AC3E}">
        <p14:creationId xmlns:p14="http://schemas.microsoft.com/office/powerpoint/2010/main" val="2163007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Rehash of Benefits</a:t>
            </a:r>
            <a:endParaRPr lang="en-US" sz="2200" b="1" i="1" dirty="0">
              <a:solidFill>
                <a:schemeClr val="bg1"/>
              </a:solidFill>
              <a:latin typeface="Arial" pitchFamily="34" charset="0"/>
              <a:cs typeface="Arial" pitchFamily="34" charset="0"/>
            </a:endParaRPr>
          </a:p>
        </p:txBody>
      </p:sp>
      <p:sp>
        <p:nvSpPr>
          <p:cNvPr id="4" name="Content Placeholder 2"/>
          <p:cNvSpPr>
            <a:spLocks noGrp="1"/>
          </p:cNvSpPr>
          <p:nvPr>
            <p:ph idx="1"/>
          </p:nvPr>
        </p:nvSpPr>
        <p:spPr>
          <a:xfrm>
            <a:off x="457200" y="1600200"/>
            <a:ext cx="8229600" cy="4525963"/>
          </a:xfrm>
        </p:spPr>
        <p:txBody>
          <a:bodyPr>
            <a:normAutofit/>
          </a:bodyPr>
          <a:lstStyle/>
          <a:p>
            <a:r>
              <a:rPr lang="en-US" dirty="0" smtClean="0"/>
              <a:t>Twitter:</a:t>
            </a:r>
          </a:p>
          <a:p>
            <a:pPr lvl="1"/>
            <a:r>
              <a:rPr lang="en-US" dirty="0" smtClean="0"/>
              <a:t>Provides a snapshot of the population</a:t>
            </a:r>
          </a:p>
          <a:p>
            <a:pPr lvl="1"/>
            <a:r>
              <a:rPr lang="en-US" dirty="0" smtClean="0"/>
              <a:t>Up to the second insight</a:t>
            </a:r>
          </a:p>
          <a:p>
            <a:r>
              <a:rPr lang="en-US" dirty="0" smtClean="0"/>
              <a:t>Google:</a:t>
            </a:r>
          </a:p>
          <a:p>
            <a:pPr lvl="1"/>
            <a:r>
              <a:rPr lang="en-US" dirty="0" smtClean="0"/>
              <a:t>Provides insight of what people are reading</a:t>
            </a:r>
          </a:p>
          <a:p>
            <a:pPr lvl="1"/>
            <a:r>
              <a:rPr lang="en-US" dirty="0" smtClean="0"/>
              <a:t>Leverage news outlets for public image</a:t>
            </a:r>
            <a:endParaRPr lang="en-US" dirty="0"/>
          </a:p>
        </p:txBody>
      </p:sp>
    </p:spTree>
    <p:extLst>
      <p:ext uri="{BB962C8B-B14F-4D97-AF65-F5344CB8AC3E}">
        <p14:creationId xmlns:p14="http://schemas.microsoft.com/office/powerpoint/2010/main" val="3526887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962400" y="0"/>
            <a:ext cx="5181600" cy="914400"/>
          </a:xfrm>
          <a:prstGeom prst="rect">
            <a:avLst/>
          </a:prstGeom>
          <a:noFill/>
          <a:ln w="9525">
            <a:noFill/>
            <a:miter lim="800000"/>
            <a:headEnd/>
            <a:tailEnd/>
          </a:ln>
        </p:spPr>
        <p:txBody>
          <a:bodyPr lIns="91428" tIns="45714" rIns="91428" bIns="45714" anchor="ctr"/>
          <a:lstStyle/>
          <a:p>
            <a:pPr algn="ctr"/>
            <a:r>
              <a:rPr lang="en-US" b="1" i="1" dirty="0" smtClean="0">
                <a:solidFill>
                  <a:schemeClr val="bg1"/>
                </a:solidFill>
                <a:latin typeface="Arial" pitchFamily="34" charset="0"/>
                <a:cs typeface="Arial" pitchFamily="34" charset="0"/>
              </a:rPr>
              <a:t>Feedback Welcome! </a:t>
            </a:r>
            <a:endParaRPr lang="en-US" b="1" i="1"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609600" y="1143000"/>
            <a:ext cx="7977442" cy="3124200"/>
          </a:xfrm>
          <a:prstGeom prst="rect">
            <a:avLst/>
          </a:prstGeom>
        </p:spPr>
      </p:pic>
      <p:pic>
        <p:nvPicPr>
          <p:cNvPr id="12" name="Picture 6" descr="Image result for R sta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5915025"/>
            <a:ext cx="1216742" cy="942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t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9133" y="5586412"/>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goog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93474" y="5884153"/>
            <a:ext cx="973846" cy="9738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68831" y="5894385"/>
            <a:ext cx="1447800" cy="9642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5080" y="5899588"/>
            <a:ext cx="854660" cy="942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92720" y="4337012"/>
            <a:ext cx="1498872" cy="369332"/>
          </a:xfrm>
          <a:prstGeom prst="rect">
            <a:avLst/>
          </a:prstGeom>
          <a:noFill/>
        </p:spPr>
        <p:txBody>
          <a:bodyPr wrap="none" rtlCol="0">
            <a:spAutoFit/>
          </a:bodyPr>
          <a:lstStyle/>
          <a:p>
            <a:r>
              <a:rPr lang="en-US" dirty="0" smtClean="0"/>
              <a:t>Collaborators:</a:t>
            </a:r>
            <a:endParaRPr lang="en-US" dirty="0"/>
          </a:p>
        </p:txBody>
      </p:sp>
      <p:sp>
        <p:nvSpPr>
          <p:cNvPr id="10" name="TextBox 9"/>
          <p:cNvSpPr txBox="1"/>
          <p:nvPr/>
        </p:nvSpPr>
        <p:spPr>
          <a:xfrm>
            <a:off x="5715000" y="4337012"/>
            <a:ext cx="2161361" cy="1477328"/>
          </a:xfrm>
          <a:prstGeom prst="rect">
            <a:avLst/>
          </a:prstGeom>
          <a:noFill/>
        </p:spPr>
        <p:txBody>
          <a:bodyPr wrap="none" rtlCol="0">
            <a:spAutoFit/>
          </a:bodyPr>
          <a:lstStyle/>
          <a:p>
            <a:r>
              <a:rPr lang="en-US" dirty="0" smtClean="0"/>
              <a:t>COL Joseph Lindquist</a:t>
            </a:r>
          </a:p>
          <a:p>
            <a:r>
              <a:rPr lang="en-US" dirty="0" smtClean="0"/>
              <a:t>LTC David </a:t>
            </a:r>
            <a:r>
              <a:rPr lang="en-US" dirty="0" err="1" smtClean="0"/>
              <a:t>Risius</a:t>
            </a:r>
            <a:endParaRPr lang="en-US" dirty="0" smtClean="0"/>
          </a:p>
          <a:p>
            <a:r>
              <a:rPr lang="en-US" dirty="0" smtClean="0"/>
              <a:t>MAJ Karoline Hood</a:t>
            </a:r>
          </a:p>
          <a:p>
            <a:r>
              <a:rPr lang="en-US" dirty="0" smtClean="0"/>
              <a:t>CPT Patrick Kuiper </a:t>
            </a:r>
          </a:p>
          <a:p>
            <a:r>
              <a:rPr lang="en-US" dirty="0" smtClean="0"/>
              <a:t>CPT Dusty Turner</a:t>
            </a:r>
            <a:endParaRPr lang="en-US" dirty="0"/>
          </a:p>
        </p:txBody>
      </p:sp>
    </p:spTree>
    <p:extLst>
      <p:ext uri="{BB962C8B-B14F-4D97-AF65-F5344CB8AC3E}">
        <p14:creationId xmlns:p14="http://schemas.microsoft.com/office/powerpoint/2010/main" val="2115021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Problem Statement</a:t>
            </a:r>
            <a:endParaRPr lang="en-US" sz="2200" b="1" i="1" dirty="0">
              <a:solidFill>
                <a:schemeClr val="bg1"/>
              </a:solidFill>
              <a:latin typeface="Arial" pitchFamily="34" charset="0"/>
              <a:cs typeface="Arial" pitchFamily="34" charset="0"/>
            </a:endParaRPr>
          </a:p>
        </p:txBody>
      </p:sp>
      <p:graphicFrame>
        <p:nvGraphicFramePr>
          <p:cNvPr id="5" name="Diagram 4"/>
          <p:cNvGraphicFramePr/>
          <p:nvPr>
            <p:extLst>
              <p:ext uri="{D42A27DB-BD31-4B8C-83A1-F6EECF244321}">
                <p14:modId xmlns:p14="http://schemas.microsoft.com/office/powerpoint/2010/main" val="1017942988"/>
              </p:ext>
            </p:extLst>
          </p:nvPr>
        </p:nvGraphicFramePr>
        <p:xfrm>
          <a:off x="533400" y="1600200"/>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094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Typical Solutions to Answer This Question</a:t>
            </a:r>
            <a:endParaRPr lang="en-US" sz="2200" b="1" i="1" dirty="0">
              <a:solidFill>
                <a:schemeClr val="bg1"/>
              </a:solidFill>
              <a:latin typeface="Arial" pitchFamily="34" charset="0"/>
              <a:cs typeface="Arial" pitchFamily="34" charset="0"/>
            </a:endParaRPr>
          </a:p>
        </p:txBody>
      </p:sp>
      <p:grpSp>
        <p:nvGrpSpPr>
          <p:cNvPr id="5" name="Group 4"/>
          <p:cNvGrpSpPr/>
          <p:nvPr/>
        </p:nvGrpSpPr>
        <p:grpSpPr>
          <a:xfrm>
            <a:off x="76200" y="6172200"/>
            <a:ext cx="7543800" cy="580440"/>
            <a:chOff x="0" y="14580"/>
            <a:chExt cx="8229600" cy="1113840"/>
          </a:xfrm>
        </p:grpSpPr>
        <p:sp>
          <p:nvSpPr>
            <p:cNvPr id="7" name="Rounded Rectangle 6"/>
            <p:cNvSpPr/>
            <p:nvPr/>
          </p:nvSpPr>
          <p:spPr>
            <a:xfrm>
              <a:off x="0" y="14580"/>
              <a:ext cx="8229600" cy="11138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p:nvPr/>
          </p:nvSpPr>
          <p:spPr>
            <a:xfrm>
              <a:off x="54373" y="68953"/>
              <a:ext cx="8120854" cy="10050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1400" kern="1200" dirty="0" smtClean="0"/>
                <a:t>How does the Puerto Rico Populaces View the Response by the United States Government?</a:t>
              </a:r>
              <a:endParaRPr lang="en-US" sz="1400" kern="1200" dirty="0"/>
            </a:p>
          </p:txBody>
        </p:sp>
      </p:grpSp>
      <p:graphicFrame>
        <p:nvGraphicFramePr>
          <p:cNvPr id="11" name="Diagram 10"/>
          <p:cNvGraphicFramePr/>
          <p:nvPr>
            <p:extLst>
              <p:ext uri="{D42A27DB-BD31-4B8C-83A1-F6EECF244321}">
                <p14:modId xmlns:p14="http://schemas.microsoft.com/office/powerpoint/2010/main" val="1058441218"/>
              </p:ext>
            </p:extLst>
          </p:nvPr>
        </p:nvGraphicFramePr>
        <p:xfrm>
          <a:off x="990600" y="1066800"/>
          <a:ext cx="7010400" cy="129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3581400" y="2667000"/>
            <a:ext cx="2696764"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Time consuming</a:t>
            </a:r>
          </a:p>
          <a:p>
            <a:pPr marL="285750" indent="-285750">
              <a:buFont typeface="Arial" panose="020B0604020202020204" pitchFamily="34" charset="0"/>
              <a:buChar char="•"/>
            </a:pPr>
            <a:r>
              <a:rPr lang="en-US" dirty="0" smtClean="0"/>
              <a:t>Expensive</a:t>
            </a:r>
          </a:p>
          <a:p>
            <a:pPr marL="285750" indent="-285750">
              <a:buFont typeface="Arial" panose="020B0604020202020204" pitchFamily="34" charset="0"/>
              <a:buChar char="•"/>
            </a:pPr>
            <a:r>
              <a:rPr lang="en-US" dirty="0" smtClean="0"/>
              <a:t>Truth changes</a:t>
            </a:r>
          </a:p>
          <a:p>
            <a:pPr marL="285750" indent="-285750">
              <a:buFont typeface="Arial" panose="020B0604020202020204" pitchFamily="34" charset="0"/>
              <a:buChar char="•"/>
            </a:pPr>
            <a:r>
              <a:rPr lang="en-US" dirty="0" smtClean="0"/>
              <a:t>Cannot reach all people</a:t>
            </a:r>
          </a:p>
        </p:txBody>
      </p:sp>
    </p:spTree>
    <p:extLst>
      <p:ext uri="{BB962C8B-B14F-4D97-AF65-F5344CB8AC3E}">
        <p14:creationId xmlns:p14="http://schemas.microsoft.com/office/powerpoint/2010/main" val="3894496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Enter: Twitter </a:t>
            </a:r>
            <a:endParaRPr lang="en-US" sz="2200" b="1" i="1" dirty="0">
              <a:solidFill>
                <a:schemeClr val="bg1"/>
              </a:solidFill>
              <a:latin typeface="Arial" pitchFamily="34" charset="0"/>
              <a:cs typeface="Arial" pitchFamily="34" charset="0"/>
            </a:endParaRPr>
          </a:p>
        </p:txBody>
      </p:sp>
      <p:sp>
        <p:nvSpPr>
          <p:cNvPr id="9" name="Content Placeholder 8"/>
          <p:cNvSpPr>
            <a:spLocks noGrp="1"/>
          </p:cNvSpPr>
          <p:nvPr>
            <p:ph idx="1"/>
          </p:nvPr>
        </p:nvSpPr>
        <p:spPr>
          <a:xfrm>
            <a:off x="38100" y="1143000"/>
            <a:ext cx="9029700" cy="5715000"/>
          </a:xfrm>
        </p:spPr>
        <p:txBody>
          <a:bodyPr>
            <a:normAutofit fontScale="92500" lnSpcReduction="10000"/>
          </a:bodyPr>
          <a:lstStyle/>
          <a:p>
            <a:pPr marL="0" indent="0">
              <a:buNone/>
            </a:pPr>
            <a:r>
              <a:rPr lang="en-US" dirty="0" smtClean="0"/>
              <a:t>Proposed Solution: Look at Twitter for ‘real time’ information</a:t>
            </a:r>
          </a:p>
          <a:p>
            <a:r>
              <a:rPr lang="en-US" dirty="0" smtClean="0"/>
              <a:t>Why this is good:</a:t>
            </a:r>
          </a:p>
          <a:p>
            <a:pPr lvl="1"/>
            <a:r>
              <a:rPr lang="en-US" dirty="0" smtClean="0"/>
              <a:t>Up to the second data</a:t>
            </a:r>
          </a:p>
          <a:p>
            <a:pPr lvl="1"/>
            <a:r>
              <a:rPr lang="en-US" dirty="0" smtClean="0"/>
              <a:t>Sample over a wide geographic area</a:t>
            </a:r>
          </a:p>
          <a:p>
            <a:pPr lvl="1"/>
            <a:r>
              <a:rPr lang="en-US" dirty="0" smtClean="0"/>
              <a:t>n = all twitter users</a:t>
            </a:r>
          </a:p>
          <a:p>
            <a:r>
              <a:rPr lang="en-US" dirty="0" smtClean="0"/>
              <a:t>Why this is bad:</a:t>
            </a:r>
          </a:p>
          <a:p>
            <a:pPr lvl="1"/>
            <a:r>
              <a:rPr lang="en-US" dirty="0" smtClean="0"/>
              <a:t>Biased sample</a:t>
            </a:r>
          </a:p>
          <a:p>
            <a:pPr lvl="1"/>
            <a:r>
              <a:rPr lang="en-US" dirty="0" smtClean="0"/>
              <a:t>n = all twitter users</a:t>
            </a:r>
          </a:p>
          <a:p>
            <a:pPr lvl="1"/>
            <a:endParaRPr lang="en-US" dirty="0" smtClean="0"/>
          </a:p>
          <a:p>
            <a:pPr marL="0" indent="0">
              <a:buNone/>
            </a:pPr>
            <a:r>
              <a:rPr lang="en-US" dirty="0" smtClean="0"/>
              <a:t>Thought Experiment:  </a:t>
            </a:r>
          </a:p>
          <a:p>
            <a:pPr marL="0" indent="0">
              <a:buNone/>
            </a:pPr>
            <a:r>
              <a:rPr lang="en-US" dirty="0" smtClean="0"/>
              <a:t>What else are you going to do?</a:t>
            </a:r>
            <a:endParaRPr lang="en-US" dirty="0"/>
          </a:p>
        </p:txBody>
      </p:sp>
      <p:grpSp>
        <p:nvGrpSpPr>
          <p:cNvPr id="18" name="Group 17"/>
          <p:cNvGrpSpPr/>
          <p:nvPr/>
        </p:nvGrpSpPr>
        <p:grpSpPr>
          <a:xfrm>
            <a:off x="5562600" y="3657600"/>
            <a:ext cx="3569455" cy="3279577"/>
            <a:chOff x="87982" y="-2743200"/>
            <a:chExt cx="8672785" cy="5856388"/>
          </a:xfrm>
        </p:grpSpPr>
        <p:pic>
          <p:nvPicPr>
            <p:cNvPr id="19" name="Picture 8" descr="Image result for roads in puerto rico after ma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67" y="-2743200"/>
              <a:ext cx="85725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87982" y="2563586"/>
              <a:ext cx="7012361" cy="549602"/>
            </a:xfrm>
            <a:prstGeom prst="rect">
              <a:avLst/>
            </a:prstGeom>
          </p:spPr>
          <p:txBody>
            <a:bodyPr wrap="square">
              <a:spAutoFit/>
            </a:bodyPr>
            <a:lstStyle/>
            <a:p>
              <a:r>
                <a:rPr lang="en-US" sz="1400" dirty="0"/>
                <a:t>https://www.theatlantic.com</a:t>
              </a:r>
            </a:p>
          </p:txBody>
        </p:sp>
      </p:grpSp>
    </p:spTree>
    <p:extLst>
      <p:ext uri="{BB962C8B-B14F-4D97-AF65-F5344CB8AC3E}">
        <p14:creationId xmlns:p14="http://schemas.microsoft.com/office/powerpoint/2010/main" val="11479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Enter: </a:t>
            </a:r>
            <a:r>
              <a:rPr lang="en-US" sz="2200" b="1" i="1" dirty="0" err="1">
                <a:solidFill>
                  <a:schemeClr val="bg1"/>
                </a:solidFill>
                <a:latin typeface="Arial" pitchFamily="34" charset="0"/>
                <a:cs typeface="Arial" pitchFamily="34" charset="0"/>
              </a:rPr>
              <a:t>t</a:t>
            </a:r>
            <a:r>
              <a:rPr lang="en-US" sz="2200" b="1" i="1" dirty="0" err="1" smtClean="0">
                <a:solidFill>
                  <a:schemeClr val="bg1"/>
                </a:solidFill>
                <a:latin typeface="Arial" pitchFamily="34" charset="0"/>
                <a:cs typeface="Arial" pitchFamily="34" charset="0"/>
              </a:rPr>
              <a:t>witteR</a:t>
            </a:r>
            <a:r>
              <a:rPr lang="en-US" sz="2200" b="1" i="1" dirty="0" smtClean="0">
                <a:solidFill>
                  <a:schemeClr val="bg1"/>
                </a:solidFill>
                <a:latin typeface="Arial" pitchFamily="34" charset="0"/>
                <a:cs typeface="Arial" pitchFamily="34" charset="0"/>
              </a:rPr>
              <a:t> </a:t>
            </a:r>
            <a:endParaRPr lang="en-US" sz="2200" b="1" i="1" dirty="0">
              <a:solidFill>
                <a:schemeClr val="bg1"/>
              </a:solidFill>
              <a:latin typeface="Arial" pitchFamily="34" charset="0"/>
              <a:cs typeface="Arial" pitchFamily="34" charset="0"/>
            </a:endParaRPr>
          </a:p>
        </p:txBody>
      </p:sp>
      <p:pic>
        <p:nvPicPr>
          <p:cNvPr id="3074" name="Picture 2" descr="Image result for Jeff Gen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525" y="4956174"/>
            <a:ext cx="1895475" cy="189547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7248525" y="3958663"/>
            <a:ext cx="1772152" cy="1003861"/>
            <a:chOff x="7242175" y="3878133"/>
            <a:chExt cx="1772152" cy="1003861"/>
          </a:xfrm>
        </p:grpSpPr>
        <p:sp>
          <p:nvSpPr>
            <p:cNvPr id="2" name="TextBox 1"/>
            <p:cNvSpPr txBox="1"/>
            <p:nvPr/>
          </p:nvSpPr>
          <p:spPr>
            <a:xfrm>
              <a:off x="7242175" y="3878133"/>
              <a:ext cx="1772152" cy="923330"/>
            </a:xfrm>
            <a:prstGeom prst="rect">
              <a:avLst/>
            </a:prstGeom>
            <a:noFill/>
          </p:spPr>
          <p:txBody>
            <a:bodyPr wrap="none" rtlCol="0">
              <a:spAutoFit/>
            </a:bodyPr>
            <a:lstStyle/>
            <a:p>
              <a:r>
                <a:rPr lang="en-US" dirty="0" smtClean="0"/>
                <a:t>Jeff Gentry</a:t>
              </a:r>
            </a:p>
            <a:p>
              <a:r>
                <a:rPr lang="en-US" dirty="0"/>
                <a:t> </a:t>
              </a:r>
              <a:r>
                <a:rPr lang="en-US" dirty="0" smtClean="0"/>
                <a:t>       </a:t>
              </a:r>
              <a:r>
                <a:rPr lang="en-US" dirty="0" err="1" smtClean="0"/>
                <a:t>geofjentry</a:t>
              </a:r>
              <a:endParaRPr lang="en-US" dirty="0" smtClean="0"/>
            </a:p>
            <a:p>
              <a:r>
                <a:rPr lang="en-US" dirty="0"/>
                <a:t> </a:t>
              </a:r>
              <a:r>
                <a:rPr lang="en-US" dirty="0" smtClean="0"/>
                <a:t>        @</a:t>
              </a:r>
              <a:r>
                <a:rPr lang="en-US" dirty="0" err="1" smtClean="0"/>
                <a:t>jeffgentry</a:t>
              </a:r>
              <a:endParaRPr lang="en-US" dirty="0"/>
            </a:p>
          </p:txBody>
        </p:sp>
        <p:pic>
          <p:nvPicPr>
            <p:cNvPr id="3076" name="Picture 4" descr="Image result for github 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4111"/>
            <a:stretch/>
          </p:blipFill>
          <p:spPr bwMode="auto">
            <a:xfrm>
              <a:off x="7242175" y="4178390"/>
              <a:ext cx="470367" cy="3253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twitter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5200" y="4419600"/>
              <a:ext cx="457200" cy="462394"/>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p:cNvSpPr>
            <a:spLocks noGrp="1"/>
          </p:cNvSpPr>
          <p:nvPr>
            <p:ph idx="1"/>
          </p:nvPr>
        </p:nvSpPr>
        <p:spPr>
          <a:xfrm>
            <a:off x="76200" y="1231437"/>
            <a:ext cx="8229600" cy="4525963"/>
          </a:xfrm>
        </p:spPr>
        <p:txBody>
          <a:bodyPr>
            <a:normAutofit lnSpcReduction="10000"/>
          </a:bodyPr>
          <a:lstStyle/>
          <a:p>
            <a:r>
              <a:rPr lang="en-US" dirty="0" smtClean="0"/>
              <a:t>Need:</a:t>
            </a:r>
          </a:p>
          <a:p>
            <a:pPr lvl="1"/>
            <a:r>
              <a:rPr lang="en-US" dirty="0" smtClean="0"/>
              <a:t>R</a:t>
            </a:r>
          </a:p>
          <a:p>
            <a:pPr lvl="1"/>
            <a:r>
              <a:rPr lang="en-US" dirty="0" smtClean="0"/>
              <a:t>‘</a:t>
            </a:r>
            <a:r>
              <a:rPr lang="en-US" dirty="0" err="1" smtClean="0"/>
              <a:t>twitteR</a:t>
            </a:r>
            <a:r>
              <a:rPr lang="en-US" dirty="0" smtClean="0"/>
              <a:t>’ Package</a:t>
            </a:r>
          </a:p>
          <a:p>
            <a:pPr lvl="1"/>
            <a:r>
              <a:rPr lang="en-US" dirty="0" smtClean="0"/>
              <a:t>Twitter Handle</a:t>
            </a:r>
          </a:p>
          <a:p>
            <a:pPr lvl="1"/>
            <a:r>
              <a:rPr lang="en-US" dirty="0" smtClean="0"/>
              <a:t>Twitter API</a:t>
            </a:r>
          </a:p>
          <a:p>
            <a:r>
              <a:rPr lang="en-US" dirty="0" smtClean="0"/>
              <a:t>Request:</a:t>
            </a:r>
          </a:p>
          <a:p>
            <a:pPr lvl="1"/>
            <a:r>
              <a:rPr lang="en-US" dirty="0" smtClean="0"/>
              <a:t>Search Term: Puerto Rico</a:t>
            </a:r>
          </a:p>
          <a:p>
            <a:pPr lvl="1"/>
            <a:r>
              <a:rPr lang="en-US" dirty="0" smtClean="0"/>
              <a:t>Search Dates: Last 7 Days – 24 Sept 17</a:t>
            </a:r>
          </a:p>
          <a:p>
            <a:pPr lvl="1"/>
            <a:r>
              <a:rPr lang="en-US" dirty="0" smtClean="0"/>
              <a:t>Search Location: 100 miles from PR Center</a:t>
            </a:r>
          </a:p>
        </p:txBody>
      </p:sp>
    </p:spTree>
    <p:extLst>
      <p:ext uri="{BB962C8B-B14F-4D97-AF65-F5344CB8AC3E}">
        <p14:creationId xmlns:p14="http://schemas.microsoft.com/office/powerpoint/2010/main" val="338119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Enter: Twitter and </a:t>
            </a:r>
            <a:r>
              <a:rPr lang="en-US" sz="2200" b="1" i="1" dirty="0" err="1" smtClean="0">
                <a:solidFill>
                  <a:schemeClr val="bg1"/>
                </a:solidFill>
                <a:latin typeface="Arial" pitchFamily="34" charset="0"/>
                <a:cs typeface="Arial" pitchFamily="34" charset="0"/>
              </a:rPr>
              <a:t>twitteR</a:t>
            </a:r>
            <a:endParaRPr lang="en-US" sz="2200" b="1" i="1" dirty="0">
              <a:solidFill>
                <a:schemeClr val="bg1"/>
              </a:solidFill>
              <a:latin typeface="Arial" pitchFamily="34" charset="0"/>
              <a:cs typeface="Arial" pitchFamily="34" charset="0"/>
            </a:endParaRPr>
          </a:p>
        </p:txBody>
      </p:sp>
      <p:sp>
        <p:nvSpPr>
          <p:cNvPr id="4" name="Rectangle 3"/>
          <p:cNvSpPr/>
          <p:nvPr/>
        </p:nvSpPr>
        <p:spPr>
          <a:xfrm>
            <a:off x="19050" y="1828800"/>
            <a:ext cx="9753600" cy="1815882"/>
          </a:xfrm>
          <a:prstGeom prst="rect">
            <a:avLst/>
          </a:prstGeom>
        </p:spPr>
        <p:txBody>
          <a:bodyPr wrap="square">
            <a:spAutoFit/>
          </a:bodyPr>
          <a:lstStyle/>
          <a:p>
            <a:r>
              <a:rPr lang="en-US" sz="1400" dirty="0" smtClean="0">
                <a:latin typeface="Lucida Console" panose="020B0609040504020204" pitchFamily="49" charset="0"/>
              </a:rPr>
              <a:t>library(</a:t>
            </a:r>
            <a:r>
              <a:rPr lang="en-US" sz="1400" dirty="0" err="1" smtClean="0">
                <a:latin typeface="Lucida Console" panose="020B0609040504020204" pitchFamily="49" charset="0"/>
              </a:rPr>
              <a:t>twitteR</a:t>
            </a:r>
            <a:r>
              <a:rPr lang="en-US" sz="1400" dirty="0" smtClean="0">
                <a:latin typeface="Lucida Console" panose="020B0609040504020204" pitchFamily="49" charset="0"/>
              </a:rPr>
              <a:t>)</a:t>
            </a:r>
          </a:p>
          <a:p>
            <a:endParaRPr lang="en-US" sz="1400" dirty="0">
              <a:latin typeface="Lucida Console" panose="020B0609040504020204" pitchFamily="49" charset="0"/>
            </a:endParaRPr>
          </a:p>
          <a:p>
            <a:r>
              <a:rPr lang="en-US" sz="1400" dirty="0" err="1" smtClean="0">
                <a:latin typeface="Lucida Console" panose="020B0609040504020204" pitchFamily="49" charset="0"/>
              </a:rPr>
              <a:t>api_key</a:t>
            </a:r>
            <a:r>
              <a:rPr lang="en-US" sz="1400" dirty="0" smtClean="0">
                <a:latin typeface="Lucida Console" panose="020B0609040504020204" pitchFamily="49" charset="0"/>
              </a:rPr>
              <a:t> </a:t>
            </a:r>
            <a:r>
              <a:rPr lang="en-US" sz="1400" dirty="0">
                <a:latin typeface="Lucida Console" panose="020B0609040504020204" pitchFamily="49" charset="0"/>
              </a:rPr>
              <a:t>&lt;- </a:t>
            </a:r>
            <a:r>
              <a:rPr lang="en-US" sz="1400" dirty="0" smtClean="0">
                <a:latin typeface="Lucida Console" panose="020B0609040504020204" pitchFamily="49" charset="0"/>
              </a:rPr>
              <a:t>“</a:t>
            </a:r>
            <a:r>
              <a:rPr lang="en-US" sz="1400" dirty="0" err="1" smtClean="0">
                <a:latin typeface="Lucida Console" panose="020B0609040504020204" pitchFamily="49" charset="0"/>
              </a:rPr>
              <a:t>your_API_key</a:t>
            </a:r>
            <a:r>
              <a:rPr lang="en-US" sz="1400" dirty="0" smtClean="0">
                <a:latin typeface="Lucida Console" panose="020B0609040504020204" pitchFamily="49" charset="0"/>
              </a:rPr>
              <a:t>"</a:t>
            </a:r>
            <a:endParaRPr lang="en-US" sz="1400" dirty="0">
              <a:latin typeface="Lucida Console" panose="020B0609040504020204" pitchFamily="49" charset="0"/>
            </a:endParaRPr>
          </a:p>
          <a:p>
            <a:r>
              <a:rPr lang="en-US" sz="1400" dirty="0" err="1" smtClean="0">
                <a:latin typeface="Lucida Console" panose="020B0609040504020204" pitchFamily="49" charset="0"/>
              </a:rPr>
              <a:t>api_secret</a:t>
            </a:r>
            <a:r>
              <a:rPr lang="en-US" sz="1400" dirty="0" smtClean="0">
                <a:latin typeface="Lucida Console" panose="020B0609040504020204" pitchFamily="49" charset="0"/>
              </a:rPr>
              <a:t> </a:t>
            </a:r>
            <a:r>
              <a:rPr lang="en-US" sz="1400" dirty="0">
                <a:latin typeface="Lucida Console" panose="020B0609040504020204" pitchFamily="49" charset="0"/>
              </a:rPr>
              <a:t>&lt;- </a:t>
            </a:r>
            <a:r>
              <a:rPr lang="en-US" sz="1400" dirty="0" smtClean="0">
                <a:latin typeface="Lucida Console" panose="020B0609040504020204" pitchFamily="49" charset="0"/>
              </a:rPr>
              <a:t>“</a:t>
            </a:r>
            <a:r>
              <a:rPr lang="en-US" sz="1400" dirty="0" err="1" smtClean="0">
                <a:latin typeface="Lucida Console" panose="020B0609040504020204" pitchFamily="49" charset="0"/>
              </a:rPr>
              <a:t>your_secret</a:t>
            </a:r>
            <a:r>
              <a:rPr lang="en-US" sz="1400" dirty="0" smtClean="0">
                <a:latin typeface="Lucida Console" panose="020B0609040504020204" pitchFamily="49" charset="0"/>
              </a:rPr>
              <a:t>"</a:t>
            </a:r>
            <a:endParaRPr lang="en-US" sz="1400" dirty="0">
              <a:latin typeface="Lucida Console" panose="020B0609040504020204" pitchFamily="49" charset="0"/>
            </a:endParaRPr>
          </a:p>
          <a:p>
            <a:r>
              <a:rPr lang="en-US" sz="1400" dirty="0" err="1" smtClean="0">
                <a:latin typeface="Lucida Console" panose="020B0609040504020204" pitchFamily="49" charset="0"/>
              </a:rPr>
              <a:t>access_token</a:t>
            </a:r>
            <a:r>
              <a:rPr lang="en-US" sz="1400" dirty="0" smtClean="0">
                <a:latin typeface="Lucida Console" panose="020B0609040504020204" pitchFamily="49" charset="0"/>
              </a:rPr>
              <a:t> </a:t>
            </a:r>
            <a:r>
              <a:rPr lang="en-US" sz="1400" dirty="0">
                <a:latin typeface="Lucida Console" panose="020B0609040504020204" pitchFamily="49" charset="0"/>
              </a:rPr>
              <a:t>&lt;- </a:t>
            </a:r>
            <a:r>
              <a:rPr lang="en-US" sz="1400" dirty="0" smtClean="0">
                <a:latin typeface="Lucida Console" panose="020B0609040504020204" pitchFamily="49" charset="0"/>
              </a:rPr>
              <a:t>“</a:t>
            </a:r>
            <a:r>
              <a:rPr lang="en-US" sz="1400" dirty="0" err="1" smtClean="0">
                <a:latin typeface="Lucida Console" panose="020B0609040504020204" pitchFamily="49" charset="0"/>
              </a:rPr>
              <a:t>your_access_token</a:t>
            </a:r>
            <a:r>
              <a:rPr lang="en-US" sz="1400" dirty="0" smtClean="0">
                <a:latin typeface="Lucida Console" panose="020B0609040504020204" pitchFamily="49" charset="0"/>
              </a:rPr>
              <a:t>"</a:t>
            </a:r>
            <a:endParaRPr lang="en-US" sz="1400" dirty="0">
              <a:latin typeface="Lucida Console" panose="020B0609040504020204" pitchFamily="49" charset="0"/>
            </a:endParaRPr>
          </a:p>
          <a:p>
            <a:r>
              <a:rPr lang="en-US" sz="1400" dirty="0" err="1" smtClean="0">
                <a:latin typeface="Lucida Console" panose="020B0609040504020204" pitchFamily="49" charset="0"/>
              </a:rPr>
              <a:t>access_token_secret</a:t>
            </a:r>
            <a:r>
              <a:rPr lang="en-US" sz="1400" dirty="0" smtClean="0">
                <a:latin typeface="Lucida Console" panose="020B0609040504020204" pitchFamily="49" charset="0"/>
              </a:rPr>
              <a:t> </a:t>
            </a:r>
            <a:r>
              <a:rPr lang="en-US" sz="1400" dirty="0">
                <a:latin typeface="Lucida Console" panose="020B0609040504020204" pitchFamily="49" charset="0"/>
              </a:rPr>
              <a:t>&lt;- </a:t>
            </a:r>
            <a:r>
              <a:rPr lang="en-US" sz="1400" dirty="0" smtClean="0">
                <a:latin typeface="Lucida Console" panose="020B0609040504020204" pitchFamily="49" charset="0"/>
              </a:rPr>
              <a:t>“</a:t>
            </a:r>
            <a:r>
              <a:rPr lang="en-US" sz="1400" dirty="0" err="1" smtClean="0">
                <a:latin typeface="Lucida Console" panose="020B0609040504020204" pitchFamily="49" charset="0"/>
              </a:rPr>
              <a:t>your_token_secret</a:t>
            </a:r>
            <a:r>
              <a:rPr lang="en-US" sz="1400" dirty="0" smtClean="0">
                <a:latin typeface="Lucida Console" panose="020B0609040504020204" pitchFamily="49" charset="0"/>
              </a:rPr>
              <a:t>"</a:t>
            </a:r>
            <a:endParaRPr lang="en-US" sz="1400" dirty="0">
              <a:latin typeface="Lucida Console" panose="020B0609040504020204" pitchFamily="49" charset="0"/>
            </a:endParaRPr>
          </a:p>
          <a:p>
            <a:endParaRPr lang="en-US" sz="1400" dirty="0" smtClean="0">
              <a:latin typeface="Lucida Console" panose="020B0609040504020204" pitchFamily="49" charset="0"/>
            </a:endParaRPr>
          </a:p>
          <a:p>
            <a:r>
              <a:rPr lang="en-US" sz="1400" dirty="0" err="1" smtClean="0">
                <a:latin typeface="Lucida Console" panose="020B0609040504020204" pitchFamily="49" charset="0"/>
              </a:rPr>
              <a:t>setup_twitter_oauth</a:t>
            </a:r>
            <a:r>
              <a:rPr lang="en-US" sz="1400" dirty="0" smtClean="0">
                <a:latin typeface="Lucida Console" panose="020B0609040504020204" pitchFamily="49" charset="0"/>
              </a:rPr>
              <a:t>(</a:t>
            </a:r>
            <a:r>
              <a:rPr lang="en-US" sz="1400" dirty="0" err="1" smtClean="0">
                <a:latin typeface="Lucida Console" panose="020B0609040504020204" pitchFamily="49" charset="0"/>
              </a:rPr>
              <a:t>api_key</a:t>
            </a:r>
            <a:r>
              <a:rPr lang="en-US" sz="1400" dirty="0">
                <a:latin typeface="Lucida Console" panose="020B0609040504020204" pitchFamily="49" charset="0"/>
              </a:rPr>
              <a:t>, </a:t>
            </a:r>
            <a:r>
              <a:rPr lang="en-US" sz="1400" dirty="0" err="1">
                <a:latin typeface="Lucida Console" panose="020B0609040504020204" pitchFamily="49" charset="0"/>
              </a:rPr>
              <a:t>api_secret</a:t>
            </a:r>
            <a:r>
              <a:rPr lang="en-US" sz="1400" dirty="0">
                <a:latin typeface="Lucida Console" panose="020B0609040504020204" pitchFamily="49" charset="0"/>
              </a:rPr>
              <a:t>, </a:t>
            </a:r>
            <a:r>
              <a:rPr lang="en-US" sz="1400" dirty="0" err="1">
                <a:latin typeface="Lucida Console" panose="020B0609040504020204" pitchFamily="49" charset="0"/>
              </a:rPr>
              <a:t>access_token</a:t>
            </a:r>
            <a:r>
              <a:rPr lang="en-US" sz="1400" dirty="0">
                <a:latin typeface="Lucida Console" panose="020B0609040504020204" pitchFamily="49" charset="0"/>
              </a:rPr>
              <a:t>, </a:t>
            </a:r>
            <a:r>
              <a:rPr lang="en-US" sz="1400" dirty="0" err="1">
                <a:latin typeface="Lucida Console" panose="020B0609040504020204" pitchFamily="49" charset="0"/>
              </a:rPr>
              <a:t>access_token_secret</a:t>
            </a:r>
            <a:r>
              <a:rPr lang="en-US" sz="1400" dirty="0" smtClean="0">
                <a:latin typeface="Lucida Console" panose="020B0609040504020204" pitchFamily="49" charset="0"/>
              </a:rPr>
              <a:t>)</a:t>
            </a:r>
            <a:endParaRPr lang="en-US" sz="1400" dirty="0">
              <a:latin typeface="Lucida Console" panose="020B0609040504020204" pitchFamily="49" charset="0"/>
            </a:endParaRPr>
          </a:p>
        </p:txBody>
      </p:sp>
      <p:sp>
        <p:nvSpPr>
          <p:cNvPr id="5" name="Rectangle 4"/>
          <p:cNvSpPr/>
          <p:nvPr/>
        </p:nvSpPr>
        <p:spPr>
          <a:xfrm>
            <a:off x="-76200" y="4501932"/>
            <a:ext cx="8991600" cy="954107"/>
          </a:xfrm>
          <a:prstGeom prst="rect">
            <a:avLst/>
          </a:prstGeom>
        </p:spPr>
        <p:txBody>
          <a:bodyPr wrap="square">
            <a:spAutoFit/>
          </a:bodyPr>
          <a:lstStyle/>
          <a:p>
            <a:r>
              <a:rPr lang="en-US" sz="1400" dirty="0">
                <a:latin typeface="Lucida Console" panose="020B0609040504020204" pitchFamily="49" charset="0"/>
              </a:rPr>
              <a:t> latest &lt;- </a:t>
            </a:r>
            <a:r>
              <a:rPr lang="en-US" sz="1400" dirty="0" err="1">
                <a:latin typeface="Lucida Console" panose="020B0609040504020204" pitchFamily="49" charset="0"/>
              </a:rPr>
              <a:t>searchTwitter</a:t>
            </a:r>
            <a:r>
              <a:rPr lang="en-US" sz="1400" dirty="0">
                <a:latin typeface="Lucida Console" panose="020B0609040504020204" pitchFamily="49" charset="0"/>
              </a:rPr>
              <a:t>(</a:t>
            </a:r>
            <a:r>
              <a:rPr lang="en-US" sz="1400" dirty="0" err="1">
                <a:latin typeface="Lucida Console" panose="020B0609040504020204" pitchFamily="49" charset="0"/>
              </a:rPr>
              <a:t>searchterm</a:t>
            </a:r>
            <a:r>
              <a:rPr lang="en-US" sz="1400" dirty="0">
                <a:latin typeface="Lucida Console" panose="020B0609040504020204" pitchFamily="49" charset="0"/>
              </a:rPr>
              <a:t>, n = n,</a:t>
            </a:r>
          </a:p>
          <a:p>
            <a:r>
              <a:rPr lang="en-US" sz="1400" dirty="0">
                <a:latin typeface="Lucida Console" panose="020B0609040504020204" pitchFamily="49" charset="0"/>
              </a:rPr>
              <a:t>                          since = since,</a:t>
            </a:r>
          </a:p>
          <a:p>
            <a:r>
              <a:rPr lang="en-US" sz="1400" dirty="0">
                <a:latin typeface="Lucida Console" panose="020B0609040504020204" pitchFamily="49" charset="0"/>
              </a:rPr>
              <a:t>                          until = until,</a:t>
            </a:r>
          </a:p>
          <a:p>
            <a:r>
              <a:rPr lang="en-US" sz="1400" dirty="0">
                <a:latin typeface="Lucida Console" panose="020B0609040504020204" pitchFamily="49" charset="0"/>
              </a:rPr>
              <a:t>                          geocode = '18.221,-66.59,100mi')</a:t>
            </a:r>
            <a:endParaRPr lang="en-US" sz="1400" dirty="0"/>
          </a:p>
        </p:txBody>
      </p:sp>
      <p:sp>
        <p:nvSpPr>
          <p:cNvPr id="11" name="Content Placeholder 8"/>
          <p:cNvSpPr>
            <a:spLocks noGrp="1"/>
          </p:cNvSpPr>
          <p:nvPr>
            <p:ph idx="1"/>
          </p:nvPr>
        </p:nvSpPr>
        <p:spPr>
          <a:xfrm>
            <a:off x="38100" y="1143000"/>
            <a:ext cx="9029700" cy="609600"/>
          </a:xfrm>
        </p:spPr>
        <p:txBody>
          <a:bodyPr>
            <a:normAutofit/>
          </a:bodyPr>
          <a:lstStyle/>
          <a:p>
            <a:r>
              <a:rPr lang="en-US" dirty="0" smtClean="0"/>
              <a:t>Set up program:</a:t>
            </a:r>
          </a:p>
        </p:txBody>
      </p:sp>
      <p:sp>
        <p:nvSpPr>
          <p:cNvPr id="12" name="Content Placeholder 8"/>
          <p:cNvSpPr txBox="1">
            <a:spLocks/>
          </p:cNvSpPr>
          <p:nvPr/>
        </p:nvSpPr>
        <p:spPr>
          <a:xfrm>
            <a:off x="19050" y="3892332"/>
            <a:ext cx="9029700" cy="28132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Execute program:</a:t>
            </a:r>
          </a:p>
          <a:p>
            <a:endParaRPr lang="en-US" dirty="0"/>
          </a:p>
          <a:p>
            <a:endParaRPr lang="en-US" dirty="0" smtClean="0"/>
          </a:p>
          <a:p>
            <a:r>
              <a:rPr lang="en-US" dirty="0" smtClean="0"/>
              <a:t>Currently </a:t>
            </a:r>
            <a:r>
              <a:rPr lang="en-US" dirty="0" smtClean="0"/>
              <a:t>350,000+ </a:t>
            </a:r>
            <a:r>
              <a:rPr lang="en-US" dirty="0" smtClean="0"/>
              <a:t>Tweets</a:t>
            </a:r>
          </a:p>
        </p:txBody>
      </p:sp>
    </p:spTree>
    <p:extLst>
      <p:ext uri="{BB962C8B-B14F-4D97-AF65-F5344CB8AC3E}">
        <p14:creationId xmlns:p14="http://schemas.microsoft.com/office/powerpoint/2010/main" val="3369957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Enter: </a:t>
            </a:r>
            <a:r>
              <a:rPr lang="en-US" sz="2200" b="1" i="1" dirty="0" err="1" smtClean="0">
                <a:solidFill>
                  <a:schemeClr val="bg1"/>
                </a:solidFill>
                <a:latin typeface="Arial" pitchFamily="34" charset="0"/>
                <a:cs typeface="Arial" pitchFamily="34" charset="0"/>
              </a:rPr>
              <a:t>tidytext</a:t>
            </a:r>
            <a:endParaRPr lang="en-US" sz="2200" b="1" i="1" dirty="0">
              <a:solidFill>
                <a:schemeClr val="bg1"/>
              </a:solidFill>
              <a:latin typeface="Arial" pitchFamily="34" charset="0"/>
              <a:cs typeface="Arial" pitchFamily="34" charset="0"/>
            </a:endParaRPr>
          </a:p>
        </p:txBody>
      </p:sp>
      <p:sp>
        <p:nvSpPr>
          <p:cNvPr id="11" name="Content Placeholder 8"/>
          <p:cNvSpPr>
            <a:spLocks noGrp="1"/>
          </p:cNvSpPr>
          <p:nvPr>
            <p:ph idx="1"/>
          </p:nvPr>
        </p:nvSpPr>
        <p:spPr>
          <a:xfrm>
            <a:off x="38100" y="1143000"/>
            <a:ext cx="9029700" cy="5562600"/>
          </a:xfrm>
        </p:spPr>
        <p:txBody>
          <a:bodyPr>
            <a:normAutofit/>
          </a:bodyPr>
          <a:lstStyle/>
          <a:p>
            <a:pPr marL="0" indent="0">
              <a:buNone/>
            </a:pPr>
            <a:r>
              <a:rPr lang="en-US" dirty="0" smtClean="0"/>
              <a:t>Analyze Sentiment</a:t>
            </a:r>
          </a:p>
          <a:p>
            <a:r>
              <a:rPr lang="en-US" dirty="0" smtClean="0"/>
              <a:t>“Tokenize” every tweet</a:t>
            </a:r>
          </a:p>
          <a:p>
            <a:r>
              <a:rPr lang="en-US" dirty="0" smtClean="0"/>
              <a:t>Remove “Stop” Words</a:t>
            </a:r>
          </a:p>
          <a:p>
            <a:r>
              <a:rPr lang="en-US" dirty="0" smtClean="0"/>
              <a:t>Remove Symbols</a:t>
            </a:r>
          </a:p>
          <a:p>
            <a:r>
              <a:rPr lang="en-US" dirty="0" smtClean="0"/>
              <a:t>“Lower Case” all words</a:t>
            </a:r>
          </a:p>
          <a:p>
            <a:r>
              <a:rPr lang="en-US" dirty="0" smtClean="0"/>
              <a:t>Translate Spanish</a:t>
            </a:r>
          </a:p>
          <a:p>
            <a:r>
              <a:rPr lang="en-US" dirty="0" smtClean="0"/>
              <a:t>Score Words</a:t>
            </a:r>
          </a:p>
        </p:txBody>
      </p:sp>
      <p:pic>
        <p:nvPicPr>
          <p:cNvPr id="10" name="Picture 9"/>
          <p:cNvPicPr>
            <a:picLocks noChangeAspect="1"/>
          </p:cNvPicPr>
          <p:nvPr/>
        </p:nvPicPr>
        <p:blipFill>
          <a:blip r:embed="rId3"/>
          <a:stretch>
            <a:fillRect/>
          </a:stretch>
        </p:blipFill>
        <p:spPr>
          <a:xfrm>
            <a:off x="4498425" y="1550707"/>
            <a:ext cx="4504109" cy="20002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7" name="Group 6"/>
          <p:cNvGrpSpPr/>
          <p:nvPr/>
        </p:nvGrpSpPr>
        <p:grpSpPr>
          <a:xfrm>
            <a:off x="7248525" y="3958663"/>
            <a:ext cx="1638013" cy="1003861"/>
            <a:chOff x="7242175" y="3878133"/>
            <a:chExt cx="1638013" cy="1003861"/>
          </a:xfrm>
        </p:grpSpPr>
        <p:sp>
          <p:nvSpPr>
            <p:cNvPr id="8" name="TextBox 7"/>
            <p:cNvSpPr txBox="1"/>
            <p:nvPr/>
          </p:nvSpPr>
          <p:spPr>
            <a:xfrm>
              <a:off x="7242175" y="3878133"/>
              <a:ext cx="1638013" cy="923330"/>
            </a:xfrm>
            <a:prstGeom prst="rect">
              <a:avLst/>
            </a:prstGeom>
            <a:noFill/>
          </p:spPr>
          <p:txBody>
            <a:bodyPr wrap="none" rtlCol="0">
              <a:spAutoFit/>
            </a:bodyPr>
            <a:lstStyle/>
            <a:p>
              <a:r>
                <a:rPr lang="en-US" dirty="0" smtClean="0"/>
                <a:t>David Robinson</a:t>
              </a:r>
            </a:p>
            <a:p>
              <a:r>
                <a:rPr lang="en-US" dirty="0" smtClean="0"/>
                <a:t>        </a:t>
              </a:r>
              <a:r>
                <a:rPr lang="en-US" dirty="0" err="1" smtClean="0"/>
                <a:t>dgrtwo</a:t>
              </a:r>
              <a:endParaRPr lang="en-US" dirty="0" smtClean="0"/>
            </a:p>
            <a:p>
              <a:r>
                <a:rPr lang="en-US" dirty="0"/>
                <a:t> </a:t>
              </a:r>
              <a:r>
                <a:rPr lang="en-US" dirty="0" smtClean="0"/>
                <a:t>       @</a:t>
              </a:r>
              <a:r>
                <a:rPr lang="en-US" dirty="0" err="1" smtClean="0"/>
                <a:t>drob</a:t>
              </a:r>
              <a:endParaRPr lang="en-US" dirty="0"/>
            </a:p>
          </p:txBody>
        </p:sp>
        <p:pic>
          <p:nvPicPr>
            <p:cNvPr id="9" name="Picture 4" descr="Image result for github 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4111"/>
            <a:stretch/>
          </p:blipFill>
          <p:spPr bwMode="auto">
            <a:xfrm>
              <a:off x="7242175" y="4178390"/>
              <a:ext cx="470367" cy="3253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twitter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5200" y="4419600"/>
              <a:ext cx="457200" cy="462394"/>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David Robins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8525" y="4962524"/>
            <a:ext cx="1895475"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67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6191" y="5715000"/>
            <a:ext cx="1289209" cy="10388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940460634"/>
              </p:ext>
            </p:extLst>
          </p:nvPr>
        </p:nvGraphicFramePr>
        <p:xfrm>
          <a:off x="6172199" y="6019800"/>
          <a:ext cx="2907983" cy="518160"/>
        </p:xfrm>
        <a:graphic>
          <a:graphicData uri="http://schemas.openxmlformats.org/drawingml/2006/table">
            <a:tbl>
              <a:tblPr firstRow="1" bandRow="1">
                <a:tableStyleId>{5C22544A-7EE6-4342-B048-85BDC9FD1C3A}</a:tableStyleId>
              </a:tblPr>
              <a:tblGrid>
                <a:gridCol w="760730"/>
                <a:gridCol w="700405"/>
                <a:gridCol w="700405"/>
                <a:gridCol w="746443"/>
              </a:tblGrid>
              <a:tr h="0">
                <a:tc>
                  <a:txBody>
                    <a:bodyPr/>
                    <a:lstStyle/>
                    <a:p>
                      <a:endParaRPr lang="en-US" sz="1100" dirty="0" smtClean="0"/>
                    </a:p>
                  </a:txBody>
                  <a:tcPr/>
                </a:tc>
                <a:tc>
                  <a:txBody>
                    <a:bodyPr/>
                    <a:lstStyle/>
                    <a:p>
                      <a:r>
                        <a:rPr lang="en-US" sz="1100" dirty="0" smtClean="0"/>
                        <a:t>NRC</a:t>
                      </a:r>
                    </a:p>
                  </a:txBody>
                  <a:tcPr/>
                </a:tc>
                <a:tc>
                  <a:txBody>
                    <a:bodyPr/>
                    <a:lstStyle/>
                    <a:p>
                      <a:r>
                        <a:rPr lang="en-US" sz="1100" dirty="0" smtClean="0"/>
                        <a:t>Bing</a:t>
                      </a:r>
                    </a:p>
                  </a:txBody>
                  <a:tcPr/>
                </a:tc>
                <a:tc>
                  <a:txBody>
                    <a:bodyPr/>
                    <a:lstStyle/>
                    <a:p>
                      <a:r>
                        <a:rPr lang="en-US" sz="1100" dirty="0" err="1" smtClean="0"/>
                        <a:t>Afinn</a:t>
                      </a:r>
                      <a:endParaRPr lang="en-US" sz="1100" dirty="0" smtClean="0"/>
                    </a:p>
                  </a:txBody>
                  <a:tcPr/>
                </a:tc>
              </a:tr>
              <a:tr h="0">
                <a:tc>
                  <a:txBody>
                    <a:bodyPr/>
                    <a:lstStyle/>
                    <a:p>
                      <a:r>
                        <a:rPr lang="en-US" sz="1100" dirty="0" smtClean="0"/>
                        <a:t>Score</a:t>
                      </a:r>
                    </a:p>
                  </a:txBody>
                  <a:tcPr/>
                </a:tc>
                <a:tc>
                  <a:txBody>
                    <a:bodyPr/>
                    <a:lstStyle/>
                    <a:p>
                      <a:r>
                        <a:rPr lang="en-US" sz="1100" dirty="0" smtClean="0"/>
                        <a:t>1/3</a:t>
                      </a:r>
                    </a:p>
                  </a:txBody>
                  <a:tcPr/>
                </a:tc>
                <a:tc>
                  <a:txBody>
                    <a:bodyPr/>
                    <a:lstStyle/>
                    <a:p>
                      <a:r>
                        <a:rPr lang="en-US" sz="1100" dirty="0" smtClean="0"/>
                        <a:t>1/4</a:t>
                      </a:r>
                    </a:p>
                  </a:txBody>
                  <a:tcPr/>
                </a:tc>
                <a:tc>
                  <a:txBody>
                    <a:bodyPr/>
                    <a:lstStyle/>
                    <a:p>
                      <a:r>
                        <a:rPr lang="en-US" sz="1100" dirty="0" smtClean="0"/>
                        <a:t>5/7</a:t>
                      </a:r>
                    </a:p>
                  </a:txBody>
                  <a:tcPr/>
                </a:tc>
              </a:tr>
            </a:tbl>
          </a:graphicData>
        </a:graphic>
      </p:graphicFrame>
      <p:sp>
        <p:nvSpPr>
          <p:cNvPr id="6" name="Rectangle 2"/>
          <p:cNvSpPr>
            <a:spLocks noChangeArrowheads="1"/>
          </p:cNvSpPr>
          <p:nvPr/>
        </p:nvSpPr>
        <p:spPr bwMode="auto">
          <a:xfrm>
            <a:off x="4648200" y="0"/>
            <a:ext cx="4495800" cy="914400"/>
          </a:xfrm>
          <a:prstGeom prst="rect">
            <a:avLst/>
          </a:prstGeom>
          <a:noFill/>
          <a:ln w="9525">
            <a:noFill/>
            <a:miter lim="800000"/>
            <a:headEnd/>
            <a:tailEnd/>
          </a:ln>
        </p:spPr>
        <p:txBody>
          <a:bodyPr lIns="91428" tIns="45714" rIns="91428" bIns="45714" anchor="ctr"/>
          <a:lstStyle/>
          <a:p>
            <a:pPr algn="ctr"/>
            <a:r>
              <a:rPr lang="en-US" sz="2200" b="1" i="1" dirty="0" smtClean="0">
                <a:solidFill>
                  <a:schemeClr val="bg1"/>
                </a:solidFill>
                <a:latin typeface="Arial" pitchFamily="34" charset="0"/>
                <a:cs typeface="Arial" pitchFamily="34" charset="0"/>
              </a:rPr>
              <a:t>Enter: </a:t>
            </a:r>
            <a:r>
              <a:rPr lang="en-US" sz="2200" b="1" i="1" dirty="0" err="1" smtClean="0">
                <a:solidFill>
                  <a:schemeClr val="bg1"/>
                </a:solidFill>
                <a:latin typeface="Arial" pitchFamily="34" charset="0"/>
                <a:cs typeface="Arial" pitchFamily="34" charset="0"/>
              </a:rPr>
              <a:t>tidytext</a:t>
            </a:r>
            <a:endParaRPr lang="en-US" sz="2200" b="1" i="1" dirty="0">
              <a:solidFill>
                <a:schemeClr val="bg1"/>
              </a:solidFill>
              <a:latin typeface="Arial" pitchFamily="34" charset="0"/>
              <a:cs typeface="Arial" pitchFamily="34" charset="0"/>
            </a:endParaRPr>
          </a:p>
        </p:txBody>
      </p:sp>
      <p:graphicFrame>
        <p:nvGraphicFramePr>
          <p:cNvPr id="4" name="Table 3"/>
          <p:cNvGraphicFramePr>
            <a:graphicFrameLocks noGrp="1"/>
          </p:cNvGraphicFramePr>
          <p:nvPr/>
        </p:nvGraphicFramePr>
        <p:xfrm>
          <a:off x="12700" y="901701"/>
          <a:ext cx="880809" cy="5852160"/>
        </p:xfrm>
        <a:graphic>
          <a:graphicData uri="http://schemas.openxmlformats.org/drawingml/2006/table">
            <a:tbl>
              <a:tblPr firstRow="1" bandRow="1">
                <a:tableStyleId>{5C22544A-7EE6-4342-B048-85BDC9FD1C3A}</a:tableStyleId>
              </a:tblPr>
              <a:tblGrid>
                <a:gridCol w="880809"/>
              </a:tblGrid>
              <a:tr h="183176">
                <a:tc>
                  <a:txBody>
                    <a:bodyPr/>
                    <a:lstStyle/>
                    <a:p>
                      <a:r>
                        <a:rPr lang="en-US" dirty="0" smtClean="0"/>
                        <a:t>Tokens</a:t>
                      </a:r>
                      <a:endParaRPr lang="en-US" dirty="0"/>
                    </a:p>
                  </a:txBody>
                  <a:tcPr>
                    <a:cell3D prstMaterial="dkEdge">
                      <a:bevel prst="coolSlant"/>
                      <a:lightRig rig="flood" dir="t"/>
                    </a:cell3D>
                  </a:tcPr>
                </a:tc>
              </a:tr>
              <a:tr h="0">
                <a:tc>
                  <a:txBody>
                    <a:bodyPr/>
                    <a:lstStyle/>
                    <a:p>
                      <a:r>
                        <a:rPr lang="en-US" sz="900" dirty="0" smtClean="0"/>
                        <a:t>hurricane</a:t>
                      </a:r>
                      <a:endParaRPr lang="en-US" sz="900" dirty="0"/>
                    </a:p>
                  </a:txBody>
                  <a:tcPr/>
                </a:tc>
              </a:tr>
              <a:tr h="0">
                <a:tc>
                  <a:txBody>
                    <a:bodyPr/>
                    <a:lstStyle/>
                    <a:p>
                      <a:r>
                        <a:rPr lang="en-US" sz="900" dirty="0" err="1" smtClean="0"/>
                        <a:t>maria</a:t>
                      </a:r>
                      <a:endParaRPr lang="en-US" sz="900" dirty="0"/>
                    </a:p>
                  </a:txBody>
                  <a:tcPr/>
                </a:tc>
              </a:tr>
              <a:tr h="0">
                <a:tc>
                  <a:txBody>
                    <a:bodyPr/>
                    <a:lstStyle/>
                    <a:p>
                      <a:r>
                        <a:rPr lang="en-US" sz="900" dirty="0" smtClean="0"/>
                        <a:t>hit</a:t>
                      </a:r>
                      <a:endParaRPr lang="en-US" sz="900" dirty="0"/>
                    </a:p>
                  </a:txBody>
                  <a:tcPr/>
                </a:tc>
              </a:tr>
              <a:tr h="0">
                <a:tc>
                  <a:txBody>
                    <a:bodyPr/>
                    <a:lstStyle/>
                    <a:p>
                      <a:r>
                        <a:rPr lang="en-US" sz="900" dirty="0" smtClean="0"/>
                        <a:t>us</a:t>
                      </a:r>
                      <a:endParaRPr lang="en-US" sz="900" dirty="0"/>
                    </a:p>
                  </a:txBody>
                  <a:tcPr/>
                </a:tc>
              </a:tr>
              <a:tr h="0">
                <a:tc>
                  <a:txBody>
                    <a:bodyPr/>
                    <a:lstStyle/>
                    <a:p>
                      <a:r>
                        <a:rPr lang="en-US" sz="900" dirty="0" smtClean="0"/>
                        <a:t>hard</a:t>
                      </a:r>
                      <a:endParaRPr lang="en-US" sz="900" dirty="0"/>
                    </a:p>
                  </a:txBody>
                  <a:tcPr/>
                </a:tc>
              </a:tr>
              <a:tr h="0">
                <a:tc>
                  <a:txBody>
                    <a:bodyPr/>
                    <a:lstStyle/>
                    <a:p>
                      <a:r>
                        <a:rPr lang="en-US" sz="900" dirty="0" smtClean="0"/>
                        <a:t>my</a:t>
                      </a:r>
                      <a:endParaRPr lang="en-US" sz="900" dirty="0"/>
                    </a:p>
                  </a:txBody>
                  <a:tcPr/>
                </a:tc>
              </a:tr>
              <a:tr h="0">
                <a:tc>
                  <a:txBody>
                    <a:bodyPr/>
                    <a:lstStyle/>
                    <a:p>
                      <a:r>
                        <a:rPr lang="en-US" sz="900" dirty="0" smtClean="0"/>
                        <a:t>family</a:t>
                      </a:r>
                    </a:p>
                  </a:txBody>
                  <a:tcPr/>
                </a:tc>
              </a:tr>
              <a:tr h="0">
                <a:tc>
                  <a:txBody>
                    <a:bodyPr/>
                    <a:lstStyle/>
                    <a:p>
                      <a:r>
                        <a:rPr lang="en-US" sz="900" dirty="0" smtClean="0"/>
                        <a:t>and</a:t>
                      </a:r>
                    </a:p>
                  </a:txBody>
                  <a:tcPr/>
                </a:tc>
              </a:tr>
              <a:tr h="0">
                <a:tc>
                  <a:txBody>
                    <a:bodyPr/>
                    <a:lstStyle/>
                    <a:p>
                      <a:r>
                        <a:rPr lang="en-US" sz="900" dirty="0" err="1" smtClean="0"/>
                        <a:t>i</a:t>
                      </a:r>
                      <a:endParaRPr lang="en-US" sz="900" dirty="0" smtClean="0"/>
                    </a:p>
                  </a:txBody>
                  <a:tcPr/>
                </a:tc>
              </a:tr>
              <a:tr h="0">
                <a:tc>
                  <a:txBody>
                    <a:bodyPr/>
                    <a:lstStyle/>
                    <a:p>
                      <a:r>
                        <a:rPr lang="en-US" sz="900" dirty="0" smtClean="0"/>
                        <a:t>are</a:t>
                      </a:r>
                    </a:p>
                  </a:txBody>
                  <a:tcPr/>
                </a:tc>
              </a:tr>
              <a:tr h="0">
                <a:tc>
                  <a:txBody>
                    <a:bodyPr/>
                    <a:lstStyle/>
                    <a:p>
                      <a:r>
                        <a:rPr lang="en-US" sz="900" dirty="0" smtClean="0"/>
                        <a:t>fine</a:t>
                      </a:r>
                    </a:p>
                  </a:txBody>
                  <a:tcPr/>
                </a:tc>
              </a:tr>
              <a:tr h="0">
                <a:tc>
                  <a:txBody>
                    <a:bodyPr/>
                    <a:lstStyle/>
                    <a:p>
                      <a:r>
                        <a:rPr lang="en-US" sz="900" dirty="0" smtClean="0"/>
                        <a:t>pray</a:t>
                      </a:r>
                    </a:p>
                  </a:txBody>
                  <a:tcPr/>
                </a:tc>
              </a:tr>
              <a:tr h="0">
                <a:tc>
                  <a:txBody>
                    <a:bodyPr/>
                    <a:lstStyle/>
                    <a:p>
                      <a:r>
                        <a:rPr lang="en-US" sz="900" dirty="0" smtClean="0"/>
                        <a:t>for</a:t>
                      </a:r>
                    </a:p>
                  </a:txBody>
                  <a:tcPr/>
                </a:tc>
              </a:tr>
              <a:tr h="0">
                <a:tc>
                  <a:txBody>
                    <a:bodyPr/>
                    <a:lstStyle/>
                    <a:p>
                      <a:r>
                        <a:rPr lang="en-US" sz="900" dirty="0" smtClean="0"/>
                        <a:t>a</a:t>
                      </a:r>
                    </a:p>
                  </a:txBody>
                  <a:tcPr/>
                </a:tc>
              </a:tr>
              <a:tr h="0">
                <a:tc>
                  <a:txBody>
                    <a:bodyPr/>
                    <a:lstStyle/>
                    <a:p>
                      <a:r>
                        <a:rPr lang="en-US" sz="900" dirty="0" smtClean="0"/>
                        <a:t>quick</a:t>
                      </a:r>
                    </a:p>
                  </a:txBody>
                  <a:tcPr/>
                </a:tc>
              </a:tr>
              <a:tr h="0">
                <a:tc>
                  <a:txBody>
                    <a:bodyPr/>
                    <a:lstStyle/>
                    <a:p>
                      <a:r>
                        <a:rPr lang="en-US" sz="900" dirty="0" smtClean="0"/>
                        <a:t>recovery</a:t>
                      </a:r>
                    </a:p>
                  </a:txBody>
                  <a:tcPr/>
                </a:tc>
              </a:tr>
              <a:tr h="0">
                <a:tc>
                  <a:txBody>
                    <a:bodyPr/>
                    <a:lstStyle/>
                    <a:p>
                      <a:r>
                        <a:rPr lang="en-US" sz="900" dirty="0" smtClean="0"/>
                        <a:t>of</a:t>
                      </a:r>
                    </a:p>
                  </a:txBody>
                  <a:tcPr/>
                </a:tc>
              </a:tr>
              <a:tr h="0">
                <a:tc>
                  <a:txBody>
                    <a:bodyPr/>
                    <a:lstStyle/>
                    <a:p>
                      <a:r>
                        <a:rPr lang="en-US" sz="900" dirty="0" smtClean="0"/>
                        <a:t>our</a:t>
                      </a:r>
                    </a:p>
                  </a:txBody>
                  <a:tcPr/>
                </a:tc>
              </a:tr>
              <a:tr h="0">
                <a:tc>
                  <a:txBody>
                    <a:bodyPr/>
                    <a:lstStyle/>
                    <a:p>
                      <a:r>
                        <a:rPr lang="en-US" sz="900" dirty="0" smtClean="0"/>
                        <a:t>land</a:t>
                      </a:r>
                    </a:p>
                  </a:txBody>
                  <a:tcPr/>
                </a:tc>
              </a:tr>
              <a:tr h="0">
                <a:tc>
                  <a:txBody>
                    <a:bodyPr/>
                    <a:lstStyle/>
                    <a:p>
                      <a:r>
                        <a:rPr lang="en-US" sz="900" dirty="0" err="1" smtClean="0"/>
                        <a:t>puerto</a:t>
                      </a:r>
                      <a:endParaRPr lang="en-US" sz="900" dirty="0" smtClean="0"/>
                    </a:p>
                  </a:txBody>
                  <a:tcPr/>
                </a:tc>
              </a:tr>
              <a:tr h="0">
                <a:tc>
                  <a:txBody>
                    <a:bodyPr/>
                    <a:lstStyle/>
                    <a:p>
                      <a:r>
                        <a:rPr lang="en-US" sz="900" dirty="0" err="1" smtClean="0"/>
                        <a:t>rico</a:t>
                      </a:r>
                      <a:endParaRPr lang="en-US" sz="900" dirty="0" smtClean="0"/>
                    </a:p>
                  </a:txBody>
                  <a:tcPr/>
                </a:tc>
              </a:tr>
              <a:tr h="0">
                <a:tc>
                  <a:txBody>
                    <a:bodyPr/>
                    <a:lstStyle/>
                    <a:p>
                      <a:r>
                        <a:rPr lang="en-US" sz="900" dirty="0" smtClean="0"/>
                        <a:t>god</a:t>
                      </a:r>
                    </a:p>
                  </a:txBody>
                  <a:tcPr/>
                </a:tc>
              </a:tr>
              <a:tr h="0">
                <a:tc>
                  <a:txBody>
                    <a:bodyPr/>
                    <a:lstStyle/>
                    <a:p>
                      <a:r>
                        <a:rPr lang="en-US" sz="900" dirty="0" smtClean="0"/>
                        <a:t>bless</a:t>
                      </a:r>
                    </a:p>
                  </a:txBody>
                  <a:tcPr/>
                </a:tc>
              </a:tr>
              <a:tr h="0">
                <a:tc>
                  <a:txBody>
                    <a:bodyPr/>
                    <a:lstStyle/>
                    <a:p>
                      <a:r>
                        <a:rPr lang="en-US" sz="900" dirty="0" smtClean="0"/>
                        <a:t>you</a:t>
                      </a:r>
                    </a:p>
                  </a:txBody>
                  <a:tcPr/>
                </a:tc>
              </a:tr>
            </a:tbl>
          </a:graphicData>
        </a:graphic>
      </p:graphicFrame>
      <p:pic>
        <p:nvPicPr>
          <p:cNvPr id="5" name="Picture 4"/>
          <p:cNvPicPr>
            <a:picLocks noChangeAspect="1"/>
          </p:cNvPicPr>
          <p:nvPr/>
        </p:nvPicPr>
        <p:blipFill>
          <a:blip r:embed="rId3"/>
          <a:stretch>
            <a:fillRect/>
          </a:stretch>
        </p:blipFill>
        <p:spPr>
          <a:xfrm>
            <a:off x="2167190" y="1905000"/>
            <a:ext cx="3838575" cy="17046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aphicFrame>
        <p:nvGraphicFramePr>
          <p:cNvPr id="12" name="Table 11"/>
          <p:cNvGraphicFramePr>
            <a:graphicFrameLocks noGrp="1"/>
          </p:cNvGraphicFramePr>
          <p:nvPr/>
        </p:nvGraphicFramePr>
        <p:xfrm>
          <a:off x="1089945" y="920751"/>
          <a:ext cx="880809" cy="5852160"/>
        </p:xfrm>
        <a:graphic>
          <a:graphicData uri="http://schemas.openxmlformats.org/drawingml/2006/table">
            <a:tbl>
              <a:tblPr firstRow="1" bandRow="1">
                <a:tableStyleId>{5C22544A-7EE6-4342-B048-85BDC9FD1C3A}</a:tableStyleId>
              </a:tblPr>
              <a:tblGrid>
                <a:gridCol w="880809"/>
              </a:tblGrid>
              <a:tr h="353061">
                <a:tc>
                  <a:txBody>
                    <a:bodyPr/>
                    <a:lstStyle/>
                    <a:p>
                      <a:r>
                        <a:rPr lang="en-US" dirty="0" smtClean="0"/>
                        <a:t>Clean</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cell3D prstMaterial="dkEdge">
                      <a:bevel prst="coolSlant"/>
                      <a:lightRig rig="flood" dir="t"/>
                    </a:cell3D>
                  </a:tcPr>
                </a:tc>
              </a:tr>
              <a:tr h="0">
                <a:tc>
                  <a:txBody>
                    <a:bodyPr/>
                    <a:lstStyle/>
                    <a:p>
                      <a:r>
                        <a:rPr lang="en-US" sz="900" dirty="0" smtClean="0"/>
                        <a:t>hurricane</a:t>
                      </a:r>
                      <a:endParaRPr lang="en-US" sz="900" dirty="0"/>
                    </a:p>
                  </a:txBody>
                  <a:tcPr>
                    <a:lnT w="38100" cmpd="sng">
                      <a:noFill/>
                    </a:lnT>
                  </a:tcPr>
                </a:tc>
              </a:tr>
              <a:tr h="0">
                <a:tc>
                  <a:txBody>
                    <a:bodyPr/>
                    <a:lstStyle/>
                    <a:p>
                      <a:r>
                        <a:rPr lang="en-US" sz="900" dirty="0" err="1" smtClean="0"/>
                        <a:t>maria</a:t>
                      </a:r>
                      <a:endParaRPr lang="en-US" sz="900" dirty="0"/>
                    </a:p>
                  </a:txBody>
                  <a:tcPr/>
                </a:tc>
              </a:tr>
              <a:tr h="0">
                <a:tc>
                  <a:txBody>
                    <a:bodyPr/>
                    <a:lstStyle/>
                    <a:p>
                      <a:r>
                        <a:rPr lang="en-US" sz="900" dirty="0" smtClean="0"/>
                        <a:t>hit</a:t>
                      </a:r>
                      <a:endParaRPr lang="en-US" sz="900" dirty="0"/>
                    </a:p>
                  </a:txBody>
                  <a:tcPr/>
                </a:tc>
              </a:tr>
              <a:tr h="0">
                <a:tc>
                  <a:txBody>
                    <a:bodyPr/>
                    <a:lstStyle/>
                    <a:p>
                      <a:endParaRPr lang="en-US" sz="900" dirty="0"/>
                    </a:p>
                  </a:txBody>
                  <a:tcPr/>
                </a:tc>
              </a:tr>
              <a:tr h="0">
                <a:tc>
                  <a:txBody>
                    <a:bodyPr/>
                    <a:lstStyle/>
                    <a:p>
                      <a:r>
                        <a:rPr lang="en-US" sz="900" dirty="0" smtClean="0"/>
                        <a:t>hard</a:t>
                      </a:r>
                      <a:endParaRPr lang="en-US" sz="900" dirty="0"/>
                    </a:p>
                  </a:txBody>
                  <a:tcPr/>
                </a:tc>
              </a:tr>
              <a:tr h="0">
                <a:tc>
                  <a:txBody>
                    <a:bodyPr/>
                    <a:lstStyle/>
                    <a:p>
                      <a:endParaRPr lang="en-US" sz="900" dirty="0"/>
                    </a:p>
                  </a:txBody>
                  <a:tcPr/>
                </a:tc>
              </a:tr>
              <a:tr h="0">
                <a:tc>
                  <a:txBody>
                    <a:bodyPr/>
                    <a:lstStyle/>
                    <a:p>
                      <a:r>
                        <a:rPr lang="en-US" sz="900" dirty="0" smtClean="0"/>
                        <a:t>family</a:t>
                      </a:r>
                    </a:p>
                  </a:txBody>
                  <a:tcPr/>
                </a:tc>
              </a:tr>
              <a:tr h="0">
                <a:tc>
                  <a:txBody>
                    <a:bodyPr/>
                    <a:lstStyle/>
                    <a:p>
                      <a:endParaRPr lang="en-US" sz="900" dirty="0" smtClean="0"/>
                    </a:p>
                  </a:txBody>
                  <a:tcPr/>
                </a:tc>
              </a:tr>
              <a:tr h="0">
                <a:tc>
                  <a:txBody>
                    <a:bodyPr/>
                    <a:lstStyle/>
                    <a:p>
                      <a:endParaRPr lang="en-US" sz="900" dirty="0" smtClean="0"/>
                    </a:p>
                  </a:txBody>
                  <a:tcPr/>
                </a:tc>
              </a:tr>
              <a:tr h="0">
                <a:tc>
                  <a:txBody>
                    <a:bodyPr/>
                    <a:lstStyle/>
                    <a:p>
                      <a:endParaRPr lang="en-US" sz="900" dirty="0" smtClean="0"/>
                    </a:p>
                  </a:txBody>
                  <a:tcPr/>
                </a:tc>
              </a:tr>
              <a:tr h="0">
                <a:tc>
                  <a:txBody>
                    <a:bodyPr/>
                    <a:lstStyle/>
                    <a:p>
                      <a:r>
                        <a:rPr lang="en-US" sz="900" dirty="0" smtClean="0"/>
                        <a:t>fine</a:t>
                      </a:r>
                    </a:p>
                  </a:txBody>
                  <a:tcPr/>
                </a:tc>
              </a:tr>
              <a:tr h="0">
                <a:tc>
                  <a:txBody>
                    <a:bodyPr/>
                    <a:lstStyle/>
                    <a:p>
                      <a:r>
                        <a:rPr lang="en-US" sz="900" dirty="0" smtClean="0"/>
                        <a:t>pray</a:t>
                      </a:r>
                    </a:p>
                  </a:txBody>
                  <a:tcPr/>
                </a:tc>
              </a:tr>
              <a:tr h="0">
                <a:tc>
                  <a:txBody>
                    <a:bodyPr/>
                    <a:lstStyle/>
                    <a:p>
                      <a:endParaRPr lang="en-US" sz="900" dirty="0" smtClean="0"/>
                    </a:p>
                  </a:txBody>
                  <a:tcPr/>
                </a:tc>
              </a:tr>
              <a:tr h="0">
                <a:tc>
                  <a:txBody>
                    <a:bodyPr/>
                    <a:lstStyle/>
                    <a:p>
                      <a:endParaRPr lang="en-US" sz="900" dirty="0" smtClean="0"/>
                    </a:p>
                  </a:txBody>
                  <a:tcPr/>
                </a:tc>
              </a:tr>
              <a:tr h="0">
                <a:tc>
                  <a:txBody>
                    <a:bodyPr/>
                    <a:lstStyle/>
                    <a:p>
                      <a:r>
                        <a:rPr lang="en-US" sz="900" dirty="0" smtClean="0"/>
                        <a:t>quick</a:t>
                      </a:r>
                    </a:p>
                  </a:txBody>
                  <a:tcPr/>
                </a:tc>
              </a:tr>
              <a:tr h="0">
                <a:tc>
                  <a:txBody>
                    <a:bodyPr/>
                    <a:lstStyle/>
                    <a:p>
                      <a:r>
                        <a:rPr lang="en-US" sz="900" dirty="0" smtClean="0"/>
                        <a:t>recovery</a:t>
                      </a:r>
                    </a:p>
                  </a:txBody>
                  <a:tcPr/>
                </a:tc>
              </a:tr>
              <a:tr h="0">
                <a:tc>
                  <a:txBody>
                    <a:bodyPr/>
                    <a:lstStyle/>
                    <a:p>
                      <a:endParaRPr lang="en-US" sz="900" dirty="0" smtClean="0"/>
                    </a:p>
                  </a:txBody>
                  <a:tcPr/>
                </a:tc>
              </a:tr>
              <a:tr h="0">
                <a:tc>
                  <a:txBody>
                    <a:bodyPr/>
                    <a:lstStyle/>
                    <a:p>
                      <a:endParaRPr lang="en-US" sz="900" dirty="0" smtClean="0"/>
                    </a:p>
                  </a:txBody>
                  <a:tcPr/>
                </a:tc>
              </a:tr>
              <a:tr h="0">
                <a:tc>
                  <a:txBody>
                    <a:bodyPr/>
                    <a:lstStyle/>
                    <a:p>
                      <a:r>
                        <a:rPr lang="en-US" sz="900" dirty="0" smtClean="0"/>
                        <a:t>land</a:t>
                      </a:r>
                    </a:p>
                  </a:txBody>
                  <a:tcPr/>
                </a:tc>
              </a:tr>
              <a:tr h="0">
                <a:tc>
                  <a:txBody>
                    <a:bodyPr/>
                    <a:lstStyle/>
                    <a:p>
                      <a:r>
                        <a:rPr lang="en-US" sz="900" dirty="0" smtClean="0"/>
                        <a:t>Puerto</a:t>
                      </a:r>
                    </a:p>
                  </a:txBody>
                  <a:tcPr/>
                </a:tc>
              </a:tr>
              <a:tr h="0">
                <a:tc>
                  <a:txBody>
                    <a:bodyPr/>
                    <a:lstStyle/>
                    <a:p>
                      <a:r>
                        <a:rPr lang="en-US" sz="900" dirty="0" err="1" smtClean="0"/>
                        <a:t>rico</a:t>
                      </a:r>
                      <a:endParaRPr lang="en-US" sz="900" dirty="0" smtClean="0"/>
                    </a:p>
                  </a:txBody>
                  <a:tcPr/>
                </a:tc>
              </a:tr>
              <a:tr h="0">
                <a:tc>
                  <a:txBody>
                    <a:bodyPr/>
                    <a:lstStyle/>
                    <a:p>
                      <a:r>
                        <a:rPr lang="en-US" sz="900" dirty="0" smtClean="0"/>
                        <a:t>god</a:t>
                      </a:r>
                    </a:p>
                  </a:txBody>
                  <a:tcPr/>
                </a:tc>
              </a:tr>
              <a:tr h="0">
                <a:tc>
                  <a:txBody>
                    <a:bodyPr/>
                    <a:lstStyle/>
                    <a:p>
                      <a:r>
                        <a:rPr lang="en-US" sz="900" dirty="0" smtClean="0"/>
                        <a:t>bless</a:t>
                      </a:r>
                    </a:p>
                  </a:txBody>
                  <a:tcPr/>
                </a:tc>
              </a:tr>
              <a:tr h="0">
                <a:tc>
                  <a:txBody>
                    <a:bodyPr/>
                    <a:lstStyle/>
                    <a:p>
                      <a:endParaRPr lang="en-US" sz="900" dirty="0" smtClean="0"/>
                    </a:p>
                  </a:txBody>
                  <a:tcPr/>
                </a:tc>
              </a:tr>
            </a:tbl>
          </a:graphicData>
        </a:graphic>
      </p:graphicFrame>
      <p:graphicFrame>
        <p:nvGraphicFramePr>
          <p:cNvPr id="13" name="Table 12"/>
          <p:cNvGraphicFramePr>
            <a:graphicFrameLocks noGrp="1"/>
          </p:cNvGraphicFramePr>
          <p:nvPr/>
        </p:nvGraphicFramePr>
        <p:xfrm>
          <a:off x="6172200" y="1066800"/>
          <a:ext cx="2907983" cy="4358640"/>
        </p:xfrm>
        <a:graphic>
          <a:graphicData uri="http://schemas.openxmlformats.org/drawingml/2006/table">
            <a:tbl>
              <a:tblPr firstRow="1" bandRow="1">
                <a:tableStyleId>{5C22544A-7EE6-4342-B048-85BDC9FD1C3A}</a:tableStyleId>
              </a:tblPr>
              <a:tblGrid>
                <a:gridCol w="760730"/>
                <a:gridCol w="700405"/>
                <a:gridCol w="700405"/>
                <a:gridCol w="746443"/>
              </a:tblGrid>
              <a:tr h="353061">
                <a:tc rowSpan="2">
                  <a:txBody>
                    <a:bodyPr/>
                    <a:lstStyle/>
                    <a:p>
                      <a:r>
                        <a:rPr lang="en-US" dirty="0" smtClean="0"/>
                        <a:t>Clean</a:t>
                      </a:r>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cell3D prstMaterial="dkEdge">
                      <a:bevel prst="coolSlant"/>
                      <a:lightRig rig="flood" dir="t"/>
                    </a:cell3D>
                  </a:tcPr>
                </a:tc>
                <a:tc gridSpan="3">
                  <a:txBody>
                    <a:bodyPr/>
                    <a:lstStyle/>
                    <a:p>
                      <a:pPr algn="ctr"/>
                      <a:r>
                        <a:rPr lang="en-US" dirty="0" smtClean="0"/>
                        <a:t>Lexicon</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cell3D prstMaterial="dkEdge">
                      <a:bevel prst="coolSlant"/>
                      <a:lightRig rig="flood" dir="t"/>
                    </a:cell3D>
                  </a:tcPr>
                </a:tc>
                <a:tc hMerge="1">
                  <a:txBody>
                    <a:bodyPr/>
                    <a:lstStyle/>
                    <a:p>
                      <a:endParaRPr lang="en-US" dirty="0"/>
                    </a:p>
                  </a:txBody>
                  <a:tcPr/>
                </a:tc>
                <a:tc hMerge="1">
                  <a:txBody>
                    <a:bodyPr/>
                    <a:lstStyle/>
                    <a:p>
                      <a:endParaRPr lang="en-US" dirty="0"/>
                    </a:p>
                  </a:txBody>
                  <a:tcPr/>
                </a:tc>
              </a:tr>
              <a:tr h="353061">
                <a:tc vMerge="1">
                  <a:txBody>
                    <a:bodyPr/>
                    <a:lstStyle/>
                    <a:p>
                      <a:endParaRPr lang="en-US" dirty="0"/>
                    </a:p>
                  </a:txBody>
                  <a:tcPr/>
                </a:tc>
                <a:tc>
                  <a:txBody>
                    <a:bodyPr/>
                    <a:lstStyle/>
                    <a:p>
                      <a:r>
                        <a:rPr lang="en-US" b="1" baseline="0" dirty="0" smtClean="0">
                          <a:solidFill>
                            <a:schemeClr val="bg1"/>
                          </a:solidFill>
                        </a:rPr>
                        <a:t>NRC</a:t>
                      </a:r>
                      <a:endParaRPr lang="en-US" b="1" dirty="0">
                        <a:solidFill>
                          <a:schemeClr val="bg1"/>
                        </a:solidFill>
                      </a:endParaRPr>
                    </a:p>
                  </a:txBody>
                  <a:tcPr>
                    <a:lnL w="38100" cmpd="sng">
                      <a:noFill/>
                    </a:lnL>
                    <a:lnR w="12700" cmpd="sng">
                      <a:noFill/>
                    </a:lnR>
                    <a:lnT w="38100" cmpd="sng">
                      <a:noFill/>
                    </a:lnT>
                    <a:lnB w="12700" cmpd="sng">
                      <a:noFill/>
                    </a:lnB>
                    <a:lnTlToBr w="12700" cmpd="sng">
                      <a:noFill/>
                      <a:prstDash val="solid"/>
                    </a:lnTlToBr>
                    <a:lnBlToTr w="12700" cmpd="sng">
                      <a:noFill/>
                      <a:prstDash val="solid"/>
                    </a:lnBlToTr>
                    <a:cell3D prstMaterial="dkEdge">
                      <a:bevel prst="coolSlant"/>
                      <a:lightRig rig="flood" dir="t"/>
                    </a:cell3D>
                    <a:solidFill>
                      <a:srgbClr val="4F81BD"/>
                    </a:solidFill>
                  </a:tcPr>
                </a:tc>
                <a:tc>
                  <a:txBody>
                    <a:bodyPr/>
                    <a:lstStyle/>
                    <a:p>
                      <a:r>
                        <a:rPr lang="en-US" b="1" dirty="0" smtClean="0">
                          <a:solidFill>
                            <a:schemeClr val="bg1"/>
                          </a:solidFill>
                        </a:rPr>
                        <a:t>Bing</a:t>
                      </a:r>
                      <a:endParaRPr lang="en-US" b="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cell3D prstMaterial="dkEdge">
                      <a:bevel prst="coolSlant"/>
                      <a:lightRig rig="flood" dir="t"/>
                    </a:cell3D>
                    <a:solidFill>
                      <a:srgbClr val="4F81BD"/>
                    </a:solidFill>
                  </a:tcPr>
                </a:tc>
                <a:tc>
                  <a:txBody>
                    <a:bodyPr/>
                    <a:lstStyle/>
                    <a:p>
                      <a:r>
                        <a:rPr lang="en-US" b="1" dirty="0" err="1" smtClean="0">
                          <a:solidFill>
                            <a:schemeClr val="bg1"/>
                          </a:solidFill>
                        </a:rPr>
                        <a:t>Afinn</a:t>
                      </a:r>
                      <a:endParaRPr lang="en-US" b="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cell3D prstMaterial="dkEdge">
                      <a:bevel prst="coolSlant"/>
                      <a:lightRig rig="flood" dir="t"/>
                    </a:cell3D>
                    <a:solidFill>
                      <a:srgbClr val="4F81BD"/>
                    </a:solidFill>
                  </a:tcPr>
                </a:tc>
              </a:tr>
              <a:tr h="0">
                <a:tc>
                  <a:txBody>
                    <a:bodyPr/>
                    <a:lstStyle/>
                    <a:p>
                      <a:r>
                        <a:rPr lang="en-US" sz="1100" dirty="0" smtClean="0"/>
                        <a:t>hurricane</a:t>
                      </a:r>
                      <a:endParaRPr lang="en-US" sz="1100" dirty="0"/>
                    </a:p>
                  </a:txBody>
                  <a:tcPr>
                    <a:lnT w="38100" cmpd="sng">
                      <a:noFill/>
                    </a:lnT>
                  </a:tcPr>
                </a:tc>
                <a:tc>
                  <a:txBody>
                    <a:bodyPr/>
                    <a:lstStyle/>
                    <a:p>
                      <a:r>
                        <a:rPr lang="en-US" sz="1100" dirty="0" smtClean="0"/>
                        <a:t>negative</a:t>
                      </a:r>
                      <a:endParaRPr lang="en-US" sz="1100" dirty="0"/>
                    </a:p>
                  </a:txBody>
                  <a:tcPr>
                    <a:lnT w="12700" cmpd="sng">
                      <a:noFill/>
                    </a:lnT>
                  </a:tcPr>
                </a:tc>
                <a:tc>
                  <a:txBody>
                    <a:bodyPr/>
                    <a:lstStyle/>
                    <a:p>
                      <a:endParaRPr lang="en-US" sz="1100" dirty="0"/>
                    </a:p>
                  </a:txBody>
                  <a:tcPr>
                    <a:lnT w="12700" cmpd="sng">
                      <a:noFill/>
                    </a:lnT>
                  </a:tcPr>
                </a:tc>
                <a:tc>
                  <a:txBody>
                    <a:bodyPr/>
                    <a:lstStyle/>
                    <a:p>
                      <a:endParaRPr lang="en-US" sz="1100" dirty="0"/>
                    </a:p>
                  </a:txBody>
                  <a:tcPr>
                    <a:lnT w="12700" cmpd="sng">
                      <a:noFill/>
                    </a:lnT>
                  </a:tcPr>
                </a:tc>
              </a:tr>
              <a:tr h="0">
                <a:tc>
                  <a:txBody>
                    <a:bodyPr/>
                    <a:lstStyle/>
                    <a:p>
                      <a:r>
                        <a:rPr lang="en-US" sz="1100" dirty="0" err="1" smtClean="0"/>
                        <a:t>maria</a:t>
                      </a:r>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r>
              <a:tr h="0">
                <a:tc>
                  <a:txBody>
                    <a:bodyPr/>
                    <a:lstStyle/>
                    <a:p>
                      <a:r>
                        <a:rPr lang="en-US" sz="1100" dirty="0" smtClean="0"/>
                        <a:t>hit</a:t>
                      </a:r>
                      <a:endParaRPr lang="en-US" sz="1100" dirty="0"/>
                    </a:p>
                  </a:txBody>
                  <a:tcPr/>
                </a:tc>
                <a:tc>
                  <a:txBody>
                    <a:bodyPr/>
                    <a:lstStyle/>
                    <a:p>
                      <a:r>
                        <a:rPr lang="en-US" sz="1100" dirty="0" smtClean="0"/>
                        <a:t>negative</a:t>
                      </a:r>
                      <a:endParaRPr lang="en-US" sz="1100" dirty="0"/>
                    </a:p>
                  </a:txBody>
                  <a:tcPr/>
                </a:tc>
                <a:tc>
                  <a:txBody>
                    <a:bodyPr/>
                    <a:lstStyle/>
                    <a:p>
                      <a:endParaRPr lang="en-US" sz="1100" dirty="0"/>
                    </a:p>
                  </a:txBody>
                  <a:tcPr/>
                </a:tc>
                <a:tc>
                  <a:txBody>
                    <a:bodyPr/>
                    <a:lstStyle/>
                    <a:p>
                      <a:r>
                        <a:rPr lang="en-US" sz="1100" dirty="0" smtClean="0"/>
                        <a:t>-1</a:t>
                      </a:r>
                      <a:endParaRPr lang="en-US" sz="1100" dirty="0"/>
                    </a:p>
                  </a:txBody>
                  <a:tcPr/>
                </a:tc>
              </a:tr>
              <a:tr h="0">
                <a:tc>
                  <a:txBody>
                    <a:bodyPr/>
                    <a:lstStyle/>
                    <a:p>
                      <a:r>
                        <a:rPr lang="en-US" sz="1100" dirty="0" smtClean="0"/>
                        <a:t>hard</a:t>
                      </a:r>
                      <a:endParaRPr lang="en-US" sz="1100" dirty="0"/>
                    </a:p>
                  </a:txBody>
                  <a:tcPr/>
                </a:tc>
                <a:tc>
                  <a:txBody>
                    <a:bodyPr/>
                    <a:lstStyle/>
                    <a:p>
                      <a:endParaRPr lang="en-US" sz="1100" dirty="0"/>
                    </a:p>
                  </a:txBody>
                  <a:tcPr/>
                </a:tc>
                <a:tc>
                  <a:txBody>
                    <a:bodyPr/>
                    <a:lstStyle/>
                    <a:p>
                      <a:r>
                        <a:rPr lang="en-US" sz="1100" dirty="0" smtClean="0"/>
                        <a:t>negative</a:t>
                      </a:r>
                      <a:endParaRPr lang="en-US" sz="1100" dirty="0"/>
                    </a:p>
                  </a:txBody>
                  <a:tcPr/>
                </a:tc>
                <a:tc>
                  <a:txBody>
                    <a:bodyPr/>
                    <a:lstStyle/>
                    <a:p>
                      <a:endParaRPr lang="en-US" sz="1100" dirty="0"/>
                    </a:p>
                  </a:txBody>
                  <a:tcPr/>
                </a:tc>
              </a:tr>
              <a:tr h="0">
                <a:tc>
                  <a:txBody>
                    <a:bodyPr/>
                    <a:lstStyle/>
                    <a:p>
                      <a:r>
                        <a:rPr lang="en-US" sz="1100" dirty="0" smtClean="0"/>
                        <a:t>family</a:t>
                      </a:r>
                    </a:p>
                  </a:txBody>
                  <a:tcPr/>
                </a:tc>
                <a:tc>
                  <a:txBody>
                    <a:bodyPr/>
                    <a:lstStyle/>
                    <a:p>
                      <a:endParaRPr lang="en-US" sz="1100" dirty="0" smtClean="0"/>
                    </a:p>
                  </a:txBody>
                  <a:tcPr/>
                </a:tc>
                <a:tc>
                  <a:txBody>
                    <a:bodyPr/>
                    <a:lstStyle/>
                    <a:p>
                      <a:endParaRPr lang="en-US" sz="1100" dirty="0" smtClean="0"/>
                    </a:p>
                  </a:txBody>
                  <a:tcPr/>
                </a:tc>
                <a:tc>
                  <a:txBody>
                    <a:bodyPr/>
                    <a:lstStyle/>
                    <a:p>
                      <a:endParaRPr lang="en-US" sz="1100" dirty="0" smtClean="0"/>
                    </a:p>
                  </a:txBody>
                  <a:tcPr/>
                </a:tc>
              </a:tr>
              <a:tr h="0">
                <a:tc>
                  <a:txBody>
                    <a:bodyPr/>
                    <a:lstStyle/>
                    <a:p>
                      <a:r>
                        <a:rPr lang="en-US" sz="1100" dirty="0" smtClean="0"/>
                        <a:t>fine</a:t>
                      </a:r>
                    </a:p>
                  </a:txBody>
                  <a:tcPr/>
                </a:tc>
                <a:tc>
                  <a:txBody>
                    <a:bodyPr/>
                    <a:lstStyle/>
                    <a:p>
                      <a:endParaRPr lang="en-US" sz="1100" dirty="0" smtClean="0"/>
                    </a:p>
                  </a:txBody>
                  <a:tcPr/>
                </a:tc>
                <a:tc>
                  <a:txBody>
                    <a:bodyPr/>
                    <a:lstStyle/>
                    <a:p>
                      <a:r>
                        <a:rPr lang="en-US" sz="1100" dirty="0" smtClean="0"/>
                        <a:t>positive</a:t>
                      </a:r>
                    </a:p>
                  </a:txBody>
                  <a:tcPr/>
                </a:tc>
                <a:tc>
                  <a:txBody>
                    <a:bodyPr/>
                    <a:lstStyle/>
                    <a:p>
                      <a:r>
                        <a:rPr lang="en-US" sz="1100" dirty="0" smtClean="0"/>
                        <a:t>2</a:t>
                      </a:r>
                    </a:p>
                  </a:txBody>
                  <a:tcPr/>
                </a:tc>
              </a:tr>
              <a:tr h="0">
                <a:tc>
                  <a:txBody>
                    <a:bodyPr/>
                    <a:lstStyle/>
                    <a:p>
                      <a:r>
                        <a:rPr lang="en-US" sz="1100" dirty="0" smtClean="0"/>
                        <a:t>pray</a:t>
                      </a:r>
                    </a:p>
                  </a:txBody>
                  <a:tcPr/>
                </a:tc>
                <a:tc>
                  <a:txBody>
                    <a:bodyPr/>
                    <a:lstStyle/>
                    <a:p>
                      <a:r>
                        <a:rPr lang="en-US" sz="1100" dirty="0" smtClean="0"/>
                        <a:t>positive</a:t>
                      </a:r>
                    </a:p>
                  </a:txBody>
                  <a:tcPr/>
                </a:tc>
                <a:tc>
                  <a:txBody>
                    <a:bodyPr/>
                    <a:lstStyle/>
                    <a:p>
                      <a:endParaRPr lang="en-US" sz="1100" dirty="0" smtClean="0"/>
                    </a:p>
                  </a:txBody>
                  <a:tcPr/>
                </a:tc>
                <a:tc>
                  <a:txBody>
                    <a:bodyPr/>
                    <a:lstStyle/>
                    <a:p>
                      <a:r>
                        <a:rPr lang="en-US" sz="1100" dirty="0" smtClean="0"/>
                        <a:t>1</a:t>
                      </a:r>
                    </a:p>
                  </a:txBody>
                  <a:tcPr/>
                </a:tc>
              </a:tr>
              <a:tr h="0">
                <a:tc>
                  <a:txBody>
                    <a:bodyPr/>
                    <a:lstStyle/>
                    <a:p>
                      <a:r>
                        <a:rPr lang="en-US" sz="1100" dirty="0" smtClean="0"/>
                        <a:t>quick</a:t>
                      </a:r>
                    </a:p>
                  </a:txBody>
                  <a:tcPr/>
                </a:tc>
                <a:tc>
                  <a:txBody>
                    <a:bodyPr/>
                    <a:lstStyle/>
                    <a:p>
                      <a:endParaRPr lang="en-US" sz="1100" dirty="0" smtClean="0"/>
                    </a:p>
                  </a:txBody>
                  <a:tcPr/>
                </a:tc>
                <a:tc>
                  <a:txBody>
                    <a:bodyPr/>
                    <a:lstStyle/>
                    <a:p>
                      <a:endParaRPr lang="en-US" sz="1100" dirty="0" smtClean="0"/>
                    </a:p>
                  </a:txBody>
                  <a:tcPr/>
                </a:tc>
                <a:tc>
                  <a:txBody>
                    <a:bodyPr/>
                    <a:lstStyle/>
                    <a:p>
                      <a:endParaRPr lang="en-US" sz="1100" dirty="0" smtClean="0"/>
                    </a:p>
                  </a:txBody>
                  <a:tcPr/>
                </a:tc>
              </a:tr>
              <a:tr h="0">
                <a:tc>
                  <a:txBody>
                    <a:bodyPr/>
                    <a:lstStyle/>
                    <a:p>
                      <a:r>
                        <a:rPr lang="en-US" sz="1100" dirty="0" smtClean="0"/>
                        <a:t>recovery</a:t>
                      </a:r>
                    </a:p>
                  </a:txBody>
                  <a:tcPr/>
                </a:tc>
                <a:tc>
                  <a:txBody>
                    <a:bodyPr/>
                    <a:lstStyle/>
                    <a:p>
                      <a:endParaRPr lang="en-US" sz="1100" dirty="0" smtClean="0"/>
                    </a:p>
                  </a:txBody>
                  <a:tcPr/>
                </a:tc>
                <a:tc>
                  <a:txBody>
                    <a:bodyPr/>
                    <a:lstStyle/>
                    <a:p>
                      <a:r>
                        <a:rPr lang="en-US" sz="1100" dirty="0" smtClean="0"/>
                        <a:t>positive</a:t>
                      </a:r>
                    </a:p>
                  </a:txBody>
                  <a:tcPr/>
                </a:tc>
                <a:tc>
                  <a:txBody>
                    <a:bodyPr/>
                    <a:lstStyle/>
                    <a:p>
                      <a:endParaRPr lang="en-US" sz="1100" dirty="0" smtClean="0"/>
                    </a:p>
                  </a:txBody>
                  <a:tcPr/>
                </a:tc>
              </a:tr>
              <a:tr h="0">
                <a:tc>
                  <a:txBody>
                    <a:bodyPr/>
                    <a:lstStyle/>
                    <a:p>
                      <a:r>
                        <a:rPr lang="en-US" sz="1100" dirty="0" smtClean="0"/>
                        <a:t>land</a:t>
                      </a:r>
                    </a:p>
                  </a:txBody>
                  <a:tcPr/>
                </a:tc>
                <a:tc>
                  <a:txBody>
                    <a:bodyPr/>
                    <a:lstStyle/>
                    <a:p>
                      <a:r>
                        <a:rPr lang="en-US" sz="1100" dirty="0" smtClean="0"/>
                        <a:t>positive</a:t>
                      </a:r>
                    </a:p>
                  </a:txBody>
                  <a:tcPr/>
                </a:tc>
                <a:tc>
                  <a:txBody>
                    <a:bodyPr/>
                    <a:lstStyle/>
                    <a:p>
                      <a:endParaRPr lang="en-US" sz="1100" dirty="0" smtClean="0"/>
                    </a:p>
                  </a:txBody>
                  <a:tcPr/>
                </a:tc>
                <a:tc>
                  <a:txBody>
                    <a:bodyPr/>
                    <a:lstStyle/>
                    <a:p>
                      <a:endParaRPr lang="en-US" sz="1100" dirty="0" smtClean="0"/>
                    </a:p>
                  </a:txBody>
                  <a:tcPr/>
                </a:tc>
              </a:tr>
              <a:tr h="0">
                <a:tc>
                  <a:txBody>
                    <a:bodyPr/>
                    <a:lstStyle/>
                    <a:p>
                      <a:r>
                        <a:rPr lang="en-US" sz="1100" dirty="0" smtClean="0"/>
                        <a:t>Puerto</a:t>
                      </a:r>
                    </a:p>
                  </a:txBody>
                  <a:tcPr/>
                </a:tc>
                <a:tc>
                  <a:txBody>
                    <a:bodyPr/>
                    <a:lstStyle/>
                    <a:p>
                      <a:endParaRPr lang="en-US" sz="1100" dirty="0" smtClean="0"/>
                    </a:p>
                  </a:txBody>
                  <a:tcPr/>
                </a:tc>
                <a:tc>
                  <a:txBody>
                    <a:bodyPr/>
                    <a:lstStyle/>
                    <a:p>
                      <a:endParaRPr lang="en-US" sz="1100" dirty="0" smtClean="0"/>
                    </a:p>
                  </a:txBody>
                  <a:tcPr/>
                </a:tc>
                <a:tc>
                  <a:txBody>
                    <a:bodyPr/>
                    <a:lstStyle/>
                    <a:p>
                      <a:endParaRPr lang="en-US" sz="1100" dirty="0" smtClean="0"/>
                    </a:p>
                  </a:txBody>
                  <a:tcPr/>
                </a:tc>
              </a:tr>
              <a:tr h="0">
                <a:tc>
                  <a:txBody>
                    <a:bodyPr/>
                    <a:lstStyle/>
                    <a:p>
                      <a:r>
                        <a:rPr lang="en-US" sz="1100" dirty="0" err="1" smtClean="0"/>
                        <a:t>rico</a:t>
                      </a:r>
                      <a:endParaRPr lang="en-US" sz="1100" dirty="0" smtClean="0"/>
                    </a:p>
                  </a:txBody>
                  <a:tcPr/>
                </a:tc>
                <a:tc>
                  <a:txBody>
                    <a:bodyPr/>
                    <a:lstStyle/>
                    <a:p>
                      <a:endParaRPr lang="en-US" sz="1100" dirty="0" smtClean="0"/>
                    </a:p>
                  </a:txBody>
                  <a:tcPr/>
                </a:tc>
                <a:tc>
                  <a:txBody>
                    <a:bodyPr/>
                    <a:lstStyle/>
                    <a:p>
                      <a:endParaRPr lang="en-US" sz="1100" dirty="0" smtClean="0"/>
                    </a:p>
                  </a:txBody>
                  <a:tcPr/>
                </a:tc>
                <a:tc>
                  <a:txBody>
                    <a:bodyPr/>
                    <a:lstStyle/>
                    <a:p>
                      <a:endParaRPr lang="en-US" sz="1100" dirty="0" smtClean="0"/>
                    </a:p>
                  </a:txBody>
                  <a:tcPr/>
                </a:tc>
              </a:tr>
              <a:tr h="0">
                <a:tc>
                  <a:txBody>
                    <a:bodyPr/>
                    <a:lstStyle/>
                    <a:p>
                      <a:r>
                        <a:rPr lang="en-US" sz="1100" dirty="0" smtClean="0"/>
                        <a:t>god</a:t>
                      </a:r>
                    </a:p>
                  </a:txBody>
                  <a:tcPr/>
                </a:tc>
                <a:tc>
                  <a:txBody>
                    <a:bodyPr/>
                    <a:lstStyle/>
                    <a:p>
                      <a:r>
                        <a:rPr lang="en-US" sz="1100" dirty="0" smtClean="0"/>
                        <a:t>positive</a:t>
                      </a:r>
                    </a:p>
                  </a:txBody>
                  <a:tcPr/>
                </a:tc>
                <a:tc>
                  <a:txBody>
                    <a:bodyPr/>
                    <a:lstStyle/>
                    <a:p>
                      <a:endParaRPr lang="en-US" sz="1100" dirty="0" smtClean="0"/>
                    </a:p>
                  </a:txBody>
                  <a:tcPr/>
                </a:tc>
                <a:tc>
                  <a:txBody>
                    <a:bodyPr/>
                    <a:lstStyle/>
                    <a:p>
                      <a:r>
                        <a:rPr lang="en-US" sz="1100" dirty="0" smtClean="0"/>
                        <a:t>1</a:t>
                      </a:r>
                    </a:p>
                  </a:txBody>
                  <a:tcPr/>
                </a:tc>
              </a:tr>
              <a:tr h="0">
                <a:tc>
                  <a:txBody>
                    <a:bodyPr/>
                    <a:lstStyle/>
                    <a:p>
                      <a:r>
                        <a:rPr lang="en-US" sz="1100" dirty="0" smtClean="0"/>
                        <a:t>bless</a:t>
                      </a:r>
                    </a:p>
                  </a:txBody>
                  <a:tcPr/>
                </a:tc>
                <a:tc>
                  <a:txBody>
                    <a:bodyPr/>
                    <a:lstStyle/>
                    <a:p>
                      <a:r>
                        <a:rPr lang="en-US" sz="1100" dirty="0" smtClean="0"/>
                        <a:t>positive</a:t>
                      </a:r>
                    </a:p>
                  </a:txBody>
                  <a:tcPr/>
                </a:tc>
                <a:tc>
                  <a:txBody>
                    <a:bodyPr/>
                    <a:lstStyle/>
                    <a:p>
                      <a:r>
                        <a:rPr lang="en-US" sz="1100" dirty="0" smtClean="0"/>
                        <a:t>positive</a:t>
                      </a:r>
                    </a:p>
                  </a:txBody>
                  <a:tcPr/>
                </a:tc>
                <a:tc>
                  <a:txBody>
                    <a:bodyPr/>
                    <a:lstStyle/>
                    <a:p>
                      <a:r>
                        <a:rPr lang="en-US" sz="1100" dirty="0" smtClean="0"/>
                        <a:t>2</a:t>
                      </a:r>
                    </a:p>
                  </a:txBody>
                  <a:tcPr/>
                </a:tc>
              </a:tr>
            </a:tbl>
          </a:graphicData>
        </a:graphic>
      </p:graphicFrame>
      <mc:AlternateContent xmlns:mc="http://schemas.openxmlformats.org/markup-compatibility/2006" xmlns:a14="http://schemas.microsoft.com/office/drawing/2010/main">
        <mc:Choice Requires="a14">
          <p:sp>
            <p:nvSpPr>
              <p:cNvPr id="14" name="TextBox 13"/>
              <p:cNvSpPr txBox="1"/>
              <p:nvPr/>
            </p:nvSpPr>
            <p:spPr>
              <a:xfrm>
                <a:off x="2286000" y="4809619"/>
                <a:ext cx="3365601" cy="584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𝑠𝑐𝑜𝑟𝑒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𝑝𝑜𝑠𝑖𝑡𝑖𝑣𝑒</m:t>
                              </m:r>
                            </m:e>
                          </m:nary>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r>
                                <a:rPr lang="en-US" b="0" i="1" smtClean="0">
                                  <a:latin typeface="Cambria Math" panose="02040503050406030204" pitchFamily="18" charset="0"/>
                                </a:rPr>
                                <m:t>𝑛𝑒𝑔𝑎𝑡𝑖𝑣𝑒</m:t>
                              </m:r>
                            </m:e>
                          </m:nary>
                        </m:num>
                        <m:den>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𝑝𝑜𝑠𝑖𝑡𝑖𝑣𝑒</m:t>
                              </m:r>
                            </m:e>
                          </m:nary>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𝑛𝑒𝑔𝑎𝑡𝑖𝑣𝑒</m:t>
                              </m:r>
                            </m:e>
                          </m:nary>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286000" y="4809619"/>
                <a:ext cx="3365601" cy="58407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03642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4357</TotalTime>
  <Words>839</Words>
  <Application>Microsoft Office PowerPoint</Application>
  <PresentationFormat>On-screen Show (4:3)</PresentationFormat>
  <Paragraphs>308</Paragraphs>
  <Slides>27</Slides>
  <Notes>27</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Lucida Console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Damian.Shepard</dc:creator>
  <cp:lastModifiedBy>DoD Admin</cp:lastModifiedBy>
  <cp:revision>254</cp:revision>
  <dcterms:created xsi:type="dcterms:W3CDTF">2012-06-25T16:22:02Z</dcterms:created>
  <dcterms:modified xsi:type="dcterms:W3CDTF">2018-05-25T19:17:28Z</dcterms:modified>
</cp:coreProperties>
</file>