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12"/>
  </p:notesMasterIdLst>
  <p:sldIdLst>
    <p:sldId id="285" r:id="rId4"/>
    <p:sldId id="270" r:id="rId5"/>
    <p:sldId id="271" r:id="rId6"/>
    <p:sldId id="276" r:id="rId7"/>
    <p:sldId id="277" r:id="rId8"/>
    <p:sldId id="287" r:id="rId9"/>
    <p:sldId id="286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Objects="1">
      <p:cViewPr varScale="1">
        <p:scale>
          <a:sx n="59" d="100"/>
          <a:sy n="59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66F7-0D59-4E9D-ACFC-9856B5B52AA3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78943-F57A-42A7-A678-67E4B04D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7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0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2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2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9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CWMD database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Identifying CWMD Gaps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Identifying CWMD Needs from related CBAs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Identifying related CWMD Needs that are related to the same Gaps 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Leads to single solutions for multiple gaps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Identifying CWMD Needs for highly prioritized Gaps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The database data can be ported to different programs for further analysis (such as Excel, Analyst Notebook, etc.)</a:t>
            </a:r>
          </a:p>
        </p:txBody>
      </p:sp>
    </p:spTree>
    <p:extLst>
      <p:ext uri="{BB962C8B-B14F-4D97-AF65-F5344CB8AC3E}">
        <p14:creationId xmlns:p14="http://schemas.microsoft.com/office/powerpoint/2010/main" val="116997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78867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1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7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1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BA989D-9221-514E-84E8-030984D94CD9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0F363-EB81-8048-AE35-BCE00A80B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alytic.PPT.Header.pd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FC61-2700-43F3-8D11-C53B050768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6CD-A9A7-4EE3-A5BE-B373BED04D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7"/>
            <a:ext cx="9144000" cy="1371600"/>
          </a:xfrm>
          <a:prstGeom prst="rect">
            <a:avLst/>
          </a:prstGeom>
          <a:solidFill>
            <a:schemeClr val="bg1">
              <a:alpha val="38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4" y="1371600"/>
            <a:ext cx="9144000" cy="3205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81000" y="363667"/>
            <a:ext cx="8382000" cy="874453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4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EA99-0DF0-7148-8FED-4F3092CC786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D5D7-6B45-014C-A21C-68EF53F5B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xY8QUklllo" TargetMode="External"/><Relationship Id="rId3" Type="http://schemas.openxmlformats.org/officeDocument/2006/relationships/hyperlink" Target="http://www.pewresearch.org/2017/05/12/video-explainer-understanding-random-sampling-for-public-opinion-surveys/" TargetMode="External"/><Relationship Id="rId7" Type="http://schemas.openxmlformats.org/officeDocument/2006/relationships/hyperlink" Target="https://www.youtube.com/watch?v=kaRQsW4nOc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XE7QDfdaQ68" TargetMode="External"/><Relationship Id="rId5" Type="http://schemas.openxmlformats.org/officeDocument/2006/relationships/hyperlink" Target="https://www.youtube.com/watch?v=zF37RvnNHnk" TargetMode="External"/><Relationship Id="rId4" Type="http://schemas.openxmlformats.org/officeDocument/2006/relationships/hyperlink" Target="https://www.youtube.com/watch?v=KkqXbw43yxc" TargetMode="External"/><Relationship Id="rId9" Type="http://schemas.openxmlformats.org/officeDocument/2006/relationships/hyperlink" Target="http://www.caa.army.mi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Working Group </a:t>
            </a:r>
            <a:r>
              <a:rPr lang="en-US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  <a:br>
              <a:rPr lang="en-US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Polling Methods and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22-26 Jan 2018</a:t>
            </a:r>
          </a:p>
          <a:p>
            <a:endParaRPr lang="en-US" b="1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WG Chairs:</a:t>
            </a:r>
          </a:p>
          <a:p>
            <a:r>
              <a:rPr lang="en-US" sz="2000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COL Joe Lindquist</a:t>
            </a:r>
          </a:p>
          <a:p>
            <a:r>
              <a:rPr lang="en-US" sz="2000" b="1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CPT Dusty Turner</a:t>
            </a:r>
          </a:p>
          <a:p>
            <a:endParaRPr lang="en-US" b="1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Working Group Purpose/Charges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Working Group Charge: How is polling data being collected, analyzed, reported, and ultimately used by decision makers?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Answer the Following:</a:t>
            </a:r>
          </a:p>
          <a:p>
            <a:r>
              <a:rPr lang="en-US" altLang="en-US" dirty="0"/>
              <a:t>How are perceptions measured?</a:t>
            </a:r>
          </a:p>
          <a:p>
            <a:r>
              <a:rPr lang="en-US" altLang="en-US" dirty="0"/>
              <a:t>How are perceptions reported?</a:t>
            </a:r>
          </a:p>
          <a:p>
            <a:r>
              <a:rPr lang="en-US" altLang="en-US" dirty="0"/>
              <a:t>What is the analyst’s role in increasing reliability and validity of perception data?</a:t>
            </a:r>
          </a:p>
          <a:p>
            <a:r>
              <a:rPr lang="en-US" altLang="en-US" dirty="0"/>
              <a:t>How do decision makers use perception data?</a:t>
            </a:r>
          </a:p>
          <a:p>
            <a:r>
              <a:rPr lang="en-US" altLang="en-US" dirty="0"/>
              <a:t>What other tools are out there to examine sentiment?</a:t>
            </a:r>
          </a:p>
        </p:txBody>
      </p:sp>
    </p:spTree>
    <p:extLst>
      <p:ext uri="{BB962C8B-B14F-4D97-AF65-F5344CB8AC3E}">
        <p14:creationId xmlns:p14="http://schemas.microsoft.com/office/powerpoint/2010/main" val="21292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00551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Presenters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5486400"/>
          </a:xfrm>
        </p:spPr>
        <p:txBody>
          <a:bodyPr>
            <a:normAutofit/>
          </a:bodyPr>
          <a:lstStyle/>
          <a:p>
            <a:r>
              <a:rPr lang="en-US" altLang="en-US" dirty="0"/>
              <a:t>LTC Shawnette </a:t>
            </a:r>
            <a:r>
              <a:rPr lang="en-US" altLang="en-US" dirty="0" smtClean="0"/>
              <a:t>Rochelle </a:t>
            </a:r>
          </a:p>
          <a:p>
            <a:pPr lvl="1"/>
            <a:r>
              <a:rPr lang="en-US" altLang="en-US" dirty="0" smtClean="0"/>
              <a:t>Designing Quantitative Surveys</a:t>
            </a:r>
            <a:endParaRPr lang="en-US" altLang="en-US" dirty="0"/>
          </a:p>
          <a:p>
            <a:r>
              <a:rPr lang="en-US" altLang="en-US" dirty="0"/>
              <a:t>Mr. David </a:t>
            </a:r>
            <a:r>
              <a:rPr lang="en-US" altLang="en-US" dirty="0" smtClean="0"/>
              <a:t>Peng</a:t>
            </a:r>
          </a:p>
          <a:p>
            <a:pPr lvl="1"/>
            <a:r>
              <a:rPr lang="en-US" altLang="en-US" dirty="0" smtClean="0"/>
              <a:t>Effects </a:t>
            </a:r>
            <a:r>
              <a:rPr lang="en-US" altLang="en-US" dirty="0"/>
              <a:t>of Poor Design on Quantitative Surveys</a:t>
            </a:r>
          </a:p>
          <a:p>
            <a:pPr marL="228600" indent="-228600"/>
            <a:r>
              <a:rPr lang="en-US" altLang="en-US" b="0" dirty="0" smtClean="0"/>
              <a:t>CPT Dusty Turner </a:t>
            </a:r>
          </a:p>
          <a:p>
            <a:pPr lvl="1"/>
            <a:r>
              <a:rPr lang="en-US" altLang="en-US" b="0" dirty="0" smtClean="0"/>
              <a:t>Gathering Perceptions Using Latent Data</a:t>
            </a:r>
          </a:p>
          <a:p>
            <a:pPr marL="228600" indent="-228600"/>
            <a:r>
              <a:rPr lang="en-US" altLang="en-US" dirty="0" smtClean="0"/>
              <a:t>Mr. Matt Warshaw </a:t>
            </a:r>
          </a:p>
          <a:p>
            <a:pPr lvl="1"/>
            <a:r>
              <a:rPr lang="en-US" altLang="en-US" dirty="0" smtClean="0"/>
              <a:t>Gathering Perceptions Using Qualitative Methods</a:t>
            </a:r>
          </a:p>
          <a:p>
            <a:pPr marL="228600" indent="-228600"/>
            <a:r>
              <a:rPr lang="en-US" altLang="en-US" dirty="0" smtClean="0"/>
              <a:t>LTC David Risius</a:t>
            </a:r>
          </a:p>
          <a:p>
            <a:pPr lvl="1"/>
            <a:r>
              <a:rPr lang="en-US" altLang="en-US" dirty="0" smtClean="0"/>
              <a:t>The Role of Public Perceptions in Hurricane Maria</a:t>
            </a:r>
            <a:endParaRPr lang="en-US" altLang="en-US" b="0" dirty="0" smtClean="0"/>
          </a:p>
          <a:p>
            <a:pPr marL="228600" indent="-228600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5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23" y="457200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Suggested Training to Include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73" y="1676400"/>
            <a:ext cx="8839200" cy="505936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b="0" dirty="0" smtClean="0"/>
              <a:t>YouTube Video sequence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sz="1600" dirty="0"/>
              <a:t>Sampling: </a:t>
            </a:r>
            <a:r>
              <a:rPr lang="en-US" altLang="en-US" sz="1600" dirty="0">
                <a:hlinkClick r:id="rId3"/>
              </a:rPr>
              <a:t>http://www.pewresearch.org/2017/05/12/video-explainer-understanding-random-sampling-for-public-opinion-surveys</a:t>
            </a:r>
            <a:r>
              <a:rPr lang="en-US" altLang="en-US" sz="1600" dirty="0" smtClean="0">
                <a:hlinkClick r:id="rId3"/>
              </a:rPr>
              <a:t>/</a:t>
            </a:r>
            <a:r>
              <a:rPr lang="en-US" altLang="en-US" sz="1600" dirty="0" smtClean="0"/>
              <a:t>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sz="1600" dirty="0"/>
              <a:t>Weighting: </a:t>
            </a:r>
            <a:r>
              <a:rPr lang="en-US" altLang="en-US" sz="1600" dirty="0">
                <a:hlinkClick r:id="rId4"/>
              </a:rPr>
              <a:t>https://</a:t>
            </a:r>
            <a:r>
              <a:rPr lang="en-US" altLang="en-US" sz="1600" dirty="0" smtClean="0">
                <a:hlinkClick r:id="rId4"/>
              </a:rPr>
              <a:t>www.youtube.com/watch?v=KkqXbw43yxc</a:t>
            </a:r>
            <a:r>
              <a:rPr lang="en-US" altLang="en-US" sz="1600" dirty="0" smtClean="0"/>
              <a:t>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sz="1600" dirty="0" smtClean="0"/>
              <a:t>Error Analysis: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1200" dirty="0"/>
              <a:t>Measurement: </a:t>
            </a:r>
            <a:r>
              <a:rPr lang="en-US" altLang="en-US" sz="1200" dirty="0">
                <a:hlinkClick r:id="rId5"/>
              </a:rPr>
              <a:t>https://</a:t>
            </a:r>
            <a:r>
              <a:rPr lang="en-US" altLang="en-US" sz="1200" dirty="0" smtClean="0">
                <a:hlinkClick r:id="rId5"/>
              </a:rPr>
              <a:t>www.youtube.com/watch?v=zF37RvnNHnk</a:t>
            </a:r>
            <a:r>
              <a:rPr lang="en-US" altLang="en-US" sz="1200" dirty="0" smtClean="0"/>
              <a:t> 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1200" dirty="0"/>
              <a:t>Sampling: </a:t>
            </a:r>
            <a:r>
              <a:rPr lang="en-US" altLang="en-US" sz="1200" dirty="0">
                <a:hlinkClick r:id="rId6"/>
              </a:rPr>
              <a:t>https://</a:t>
            </a:r>
            <a:r>
              <a:rPr lang="en-US" altLang="en-US" sz="1200" dirty="0" smtClean="0">
                <a:hlinkClick r:id="rId6"/>
              </a:rPr>
              <a:t>www.youtube.com/watch?v=XE7QDfdaQ68</a:t>
            </a:r>
            <a:r>
              <a:rPr lang="en-US" altLang="en-US" sz="1200" dirty="0" smtClean="0"/>
              <a:t> 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1200" dirty="0"/>
              <a:t>Coverage: </a:t>
            </a:r>
            <a:r>
              <a:rPr lang="en-US" altLang="en-US" sz="1200" dirty="0">
                <a:hlinkClick r:id="rId7"/>
              </a:rPr>
              <a:t>https://</a:t>
            </a:r>
            <a:r>
              <a:rPr lang="en-US" altLang="en-US" sz="1200" dirty="0" smtClean="0">
                <a:hlinkClick r:id="rId7"/>
              </a:rPr>
              <a:t>www.youtube.com/watch?v=kaRQsW4nOcY</a:t>
            </a:r>
            <a:r>
              <a:rPr lang="en-US" altLang="en-US" sz="1200" dirty="0" smtClean="0"/>
              <a:t> 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1200" dirty="0" err="1" smtClean="0"/>
              <a:t>NonResponse</a:t>
            </a:r>
            <a:r>
              <a:rPr lang="en-US" altLang="en-US" sz="1200" dirty="0"/>
              <a:t>: </a:t>
            </a:r>
            <a:r>
              <a:rPr lang="en-US" altLang="en-US" sz="1200" dirty="0">
                <a:hlinkClick r:id="rId8"/>
              </a:rPr>
              <a:t>https://</a:t>
            </a:r>
            <a:r>
              <a:rPr lang="en-US" altLang="en-US" sz="1200" dirty="0" smtClean="0">
                <a:hlinkClick r:id="rId8"/>
              </a:rPr>
              <a:t>www.youtube.com/watch?v=3xY8QUklllo</a:t>
            </a:r>
            <a:r>
              <a:rPr lang="en-US" altLang="en-US" sz="1200" dirty="0" smtClean="0"/>
              <a:t> 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 smtClean="0"/>
              <a:t>Chapter 5: Deployed </a:t>
            </a:r>
            <a:r>
              <a:rPr lang="en-US" altLang="en-US" sz="2000" dirty="0"/>
              <a:t>Analyst Handbook </a:t>
            </a:r>
            <a:r>
              <a:rPr lang="en-US" altLang="en-US" sz="2000" dirty="0">
                <a:hlinkClick r:id="rId9"/>
              </a:rPr>
              <a:t>http://www.caa.army.mil</a:t>
            </a:r>
            <a:r>
              <a:rPr lang="en-US" altLang="en-US" sz="2000" dirty="0" smtClean="0">
                <a:hlinkClick r:id="rId9"/>
              </a:rPr>
              <a:t>/</a:t>
            </a:r>
            <a:r>
              <a:rPr lang="en-US" altLang="en-US" sz="2000" dirty="0" smtClean="0"/>
              <a:t> </a:t>
            </a:r>
            <a:endParaRPr lang="en-US" altLang="en-US" sz="1600" dirty="0"/>
          </a:p>
          <a:p>
            <a:pPr>
              <a:lnSpc>
                <a:spcPct val="80000"/>
              </a:lnSpc>
              <a:buClr>
                <a:schemeClr val="tx1"/>
              </a:buClr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66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Key Working Group Take-</a:t>
            </a:r>
            <a:r>
              <a:rPr lang="en-US" altLang="en-US" dirty="0" err="1" smtClean="0"/>
              <a:t>Aways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2596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altLang="en-US" dirty="0" smtClean="0"/>
              <a:t>Operations currently and likely to continue to be measured (at least tangentially) by public perceptions.  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en-US" dirty="0" smtClean="0"/>
              <a:t>Design: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Mixed Methods are preferred (combination of quantitative and qualitative methods.)</a:t>
            </a:r>
          </a:p>
          <a:p>
            <a:pPr marL="1371600" lvl="2" indent="-457200">
              <a:buClr>
                <a:schemeClr val="tx1"/>
              </a:buClr>
            </a:pPr>
            <a:r>
              <a:rPr lang="en-US" altLang="en-US" dirty="0" smtClean="0"/>
              <a:t>“You can’t build a house with just one tool”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Design survey instruments with outcome in mind (sampling, weighting, decision maker desires, etc.)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Leave room for open-ended responses during fieldwork.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Translate, back translate and correct. (Wording matters to ensure your survey resonates with subjects)</a:t>
            </a:r>
          </a:p>
        </p:txBody>
      </p:sp>
    </p:spTree>
    <p:extLst>
      <p:ext uri="{BB962C8B-B14F-4D97-AF65-F5344CB8AC3E}">
        <p14:creationId xmlns:p14="http://schemas.microsoft.com/office/powerpoint/2010/main" val="28752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Key Working Group Take-</a:t>
            </a:r>
            <a:r>
              <a:rPr lang="en-US" altLang="en-US" dirty="0" err="1" smtClean="0"/>
              <a:t>Aways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altLang="en-US" dirty="0" smtClean="0"/>
              <a:t>Contractor interaction: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Build contracts to have intermediate deliverables</a:t>
            </a:r>
          </a:p>
          <a:p>
            <a:pPr marL="1371600" lvl="2" indent="-457200">
              <a:buClr>
                <a:schemeClr val="tx1"/>
              </a:buClr>
            </a:pPr>
            <a:r>
              <a:rPr lang="en-US" altLang="en-US" dirty="0" smtClean="0"/>
              <a:t>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,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look analysis</a:t>
            </a:r>
          </a:p>
          <a:p>
            <a:pPr marL="1371600" lvl="2" indent="-457200">
              <a:buClr>
                <a:schemeClr val="tx1"/>
              </a:buClr>
            </a:pPr>
            <a:r>
              <a:rPr lang="en-US" altLang="en-US" dirty="0" smtClean="0"/>
              <a:t>Allow for interaction between deliverables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Demand methodology documentation (sampling and weighting protocols)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Supervise training of fieldwork when appropriate (but… ensure your presence doesn’t affect effective data collection.)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Ensure contractual obligations are fulfilled (</a:t>
            </a:r>
            <a:r>
              <a:rPr lang="en-US" altLang="en-US" dirty="0" err="1" smtClean="0"/>
              <a:t>backchecks</a:t>
            </a:r>
            <a:r>
              <a:rPr lang="en-US" altLang="en-US" dirty="0" smtClean="0"/>
              <a:t>, metadata analysis, quality control) 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en-US" dirty="0" smtClean="0"/>
              <a:t>“</a:t>
            </a:r>
            <a:r>
              <a:rPr lang="en-US" altLang="en-US" dirty="0" err="1" smtClean="0"/>
              <a:t>Morselize</a:t>
            </a:r>
            <a:r>
              <a:rPr lang="en-US" altLang="en-US" dirty="0" smtClean="0"/>
              <a:t>” analysis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Don’t treat surveys as stand alone analysis, weave into daily briefings and other published documents. 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Inform operations and plans as appropriate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Consider creating interactive applications (sort and summarize by key demographic data, location, question, etc.)</a:t>
            </a:r>
          </a:p>
          <a:p>
            <a:pPr marL="457200" indent="-457200">
              <a:buClr>
                <a:schemeClr val="tx1"/>
              </a:buClr>
            </a:pPr>
            <a:endParaRPr lang="en-US" altLang="en-US" dirty="0" smtClean="0"/>
          </a:p>
          <a:p>
            <a:pPr marL="457200" indent="-457200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2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Key Working Group Take-</a:t>
            </a:r>
            <a:r>
              <a:rPr lang="en-US" altLang="en-US" dirty="0" err="1" smtClean="0"/>
              <a:t>Aways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altLang="en-US" dirty="0" smtClean="0"/>
              <a:t>Decision Maker Delivery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Socialize analysis and findings with staff.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Describe in layman’s terms quality control measures.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Don’t hide the “warts” of the analysis. Transparency of limitations builds confidence.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Tell a cogent story with the analysis – not simply summarize question responses.  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Combine quantitative findings with qualitative anecdotes that reinforce points. Narratives are powerful!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en-US" dirty="0" smtClean="0"/>
              <a:t>Social Media, Blogs, Forums, “Google” news, and other latent data sources can provide another perspective on the OE. 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Free, immediate, raw, unfiltered perceptions. 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Acknowledged bias, potential for tampering (bots)</a:t>
            </a:r>
          </a:p>
          <a:p>
            <a:pPr marL="914400" lvl="1" indent="-457200">
              <a:buClr>
                <a:schemeClr val="tx1"/>
              </a:buClr>
            </a:pPr>
            <a:r>
              <a:rPr lang="en-US" altLang="en-US" dirty="0" smtClean="0"/>
              <a:t>Methods under-developed (but getting better)</a:t>
            </a:r>
          </a:p>
          <a:p>
            <a:pPr marL="914400" lvl="1" indent="-457200">
              <a:buClr>
                <a:schemeClr val="tx1"/>
              </a:buClr>
            </a:pPr>
            <a:endParaRPr lang="en-US" altLang="en-US" dirty="0" smtClean="0"/>
          </a:p>
          <a:p>
            <a:pPr marL="457200" indent="-457200">
              <a:buClr>
                <a:schemeClr val="tx1"/>
              </a:buClr>
            </a:pPr>
            <a:endParaRPr lang="en-US" altLang="en-US" dirty="0" smtClean="0"/>
          </a:p>
          <a:p>
            <a:pPr marL="457200" indent="-457200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0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References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 err="1" smtClean="0"/>
              <a:t>Kulzy</a:t>
            </a:r>
            <a:r>
              <a:rPr lang="en-US" altLang="en-US" sz="2400" dirty="0" smtClean="0"/>
              <a:t>, Walter W., Fricker, Ronald D.; </a:t>
            </a:r>
            <a:r>
              <a:rPr lang="en-US" altLang="en-US" sz="2400" i="1" dirty="0" smtClean="0"/>
              <a:t>The Survey Process: With an Emphasis on Survey Data Analysis</a:t>
            </a:r>
            <a:r>
              <a:rPr lang="en-US" altLang="en-US" sz="2400" dirty="0" smtClean="0"/>
              <a:t>; Phalanx, June 2015. 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Center for Army Analysis; Chapter 5, Deployed Analyst Handbook; June 2015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Code of Best Practices for Survey Efforts; TRADOC Analysis Center; October 2011</a:t>
            </a:r>
          </a:p>
          <a:p>
            <a:pPr>
              <a:spcBef>
                <a:spcPct val="0"/>
              </a:spcBef>
            </a:pPr>
            <a:endParaRPr lang="en-US" altLang="en-US" sz="2400" dirty="0" smtClean="0"/>
          </a:p>
          <a:p>
            <a:pPr>
              <a:spcBef>
                <a:spcPct val="0"/>
              </a:spcBef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10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616</Words>
  <Application>Microsoft Office PowerPoint</Application>
  <PresentationFormat>On-screen Show (4:3)</PresentationFormat>
  <Paragraphs>79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Design</vt:lpstr>
      <vt:lpstr>Office Theme</vt:lpstr>
      <vt:lpstr>Working Group 9 Polling Methods and Tools</vt:lpstr>
      <vt:lpstr>Working Group Purpose/Charges</vt:lpstr>
      <vt:lpstr>Presenters</vt:lpstr>
      <vt:lpstr>Suggested Training to Include</vt:lpstr>
      <vt:lpstr>Key Working Group Take-Aways</vt:lpstr>
      <vt:lpstr>Key Working Group Take-Aways</vt:lpstr>
      <vt:lpstr>Key Working Group Take-Aways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Jody West</dc:creator>
  <cp:lastModifiedBy>Joseph Lindquist</cp:lastModifiedBy>
  <cp:revision>20</cp:revision>
  <dcterms:created xsi:type="dcterms:W3CDTF">2017-12-04T15:12:00Z</dcterms:created>
  <dcterms:modified xsi:type="dcterms:W3CDTF">2018-03-02T03:55:25Z</dcterms:modified>
</cp:coreProperties>
</file>