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2"/>
  </p:notesMasterIdLst>
  <p:sldIdLst>
    <p:sldId id="427" r:id="rId2"/>
    <p:sldId id="429" r:id="rId3"/>
    <p:sldId id="428" r:id="rId4"/>
    <p:sldId id="431" r:id="rId5"/>
    <p:sldId id="435" r:id="rId6"/>
    <p:sldId id="434" r:id="rId7"/>
    <p:sldId id="436" r:id="rId8"/>
    <p:sldId id="437" r:id="rId9"/>
    <p:sldId id="438" r:id="rId10"/>
    <p:sldId id="43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BB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6" autoAdjust="0"/>
    <p:restoredTop sz="90936" autoAdjust="0"/>
  </p:normalViewPr>
  <p:slideViewPr>
    <p:cSldViewPr>
      <p:cViewPr varScale="1">
        <p:scale>
          <a:sx n="68" d="100"/>
          <a:sy n="68" d="100"/>
        </p:scale>
        <p:origin x="5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292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965AF-F8EE-4FA9-8543-23DAB8AB47E5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5CA9-F35B-4173-99FA-F5D3BA375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7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tiff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Template ART.tif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1447800"/>
            <a:ext cx="7772400" cy="40507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8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7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0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F0D4E0-3759-4149-9009-C138BD830BA3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41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5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F0D4E0-3759-4149-9009-C138BD830BA3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1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F0D4E0-3759-4149-9009-C138BD830BA3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 descr="Template ART.t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>
            <a:off x="916781" y="997744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-Math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620000" y="5745149"/>
            <a:ext cx="1295400" cy="8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4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ethics-in-web-scraping-b96b18136f0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n.com/mens-college-basketball/bp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V5zHEzQolQta8VfwH1f1KOrW_vwpr0tK2JLrSf2BtQ/edit#gid=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selectorgadge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Dusty Turner</a:t>
            </a:r>
          </a:p>
          <a:p>
            <a:r>
              <a:rPr lang="en-US" dirty="0" smtClean="0"/>
              <a:t>22 March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14800" y="0"/>
            <a:ext cx="502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Conclusion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895600"/>
            <a:ext cx="7162800" cy="1622094"/>
            <a:chOff x="1371600" y="1135101"/>
            <a:chExt cx="7162800" cy="162209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1143000"/>
              <a:ext cx="2590800" cy="16062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600" y="1135101"/>
              <a:ext cx="2590800" cy="1622094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284785" y="1694601"/>
              <a:ext cx="1371600" cy="609600"/>
            </a:xfrm>
            <a:prstGeom prst="rightArrow">
              <a:avLst/>
            </a:prstGeom>
            <a:gradFill>
              <a:gsLst>
                <a:gs pos="0">
                  <a:srgbClr val="FF0000"/>
                </a:gs>
                <a:gs pos="50000">
                  <a:schemeClr val="bg2">
                    <a:shade val="100000"/>
                    <a:hueMod val="100000"/>
                    <a:satMod val="110000"/>
                    <a:lumMod val="130000"/>
                  </a:schemeClr>
                </a:gs>
                <a:gs pos="100000">
                  <a:srgbClr val="00B050"/>
                </a:gs>
              </a:gsLst>
              <a:lin ang="252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30611"/>
            <a:ext cx="4368800" cy="15905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5257800"/>
            <a:ext cx="1264285" cy="14668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276850"/>
            <a:ext cx="1868129" cy="1447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410200"/>
            <a:ext cx="2065867" cy="11620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08" y="5466627"/>
            <a:ext cx="2305050" cy="10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4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73" y="3733801"/>
            <a:ext cx="9157265" cy="3118338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14800" y="0"/>
            <a:ext cx="502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 All Have This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295400"/>
            <a:ext cx="341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I NEED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9800" y="2438400"/>
            <a:ext cx="1000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09800" y="320040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ALL OF IT</a:t>
            </a:r>
          </a:p>
        </p:txBody>
      </p:sp>
    </p:spTree>
    <p:extLst>
      <p:ext uri="{BB962C8B-B14F-4D97-AF65-F5344CB8AC3E}">
        <p14:creationId xmlns:p14="http://schemas.microsoft.com/office/powerpoint/2010/main" val="122105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14800" y="0"/>
            <a:ext cx="502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Road Map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09461" y="1497485"/>
            <a:ext cx="1752600" cy="74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69676" y="1497531"/>
            <a:ext cx="1752600" cy="74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29891" y="1497485"/>
            <a:ext cx="1752600" cy="74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Reward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21185" y="2667000"/>
            <a:ext cx="1752600" cy="7498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Easy*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581400" y="2667000"/>
            <a:ext cx="1752600" cy="7498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 </a:t>
            </a:r>
          </a:p>
          <a:p>
            <a:pPr algn="ctr"/>
            <a:r>
              <a:rPr lang="en-US" dirty="0" smtClean="0"/>
              <a:t>Copy/Paste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5323" y="3836515"/>
            <a:ext cx="1752600" cy="7498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Moderate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35753" y="2667000"/>
            <a:ext cx="1752600" cy="7498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575538" y="3836515"/>
            <a:ext cx="1752600" cy="7498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Google Sheets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29891" y="3836515"/>
            <a:ext cx="1752600" cy="7498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15323" y="5006030"/>
            <a:ext cx="1752600" cy="749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75538" y="5006030"/>
            <a:ext cx="1752600" cy="749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29891" y="5006030"/>
            <a:ext cx="1752600" cy="749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Through the Roof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107" y="6096000"/>
            <a:ext cx="2579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* Not really all that easy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107" y="6403777"/>
            <a:ext cx="2665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** Not really all that hard</a:t>
            </a:r>
          </a:p>
        </p:txBody>
      </p:sp>
    </p:spTree>
    <p:extLst>
      <p:ext uri="{BB962C8B-B14F-4D97-AF65-F5344CB8AC3E}">
        <p14:creationId xmlns:p14="http://schemas.microsoft.com/office/powerpoint/2010/main" val="64283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581400" y="2667000"/>
            <a:ext cx="1752600" cy="7498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Copy/Paste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14800" y="0"/>
            <a:ext cx="502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Road Map</a:t>
            </a:r>
          </a:p>
        </p:txBody>
      </p:sp>
      <p:sp>
        <p:nvSpPr>
          <p:cNvPr id="8" name="Rounded Rectangle 4"/>
          <p:cNvSpPr/>
          <p:nvPr/>
        </p:nvSpPr>
        <p:spPr>
          <a:xfrm>
            <a:off x="6708788" y="1984388"/>
            <a:ext cx="2406234" cy="11424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0970" tIns="70485" rIns="140970" bIns="7048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Lots of Work</a:t>
            </a:r>
            <a:endParaRPr lang="en-US" sz="3700" kern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1009461" y="1497485"/>
            <a:ext cx="1752600" cy="74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569676" y="1497531"/>
            <a:ext cx="1752600" cy="74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129891" y="1497485"/>
            <a:ext cx="1752600" cy="74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Reward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21185" y="2667000"/>
            <a:ext cx="1752600" cy="7498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Easy*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15323" y="3836515"/>
            <a:ext cx="1752600" cy="7498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Moderate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135753" y="2667000"/>
            <a:ext cx="1752600" cy="7498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575538" y="3836515"/>
            <a:ext cx="1752600" cy="7498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Google Sheets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29891" y="3836515"/>
            <a:ext cx="1752600" cy="7498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15323" y="5006030"/>
            <a:ext cx="1752600" cy="7498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575538" y="5006030"/>
            <a:ext cx="1752600" cy="7498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29891" y="5006030"/>
            <a:ext cx="1752600" cy="7498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Through the Roof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6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Main Issues:</a:t>
            </a:r>
          </a:p>
          <a:p>
            <a:r>
              <a:rPr lang="en-US" dirty="0" smtClean="0"/>
              <a:t>Purpose: Its not your data.</a:t>
            </a:r>
          </a:p>
          <a:p>
            <a:r>
              <a:rPr lang="en-US" dirty="0" smtClean="0"/>
              <a:t>Execution: Too much traffic slows down the website.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14800" y="0"/>
            <a:ext cx="502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Ethics</a:t>
            </a:r>
          </a:p>
        </p:txBody>
      </p:sp>
    </p:spTree>
    <p:extLst>
      <p:ext uri="{BB962C8B-B14F-4D97-AF65-F5344CB8AC3E}">
        <p14:creationId xmlns:p14="http://schemas.microsoft.com/office/powerpoint/2010/main" val="20904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14800" y="0"/>
            <a:ext cx="502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Ethics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</a:t>
            </a:r>
            <a:r>
              <a:rPr lang="en-US" sz="1100" dirty="0" smtClean="0">
                <a:hlinkClick r:id="rId2"/>
              </a:rPr>
              <a:t>towardsdatascience.com/ethics-in-web-scraping-b96b18136f01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87420"/>
            <a:ext cx="7772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Addressing these issues with good practices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Never pass off other’s data as your own.</a:t>
            </a:r>
          </a:p>
          <a:p>
            <a:pPr lvl="1"/>
            <a:r>
              <a:rPr lang="en-US" dirty="0"/>
              <a:t>Send recipients of your analysis back to the source. </a:t>
            </a:r>
          </a:p>
          <a:p>
            <a:pPr lvl="1"/>
            <a:r>
              <a:rPr lang="en-US" dirty="0"/>
              <a:t>Scrape only with the intent of creating new value from the data.</a:t>
            </a:r>
          </a:p>
          <a:p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If an API (Application Programming Interface) is available, use it.</a:t>
            </a:r>
            <a:endParaRPr lang="en-US" dirty="0"/>
          </a:p>
          <a:p>
            <a:pPr lvl="1"/>
            <a:r>
              <a:rPr lang="en-US" dirty="0" smtClean="0"/>
              <a:t>Request data at a reasonable rate.</a:t>
            </a:r>
            <a:endParaRPr lang="en-US" dirty="0"/>
          </a:p>
          <a:p>
            <a:pPr lvl="1"/>
            <a:r>
              <a:rPr lang="en-US" dirty="0" smtClean="0"/>
              <a:t>Save only the data you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050792"/>
          </a:xfrm>
        </p:spPr>
        <p:txBody>
          <a:bodyPr/>
          <a:lstStyle/>
          <a:p>
            <a:r>
              <a:rPr lang="en-US" dirty="0" smtClean="0"/>
              <a:t>Excel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www.espn.com/mens-college-basketball/bpi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14800" y="0"/>
            <a:ext cx="502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Lets Begin: Easy*</a:t>
            </a:r>
          </a:p>
        </p:txBody>
      </p:sp>
    </p:spTree>
    <p:extLst>
      <p:ext uri="{BB962C8B-B14F-4D97-AF65-F5344CB8AC3E}">
        <p14:creationId xmlns:p14="http://schemas.microsoft.com/office/powerpoint/2010/main" val="17686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050792"/>
          </a:xfrm>
        </p:spPr>
        <p:txBody>
          <a:bodyPr/>
          <a:lstStyle/>
          <a:p>
            <a:r>
              <a:rPr lang="en-US" dirty="0" smtClean="0"/>
              <a:t>Google Sheets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docs.google.com/spreadsheets/d/1oV5zHEzQolQta8VfwH1f1KOrW_vwpr0tK2JLrSf2BtQ/edit#gid=0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14800" y="0"/>
            <a:ext cx="502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Next: Moderate</a:t>
            </a:r>
          </a:p>
        </p:txBody>
      </p:sp>
    </p:spTree>
    <p:extLst>
      <p:ext uri="{BB962C8B-B14F-4D97-AF65-F5344CB8AC3E}">
        <p14:creationId xmlns:p14="http://schemas.microsoft.com/office/powerpoint/2010/main" val="11196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Need:</a:t>
            </a:r>
          </a:p>
          <a:p>
            <a:pPr lvl="1"/>
            <a:r>
              <a:rPr lang="en-US" dirty="0" smtClean="0"/>
              <a:t>R  / R Studio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Rvest</a:t>
            </a:r>
            <a:r>
              <a:rPr lang="en-US" dirty="0"/>
              <a:t>’ Package</a:t>
            </a:r>
          </a:p>
          <a:p>
            <a:pPr lvl="1"/>
            <a:r>
              <a:rPr lang="en-US" dirty="0"/>
              <a:t>URLs of interest</a:t>
            </a:r>
          </a:p>
          <a:p>
            <a:pPr lvl="1"/>
            <a:r>
              <a:rPr lang="en-US" dirty="0"/>
              <a:t>Cascading Style Sheets (CCS) </a:t>
            </a:r>
            <a:r>
              <a:rPr lang="en-US" dirty="0" smtClean="0"/>
              <a:t>Selector</a:t>
            </a:r>
          </a:p>
          <a:p>
            <a:pPr lvl="2"/>
            <a:r>
              <a:rPr lang="en-US" dirty="0">
                <a:hlinkClick r:id="rId2"/>
              </a:rPr>
              <a:t>http://selectorgadget.com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14800" y="0"/>
            <a:ext cx="502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Next: R**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43872" y="3770307"/>
            <a:ext cx="2301490" cy="3087693"/>
            <a:chOff x="6842510" y="3770307"/>
            <a:chExt cx="2301490" cy="3087693"/>
          </a:xfrm>
        </p:grpSpPr>
        <p:grpSp>
          <p:nvGrpSpPr>
            <p:cNvPr id="6" name="Group 5"/>
            <p:cNvGrpSpPr/>
            <p:nvPr/>
          </p:nvGrpSpPr>
          <p:grpSpPr>
            <a:xfrm>
              <a:off x="6842510" y="3770307"/>
              <a:ext cx="2196435" cy="872826"/>
              <a:chOff x="7228047" y="4004101"/>
              <a:chExt cx="2196435" cy="8728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28047" y="4004101"/>
                <a:ext cx="21964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Hadley Wickham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</a:t>
                </a:r>
                <a:r>
                  <a:rPr lang="en-US" sz="1600" dirty="0" err="1" smtClean="0"/>
                  <a:t>hadley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@</a:t>
                </a:r>
                <a:r>
                  <a:rPr lang="en-US" sz="1600" dirty="0" err="1"/>
                  <a:t>hadleywickham</a:t>
                </a:r>
                <a:endParaRPr lang="en-US" sz="1600" dirty="0"/>
              </a:p>
            </p:txBody>
          </p:sp>
          <p:pic>
            <p:nvPicPr>
              <p:cNvPr id="9" name="Picture 4" descr="Image result for github image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111"/>
              <a:stretch/>
            </p:blipFill>
            <p:spPr bwMode="auto">
              <a:xfrm>
                <a:off x="7228047" y="4320083"/>
                <a:ext cx="334483" cy="231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 result for twitter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9347" y="4541080"/>
                <a:ext cx="332074" cy="335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2" descr="Image result for twitter hadley wickha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9663" y="4643663"/>
              <a:ext cx="2214337" cy="2214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52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6830</TotalTime>
  <Words>222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Wingdings</vt:lpstr>
      <vt:lpstr>Wood Type</vt:lpstr>
      <vt:lpstr>Web Scraping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Damian.Shepard</dc:creator>
  <cp:lastModifiedBy>DoD Admin</cp:lastModifiedBy>
  <cp:revision>370</cp:revision>
  <dcterms:created xsi:type="dcterms:W3CDTF">2012-06-25T16:22:02Z</dcterms:created>
  <dcterms:modified xsi:type="dcterms:W3CDTF">2018-03-21T20:17:02Z</dcterms:modified>
</cp:coreProperties>
</file>