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85" r:id="rId2"/>
    <p:sldId id="586" r:id="rId3"/>
    <p:sldId id="587" r:id="rId4"/>
    <p:sldId id="588" r:id="rId5"/>
    <p:sldId id="589" r:id="rId6"/>
    <p:sldId id="590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342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B45E0-AAE7-4240-A99D-81CBA36CAFE4}" type="doc">
      <dgm:prSet loTypeId="urn:microsoft.com/office/officeart/2005/8/layout/vList6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27A2503-19E6-4F92-8308-DE7BE43AB8B7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Educational Track</a:t>
          </a:r>
        </a:p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(8 Attributes)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C29DF8-47F6-4884-B528-5B04EA09B220}" type="parTrans" cxnId="{355858E5-40F1-4528-AAEC-8825FF299963}">
      <dgm:prSet/>
      <dgm:spPr/>
      <dgm:t>
        <a:bodyPr/>
        <a:lstStyle/>
        <a:p>
          <a:endParaRPr lang="en-US"/>
        </a:p>
      </dgm:t>
    </dgm:pt>
    <dgm:pt modelId="{B7C8914E-F783-487E-8D7E-41B060EED10F}" type="sibTrans" cxnId="{355858E5-40F1-4528-AAEC-8825FF299963}">
      <dgm:prSet/>
      <dgm:spPr/>
      <dgm:t>
        <a:bodyPr/>
        <a:lstStyle/>
        <a:p>
          <a:endParaRPr lang="en-US"/>
        </a:p>
      </dgm:t>
    </dgm:pt>
    <dgm:pt modelId="{FE28C26C-6704-418B-B4AD-5A0AE4F8F0F4}">
      <dgm:prSet phldrT="[Text]"/>
      <dgm:spPr/>
      <dgm:t>
        <a:bodyPr anchor="ctr" anchorCtr="0"/>
        <a:lstStyle/>
        <a:p>
          <a:r>
            <a:rPr lang="en-US" dirty="0" smtClean="0"/>
            <a:t>Calculus</a:t>
          </a:r>
          <a:endParaRPr lang="en-US" dirty="0"/>
        </a:p>
      </dgm:t>
    </dgm:pt>
    <dgm:pt modelId="{9159004F-A233-48B6-BC8E-7A14B3B9C4C8}" type="parTrans" cxnId="{E754C4DD-295E-4F1E-8568-8E5211F62A5A}">
      <dgm:prSet/>
      <dgm:spPr/>
      <dgm:t>
        <a:bodyPr/>
        <a:lstStyle/>
        <a:p>
          <a:endParaRPr lang="en-US"/>
        </a:p>
      </dgm:t>
    </dgm:pt>
    <dgm:pt modelId="{4308DA5B-EB63-45B5-A357-4D74B7A0AA8F}" type="sibTrans" cxnId="{E754C4DD-295E-4F1E-8568-8E5211F62A5A}">
      <dgm:prSet/>
      <dgm:spPr/>
      <dgm:t>
        <a:bodyPr/>
        <a:lstStyle/>
        <a:p>
          <a:endParaRPr lang="en-US"/>
        </a:p>
      </dgm:t>
    </dgm:pt>
    <dgm:pt modelId="{A8D5F1E8-453C-4DA9-A005-243B8459CB5A}">
      <dgm:prSet phldrT="[Text]"/>
      <dgm:spPr/>
      <dgm:t>
        <a:bodyPr anchor="ctr" anchorCtr="0"/>
        <a:lstStyle/>
        <a:p>
          <a:r>
            <a:rPr lang="en-US" dirty="0" smtClean="0"/>
            <a:t>Modeling</a:t>
          </a:r>
          <a:endParaRPr lang="en-US" dirty="0"/>
        </a:p>
      </dgm:t>
    </dgm:pt>
    <dgm:pt modelId="{F79328C8-1696-4684-8F0D-B25E6CC7CEDE}" type="parTrans" cxnId="{2A3D1D93-C1E6-490A-832A-C52A06579851}">
      <dgm:prSet/>
      <dgm:spPr/>
      <dgm:t>
        <a:bodyPr/>
        <a:lstStyle/>
        <a:p>
          <a:endParaRPr lang="en-US"/>
        </a:p>
      </dgm:t>
    </dgm:pt>
    <dgm:pt modelId="{7EEA35F9-296C-4A2A-B430-BE59597C41E5}" type="sibTrans" cxnId="{2A3D1D93-C1E6-490A-832A-C52A06579851}">
      <dgm:prSet/>
      <dgm:spPr/>
      <dgm:t>
        <a:bodyPr/>
        <a:lstStyle/>
        <a:p>
          <a:endParaRPr lang="en-US"/>
        </a:p>
      </dgm:t>
    </dgm:pt>
    <dgm:pt modelId="{6F642AA8-3A65-43C1-A61A-3A368040E7E7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Previous Performance</a:t>
          </a:r>
        </a:p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(5 Attributes)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2E64450-4681-4022-B238-AC291C22B05A}" type="parTrans" cxnId="{E53F136E-6927-4E2B-AA2D-6CFA061FDAC6}">
      <dgm:prSet/>
      <dgm:spPr/>
      <dgm:t>
        <a:bodyPr/>
        <a:lstStyle/>
        <a:p>
          <a:endParaRPr lang="en-US"/>
        </a:p>
      </dgm:t>
    </dgm:pt>
    <dgm:pt modelId="{79B6A0E3-5E22-4C3E-9497-DEFBEBC237D9}" type="sibTrans" cxnId="{E53F136E-6927-4E2B-AA2D-6CFA061FDAC6}">
      <dgm:prSet/>
      <dgm:spPr/>
      <dgm:t>
        <a:bodyPr/>
        <a:lstStyle/>
        <a:p>
          <a:endParaRPr lang="en-US"/>
        </a:p>
      </dgm:t>
    </dgm:pt>
    <dgm:pt modelId="{135C34A6-3986-470F-A4B0-A6D5DAAE7B7B}">
      <dgm:prSet phldrT="[Text]"/>
      <dgm:spPr/>
      <dgm:t>
        <a:bodyPr anchor="ctr" anchorCtr="0"/>
        <a:lstStyle/>
        <a:p>
          <a:r>
            <a:rPr lang="en-US" dirty="0" smtClean="0"/>
            <a:t>Core Math</a:t>
          </a:r>
          <a:endParaRPr lang="en-US" dirty="0"/>
        </a:p>
      </dgm:t>
    </dgm:pt>
    <dgm:pt modelId="{FCB0803F-2EFA-41A2-804D-354EE3E6F076}" type="parTrans" cxnId="{8482CB8B-AB86-4D84-88BF-DDACA1AA0F92}">
      <dgm:prSet/>
      <dgm:spPr/>
      <dgm:t>
        <a:bodyPr/>
        <a:lstStyle/>
        <a:p>
          <a:endParaRPr lang="en-US"/>
        </a:p>
      </dgm:t>
    </dgm:pt>
    <dgm:pt modelId="{9BF823BE-1406-4532-8CB0-0F6586753220}" type="sibTrans" cxnId="{8482CB8B-AB86-4D84-88BF-DDACA1AA0F92}">
      <dgm:prSet/>
      <dgm:spPr/>
      <dgm:t>
        <a:bodyPr/>
        <a:lstStyle/>
        <a:p>
          <a:endParaRPr lang="en-US"/>
        </a:p>
      </dgm:t>
    </dgm:pt>
    <dgm:pt modelId="{B3F1F254-EBFC-4327-ACF6-B782CA761121}">
      <dgm:prSet phldrT="[Text]"/>
      <dgm:spPr/>
      <dgm:t>
        <a:bodyPr anchor="ctr" anchorCtr="0"/>
        <a:lstStyle/>
        <a:p>
          <a:r>
            <a:rPr lang="en-US" dirty="0" smtClean="0"/>
            <a:t>Educational Track</a:t>
          </a:r>
          <a:endParaRPr lang="en-US" dirty="0"/>
        </a:p>
      </dgm:t>
    </dgm:pt>
    <dgm:pt modelId="{B0C8A4CF-8229-4080-8DB6-34BBAE029FB2}" type="parTrans" cxnId="{B789F2DC-F54B-4F69-A722-466C33BD5C73}">
      <dgm:prSet/>
      <dgm:spPr/>
      <dgm:t>
        <a:bodyPr/>
        <a:lstStyle/>
        <a:p>
          <a:endParaRPr lang="en-US"/>
        </a:p>
      </dgm:t>
    </dgm:pt>
    <dgm:pt modelId="{53FC3E1F-124F-420C-B244-A8809F4855A5}" type="sibTrans" cxnId="{B789F2DC-F54B-4F69-A722-466C33BD5C73}">
      <dgm:prSet/>
      <dgm:spPr/>
      <dgm:t>
        <a:bodyPr/>
        <a:lstStyle/>
        <a:p>
          <a:endParaRPr lang="en-US"/>
        </a:p>
      </dgm:t>
    </dgm:pt>
    <dgm:pt modelId="{09787CF0-102C-4031-BD99-35F7E1755436}">
      <dgm:prSet phldrT="[Text]"/>
      <dgm:spPr/>
      <dgm:t>
        <a:bodyPr anchor="ctr" anchorCtr="0"/>
        <a:lstStyle/>
        <a:p>
          <a:r>
            <a:rPr lang="en-US" dirty="0" smtClean="0"/>
            <a:t>GPA</a:t>
          </a:r>
          <a:endParaRPr lang="en-US" dirty="0"/>
        </a:p>
      </dgm:t>
    </dgm:pt>
    <dgm:pt modelId="{F9C56EF9-708A-4224-92B0-82A75E0B8BA1}" type="parTrans" cxnId="{3199381B-230C-4023-94A8-6B3F181ECC77}">
      <dgm:prSet/>
      <dgm:spPr/>
      <dgm:t>
        <a:bodyPr/>
        <a:lstStyle/>
        <a:p>
          <a:endParaRPr lang="en-US"/>
        </a:p>
      </dgm:t>
    </dgm:pt>
    <dgm:pt modelId="{FE5DA0EA-96E8-42F7-8BEF-3C7BF679CA1D}" type="sibTrans" cxnId="{3199381B-230C-4023-94A8-6B3F181ECC77}">
      <dgm:prSet/>
      <dgm:spPr/>
      <dgm:t>
        <a:bodyPr/>
        <a:lstStyle/>
        <a:p>
          <a:endParaRPr lang="en-US"/>
        </a:p>
      </dgm:t>
    </dgm:pt>
    <dgm:pt modelId="{62DCDCC5-FDFB-4FDD-AB9A-85A773996B7F}">
      <dgm:prSet phldrT="[Text]"/>
      <dgm:spPr/>
      <dgm:t>
        <a:bodyPr anchor="ctr" anchorCtr="0"/>
        <a:lstStyle/>
        <a:p>
          <a:r>
            <a:rPr lang="en-US" dirty="0" smtClean="0"/>
            <a:t>Overall Performance Score</a:t>
          </a:r>
          <a:endParaRPr lang="en-US" dirty="0"/>
        </a:p>
      </dgm:t>
    </dgm:pt>
    <dgm:pt modelId="{B708DEEA-27D2-45E1-8F52-56F9A72BEDAE}" type="parTrans" cxnId="{E686F672-F061-4B27-AB24-F4EA10C36BFF}">
      <dgm:prSet/>
      <dgm:spPr/>
      <dgm:t>
        <a:bodyPr/>
        <a:lstStyle/>
        <a:p>
          <a:endParaRPr lang="en-US"/>
        </a:p>
      </dgm:t>
    </dgm:pt>
    <dgm:pt modelId="{2A538BDD-71F9-4C7B-B7EA-86488B110F9F}" type="sibTrans" cxnId="{E686F672-F061-4B27-AB24-F4EA10C36BFF}">
      <dgm:prSet/>
      <dgm:spPr/>
      <dgm:t>
        <a:bodyPr/>
        <a:lstStyle/>
        <a:p>
          <a:endParaRPr lang="en-US"/>
        </a:p>
      </dgm:t>
    </dgm:pt>
    <dgm:pt modelId="{95A1344E-94FF-4B72-90F3-6A52D87CEFF3}" type="pres">
      <dgm:prSet presAssocID="{12EB45E0-AAE7-4240-A99D-81CBA36CAFE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85BCD6-F762-4D14-A814-D1D0F0A6FCBE}" type="pres">
      <dgm:prSet presAssocID="{227A2503-19E6-4F92-8308-DE7BE43AB8B7}" presName="linNode" presStyleCnt="0"/>
      <dgm:spPr/>
    </dgm:pt>
    <dgm:pt modelId="{8A97142A-6C7B-46FA-8765-58B427A3A541}" type="pres">
      <dgm:prSet presAssocID="{227A2503-19E6-4F92-8308-DE7BE43AB8B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E31F1-52F9-47D5-83C6-D22B54D963DA}" type="pres">
      <dgm:prSet presAssocID="{227A2503-19E6-4F92-8308-DE7BE43AB8B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978D-51EF-48F2-B10F-C4FEE70C99B1}" type="pres">
      <dgm:prSet presAssocID="{B7C8914E-F783-487E-8D7E-41B060EED10F}" presName="spacing" presStyleCnt="0"/>
      <dgm:spPr/>
    </dgm:pt>
    <dgm:pt modelId="{6ECF415F-11D9-45E7-9330-43A1A0F71ACC}" type="pres">
      <dgm:prSet presAssocID="{6F642AA8-3A65-43C1-A61A-3A368040E7E7}" presName="linNode" presStyleCnt="0"/>
      <dgm:spPr/>
    </dgm:pt>
    <dgm:pt modelId="{5198202A-39CD-4AA8-93BE-DDEF33EEB398}" type="pres">
      <dgm:prSet presAssocID="{6F642AA8-3A65-43C1-A61A-3A368040E7E7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043F6-FC41-486E-9E22-5175321F63D5}" type="pres">
      <dgm:prSet presAssocID="{6F642AA8-3A65-43C1-A61A-3A368040E7E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43303-96D2-4317-9D05-0379D3ED5654}" type="presOf" srcId="{12EB45E0-AAE7-4240-A99D-81CBA36CAFE4}" destId="{95A1344E-94FF-4B72-90F3-6A52D87CEFF3}" srcOrd="0" destOrd="0" presId="urn:microsoft.com/office/officeart/2005/8/layout/vList6"/>
    <dgm:cxn modelId="{0EA7B2BE-7AC8-4E02-B77F-097C8714248B}" type="presOf" srcId="{227A2503-19E6-4F92-8308-DE7BE43AB8B7}" destId="{8A97142A-6C7B-46FA-8765-58B427A3A541}" srcOrd="0" destOrd="0" presId="urn:microsoft.com/office/officeart/2005/8/layout/vList6"/>
    <dgm:cxn modelId="{3199381B-230C-4023-94A8-6B3F181ECC77}" srcId="{6F642AA8-3A65-43C1-A61A-3A368040E7E7}" destId="{09787CF0-102C-4031-BD99-35F7E1755436}" srcOrd="1" destOrd="0" parTransId="{F9C56EF9-708A-4224-92B0-82A75E0B8BA1}" sibTransId="{FE5DA0EA-96E8-42F7-8BEF-3C7BF679CA1D}"/>
    <dgm:cxn modelId="{8482CB8B-AB86-4D84-88BF-DDACA1AA0F92}" srcId="{6F642AA8-3A65-43C1-A61A-3A368040E7E7}" destId="{135C34A6-3986-470F-A4B0-A6D5DAAE7B7B}" srcOrd="0" destOrd="0" parTransId="{FCB0803F-2EFA-41A2-804D-354EE3E6F076}" sibTransId="{9BF823BE-1406-4532-8CB0-0F6586753220}"/>
    <dgm:cxn modelId="{81FED672-5F25-432A-8051-914C2864BD38}" type="presOf" srcId="{6F642AA8-3A65-43C1-A61A-3A368040E7E7}" destId="{5198202A-39CD-4AA8-93BE-DDEF33EEB398}" srcOrd="0" destOrd="0" presId="urn:microsoft.com/office/officeart/2005/8/layout/vList6"/>
    <dgm:cxn modelId="{B53D642E-FDD9-4532-BE3C-EBAB4C149471}" type="presOf" srcId="{62DCDCC5-FDFB-4FDD-AB9A-85A773996B7F}" destId="{4AA043F6-FC41-486E-9E22-5175321F63D5}" srcOrd="0" destOrd="2" presId="urn:microsoft.com/office/officeart/2005/8/layout/vList6"/>
    <dgm:cxn modelId="{584AB18B-A739-4AFD-AF05-2FA828119F20}" type="presOf" srcId="{FE28C26C-6704-418B-B4AD-5A0AE4F8F0F4}" destId="{9DFE31F1-52F9-47D5-83C6-D22B54D963DA}" srcOrd="0" destOrd="0" presId="urn:microsoft.com/office/officeart/2005/8/layout/vList6"/>
    <dgm:cxn modelId="{355858E5-40F1-4528-AAEC-8825FF299963}" srcId="{12EB45E0-AAE7-4240-A99D-81CBA36CAFE4}" destId="{227A2503-19E6-4F92-8308-DE7BE43AB8B7}" srcOrd="0" destOrd="0" parTransId="{85C29DF8-47F6-4884-B528-5B04EA09B220}" sibTransId="{B7C8914E-F783-487E-8D7E-41B060EED10F}"/>
    <dgm:cxn modelId="{B789F2DC-F54B-4F69-A722-466C33BD5C73}" srcId="{227A2503-19E6-4F92-8308-DE7BE43AB8B7}" destId="{B3F1F254-EBFC-4327-ACF6-B782CA761121}" srcOrd="2" destOrd="0" parTransId="{B0C8A4CF-8229-4080-8DB6-34BBAE029FB2}" sibTransId="{53FC3E1F-124F-420C-B244-A8809F4855A5}"/>
    <dgm:cxn modelId="{B75B9083-991A-481D-94E4-762DF0D0432D}" type="presOf" srcId="{09787CF0-102C-4031-BD99-35F7E1755436}" destId="{4AA043F6-FC41-486E-9E22-5175321F63D5}" srcOrd="0" destOrd="1" presId="urn:microsoft.com/office/officeart/2005/8/layout/vList6"/>
    <dgm:cxn modelId="{024C91A6-2631-4F65-93AA-B7D3CA625AD3}" type="presOf" srcId="{135C34A6-3986-470F-A4B0-A6D5DAAE7B7B}" destId="{4AA043F6-FC41-486E-9E22-5175321F63D5}" srcOrd="0" destOrd="0" presId="urn:microsoft.com/office/officeart/2005/8/layout/vList6"/>
    <dgm:cxn modelId="{075FE82F-E5CD-4384-B042-09FAD73B9032}" type="presOf" srcId="{B3F1F254-EBFC-4327-ACF6-B782CA761121}" destId="{9DFE31F1-52F9-47D5-83C6-D22B54D963DA}" srcOrd="0" destOrd="2" presId="urn:microsoft.com/office/officeart/2005/8/layout/vList6"/>
    <dgm:cxn modelId="{E754C4DD-295E-4F1E-8568-8E5211F62A5A}" srcId="{227A2503-19E6-4F92-8308-DE7BE43AB8B7}" destId="{FE28C26C-6704-418B-B4AD-5A0AE4F8F0F4}" srcOrd="0" destOrd="0" parTransId="{9159004F-A233-48B6-BC8E-7A14B3B9C4C8}" sibTransId="{4308DA5B-EB63-45B5-A357-4D74B7A0AA8F}"/>
    <dgm:cxn modelId="{E686F672-F061-4B27-AB24-F4EA10C36BFF}" srcId="{6F642AA8-3A65-43C1-A61A-3A368040E7E7}" destId="{62DCDCC5-FDFB-4FDD-AB9A-85A773996B7F}" srcOrd="2" destOrd="0" parTransId="{B708DEEA-27D2-45E1-8F52-56F9A72BEDAE}" sibTransId="{2A538BDD-71F9-4C7B-B7EA-86488B110F9F}"/>
    <dgm:cxn modelId="{E53F136E-6927-4E2B-AA2D-6CFA061FDAC6}" srcId="{12EB45E0-AAE7-4240-A99D-81CBA36CAFE4}" destId="{6F642AA8-3A65-43C1-A61A-3A368040E7E7}" srcOrd="1" destOrd="0" parTransId="{D2E64450-4681-4022-B238-AC291C22B05A}" sibTransId="{79B6A0E3-5E22-4C3E-9497-DEFBEBC237D9}"/>
    <dgm:cxn modelId="{2A3D1D93-C1E6-490A-832A-C52A06579851}" srcId="{227A2503-19E6-4F92-8308-DE7BE43AB8B7}" destId="{A8D5F1E8-453C-4DA9-A005-243B8459CB5A}" srcOrd="1" destOrd="0" parTransId="{F79328C8-1696-4684-8F0D-B25E6CC7CEDE}" sibTransId="{7EEA35F9-296C-4A2A-B430-BE59597C41E5}"/>
    <dgm:cxn modelId="{0AF959FA-8645-476C-95C3-EF1A8523E293}" type="presOf" srcId="{A8D5F1E8-453C-4DA9-A005-243B8459CB5A}" destId="{9DFE31F1-52F9-47D5-83C6-D22B54D963DA}" srcOrd="0" destOrd="1" presId="urn:microsoft.com/office/officeart/2005/8/layout/vList6"/>
    <dgm:cxn modelId="{52F07364-C5F8-4FC3-AA9F-6430AF95DFDA}" type="presParOf" srcId="{95A1344E-94FF-4B72-90F3-6A52D87CEFF3}" destId="{3985BCD6-F762-4D14-A814-D1D0F0A6FCBE}" srcOrd="0" destOrd="0" presId="urn:microsoft.com/office/officeart/2005/8/layout/vList6"/>
    <dgm:cxn modelId="{95A8283D-2CF3-453C-B143-09907AED80C3}" type="presParOf" srcId="{3985BCD6-F762-4D14-A814-D1D0F0A6FCBE}" destId="{8A97142A-6C7B-46FA-8765-58B427A3A541}" srcOrd="0" destOrd="0" presId="urn:microsoft.com/office/officeart/2005/8/layout/vList6"/>
    <dgm:cxn modelId="{E55BC977-824C-43E4-BE01-08C2F1108703}" type="presParOf" srcId="{3985BCD6-F762-4D14-A814-D1D0F0A6FCBE}" destId="{9DFE31F1-52F9-47D5-83C6-D22B54D963DA}" srcOrd="1" destOrd="0" presId="urn:microsoft.com/office/officeart/2005/8/layout/vList6"/>
    <dgm:cxn modelId="{61593F0C-B573-48B5-88B9-BF0A0D7DF752}" type="presParOf" srcId="{95A1344E-94FF-4B72-90F3-6A52D87CEFF3}" destId="{2857978D-51EF-48F2-B10F-C4FEE70C99B1}" srcOrd="1" destOrd="0" presId="urn:microsoft.com/office/officeart/2005/8/layout/vList6"/>
    <dgm:cxn modelId="{CA007149-EAA2-4BF9-A90F-4636D8AC7719}" type="presParOf" srcId="{95A1344E-94FF-4B72-90F3-6A52D87CEFF3}" destId="{6ECF415F-11D9-45E7-9330-43A1A0F71ACC}" srcOrd="2" destOrd="0" presId="urn:microsoft.com/office/officeart/2005/8/layout/vList6"/>
    <dgm:cxn modelId="{DC6B5DF5-4D23-4060-A7DE-68A21647D50B}" type="presParOf" srcId="{6ECF415F-11D9-45E7-9330-43A1A0F71ACC}" destId="{5198202A-39CD-4AA8-93BE-DDEF33EEB398}" srcOrd="0" destOrd="0" presId="urn:microsoft.com/office/officeart/2005/8/layout/vList6"/>
    <dgm:cxn modelId="{08DC1FB7-191B-4246-9722-12CA1AAB4C2A}" type="presParOf" srcId="{6ECF415F-11D9-45E7-9330-43A1A0F71ACC}" destId="{4AA043F6-FC41-486E-9E22-5175321F63D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E31F1-52F9-47D5-83C6-D22B54D963DA}">
      <dsp:nvSpPr>
        <dsp:cNvPr id="0" name=""/>
        <dsp:cNvSpPr/>
      </dsp:nvSpPr>
      <dsp:spPr>
        <a:xfrm>
          <a:off x="1554480" y="496"/>
          <a:ext cx="233172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Calculus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Modeling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Educational Track</a:t>
          </a:r>
          <a:endParaRPr lang="en-US" sz="1900" kern="1200" dirty="0"/>
        </a:p>
      </dsp:txBody>
      <dsp:txXfrm>
        <a:off x="1554480" y="242342"/>
        <a:ext cx="1606183" cy="1451073"/>
      </dsp:txXfrm>
    </dsp:sp>
    <dsp:sp modelId="{8A97142A-6C7B-46FA-8765-58B427A3A541}">
      <dsp:nvSpPr>
        <dsp:cNvPr id="0" name=""/>
        <dsp:cNvSpPr/>
      </dsp:nvSpPr>
      <dsp:spPr>
        <a:xfrm>
          <a:off x="0" y="496"/>
          <a:ext cx="1554480" cy="19347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Educational Track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(8 Attributes)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883" y="76379"/>
        <a:ext cx="1402714" cy="1782999"/>
      </dsp:txXfrm>
    </dsp:sp>
    <dsp:sp modelId="{4AA043F6-FC41-486E-9E22-5175321F63D5}">
      <dsp:nvSpPr>
        <dsp:cNvPr id="0" name=""/>
        <dsp:cNvSpPr/>
      </dsp:nvSpPr>
      <dsp:spPr>
        <a:xfrm>
          <a:off x="1554480" y="2128738"/>
          <a:ext cx="233172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Core Math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GPA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Overall Performance Score</a:t>
          </a:r>
          <a:endParaRPr lang="en-US" sz="1900" kern="1200" dirty="0"/>
        </a:p>
      </dsp:txBody>
      <dsp:txXfrm>
        <a:off x="1554480" y="2370584"/>
        <a:ext cx="1606183" cy="1451073"/>
      </dsp:txXfrm>
    </dsp:sp>
    <dsp:sp modelId="{5198202A-39CD-4AA8-93BE-DDEF33EEB398}">
      <dsp:nvSpPr>
        <dsp:cNvPr id="0" name=""/>
        <dsp:cNvSpPr/>
      </dsp:nvSpPr>
      <dsp:spPr>
        <a:xfrm>
          <a:off x="0" y="2128738"/>
          <a:ext cx="1554480" cy="19347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Previous Performance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(5 Attributes)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883" y="2204621"/>
        <a:ext cx="1402714" cy="178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54E9ED8-9CFA-43E2-A777-2984B05A16D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C16A24E-2E18-4A32-9F64-AAF223EB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BA965AF-F8EE-4FA9-8543-23DAB8AB47E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B475CA9-F35B-4173-99FA-F5D3BA375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-Math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20000" y="5791200"/>
            <a:ext cx="1295400" cy="884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hyperlink" Target="https://twitter.com/DTDus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usty-turner" TargetMode="External"/><Relationship Id="rId5" Type="http://schemas.openxmlformats.org/officeDocument/2006/relationships/hyperlink" Target="https://dusty-turner.netlify.com/" TargetMode="External"/><Relationship Id="rId4" Type="http://schemas.openxmlformats.org/officeDocument/2006/relationships/hyperlink" Target="mailto:Dusty.s.turne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972" t="-5381" r="-2653" b="5381"/>
          <a:stretch/>
        </p:blipFill>
        <p:spPr>
          <a:xfrm>
            <a:off x="152401" y="1435973"/>
            <a:ext cx="3657600" cy="4248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Performance in the Undergraduate Statistics Classroom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74087623"/>
              </p:ext>
            </p:extLst>
          </p:nvPr>
        </p:nvGraphicFramePr>
        <p:xfrm>
          <a:off x="3352800" y="1620123"/>
          <a:ext cx="388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8742" r="6667" b="3419"/>
          <a:stretch/>
        </p:blipFill>
        <p:spPr>
          <a:xfrm>
            <a:off x="-2946544" y="1997948"/>
            <a:ext cx="2035463" cy="3124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00" y="1066800"/>
            <a:ext cx="718466" cy="517064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soft" dir="t">
                <a:rot lat="0" lon="0" rev="15600000"/>
              </a:lightRig>
            </a:scene3d>
            <a:sp3d extrusionH="57150" prstMaterial="softEdge">
              <a:bevelT w="25400" h="38100" prst="convex"/>
            </a:sp3d>
          </a:bodyPr>
          <a:lstStyle/>
          <a:p>
            <a:r>
              <a:rPr lang="en-US" sz="6600" b="1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  <a:p>
            <a:r>
              <a:rPr lang="en-US" sz="6600" b="1" cap="none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B</a:t>
            </a:r>
          </a:p>
          <a:p>
            <a:r>
              <a:rPr lang="en-US" sz="6600" b="1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sz="6600" b="1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</a:p>
          <a:p>
            <a:r>
              <a:rPr lang="en-US" sz="6600" b="1" cap="none" spc="0" dirty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F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324600"/>
            <a:ext cx="701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 Identify what factors influence a cadet’s statistical 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0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Wrangling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67400"/>
            <a:ext cx="973932" cy="754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849" y="1112874"/>
            <a:ext cx="2932350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2821" y="1371599"/>
            <a:ext cx="5144979" cy="43592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1019 Cadets over 2 Semesters</a:t>
            </a:r>
          </a:p>
          <a:p>
            <a:r>
              <a:rPr lang="en-US" dirty="0" smtClean="0"/>
              <a:t>Identify Track</a:t>
            </a:r>
          </a:p>
          <a:p>
            <a:pPr lvl="1"/>
            <a:r>
              <a:rPr lang="en-US" dirty="0" smtClean="0"/>
              <a:t>Advanced/Standard</a:t>
            </a:r>
          </a:p>
          <a:p>
            <a:pPr lvl="1"/>
            <a:r>
              <a:rPr lang="en-US" dirty="0" smtClean="0"/>
              <a:t>STEM/Non STEM</a:t>
            </a:r>
          </a:p>
          <a:p>
            <a:pPr lvl="1"/>
            <a:r>
              <a:rPr lang="en-US" dirty="0" smtClean="0"/>
              <a:t>Remedial</a:t>
            </a:r>
          </a:p>
          <a:p>
            <a:r>
              <a:rPr lang="en-US" dirty="0" smtClean="0"/>
              <a:t>Collapse Factors</a:t>
            </a:r>
          </a:p>
          <a:p>
            <a:pPr lvl="1"/>
            <a:r>
              <a:rPr lang="en-US" dirty="0" smtClean="0"/>
              <a:t>Single Variable Calculus</a:t>
            </a:r>
          </a:p>
          <a:p>
            <a:pPr lvl="1"/>
            <a:r>
              <a:rPr lang="en-US" dirty="0" smtClean="0"/>
              <a:t>Multi Variable Calculus</a:t>
            </a:r>
          </a:p>
          <a:p>
            <a:pPr lvl="1"/>
            <a:r>
              <a:rPr lang="en-US" dirty="0" smtClean="0"/>
              <a:t>Model Building</a:t>
            </a:r>
          </a:p>
          <a:p>
            <a:r>
              <a:rPr lang="en-US" dirty="0" smtClean="0"/>
              <a:t>Impute Missing Data </a:t>
            </a:r>
          </a:p>
          <a:p>
            <a:pPr lvl="1"/>
            <a:r>
              <a:rPr lang="en-US" dirty="0" smtClean="0"/>
              <a:t>&lt;1%</a:t>
            </a:r>
          </a:p>
          <a:p>
            <a:pPr lvl="1"/>
            <a:r>
              <a:rPr lang="en-US" dirty="0" smtClean="0"/>
              <a:t>K-NN (K=5)</a:t>
            </a:r>
          </a:p>
          <a:p>
            <a:r>
              <a:rPr lang="en-US" dirty="0" smtClean="0"/>
              <a:t>Center/Scale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486400"/>
            <a:ext cx="1072700" cy="12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Control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818069"/>
            <a:ext cx="1831998" cy="495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640687"/>
            <a:ext cx="973932" cy="7547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6400800"/>
            <a:ext cx="474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CaRet</a:t>
            </a:r>
            <a:r>
              <a:rPr lang="en-US" dirty="0" smtClean="0"/>
              <a:t>: Classification and </a:t>
            </a:r>
            <a:r>
              <a:rPr lang="en-US" dirty="0" err="1" smtClean="0"/>
              <a:t>REgression</a:t>
            </a:r>
            <a:r>
              <a:rPr lang="en-US" dirty="0" smtClean="0"/>
              <a:t> Training in 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3897434"/>
          </a:xfrm>
        </p:spPr>
        <p:txBody>
          <a:bodyPr>
            <a:normAutofit/>
          </a:bodyPr>
          <a:lstStyle/>
          <a:p>
            <a:r>
              <a:rPr lang="en-US" dirty="0" smtClean="0"/>
              <a:t>75% Training / 25% Testing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Tune parameters using repeated cross validation</a:t>
            </a:r>
          </a:p>
          <a:p>
            <a:pPr lvl="1"/>
            <a:r>
              <a:rPr lang="en-US" dirty="0" smtClean="0"/>
              <a:t>Select parameters based on best cross validation 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3800"/>
            <a:ext cx="9144000" cy="31393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9923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Execution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181856"/>
            <a:ext cx="1831998" cy="495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" y="5674813"/>
            <a:ext cx="973932" cy="7547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6400800"/>
            <a:ext cx="474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CaRet</a:t>
            </a:r>
            <a:r>
              <a:rPr lang="en-US" dirty="0" smtClean="0"/>
              <a:t>: Classification and </a:t>
            </a:r>
            <a:r>
              <a:rPr lang="en-US" dirty="0" err="1" smtClean="0"/>
              <a:t>REgression</a:t>
            </a:r>
            <a:r>
              <a:rPr lang="en-US" dirty="0" smtClean="0"/>
              <a:t> Training in 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186896"/>
            <a:ext cx="7467600" cy="5366304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endParaRPr lang="en-US" dirty="0"/>
          </a:p>
          <a:p>
            <a:r>
              <a:rPr lang="en-US" dirty="0" smtClean="0"/>
              <a:t>LASSO</a:t>
            </a:r>
          </a:p>
          <a:p>
            <a:endParaRPr lang="en-US" dirty="0" smtClean="0"/>
          </a:p>
          <a:p>
            <a:r>
              <a:rPr lang="en-US" dirty="0" smtClean="0"/>
              <a:t>Random Forrest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122" b="76553"/>
          <a:stretch/>
        </p:blipFill>
        <p:spPr>
          <a:xfrm>
            <a:off x="152400" y="1720296"/>
            <a:ext cx="3539459" cy="7370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38837" b="38837"/>
          <a:stretch/>
        </p:blipFill>
        <p:spPr>
          <a:xfrm>
            <a:off x="152399" y="2863296"/>
            <a:ext cx="3539459" cy="7370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7958" b="1"/>
          <a:stretch/>
        </p:blipFill>
        <p:spPr>
          <a:xfrm>
            <a:off x="152399" y="4138834"/>
            <a:ext cx="3539459" cy="7293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361" y="1115167"/>
            <a:ext cx="3795401" cy="39948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52399" y="5125936"/>
            <a:ext cx="6870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Predict on holdout set for each model </a:t>
            </a:r>
          </a:p>
        </p:txBody>
      </p:sp>
    </p:spTree>
    <p:extLst>
      <p:ext uri="{BB962C8B-B14F-4D97-AF65-F5344CB8AC3E}">
        <p14:creationId xmlns:p14="http://schemas.microsoft.com/office/powerpoint/2010/main" val="3522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Ensemble and 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6400800"/>
            <a:ext cx="474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CaRet</a:t>
            </a:r>
            <a:r>
              <a:rPr lang="en-US" dirty="0" smtClean="0"/>
              <a:t>: Classification and </a:t>
            </a:r>
            <a:r>
              <a:rPr lang="en-US" dirty="0" err="1" smtClean="0"/>
              <a:t>REgression</a:t>
            </a:r>
            <a:r>
              <a:rPr lang="en-US" dirty="0" smtClean="0"/>
              <a:t> Training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7459" y="1461508"/>
                <a:ext cx="7825540" cy="537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𝐿𝐴𝑆𝑆𝑂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𝑅𝑎𝑛𝑑𝑜𝑚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𝐹𝑜𝑟𝑟𝑒𝑠𝑡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9" y="1461508"/>
                <a:ext cx="7825540" cy="5371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2750093"/>
            <a:ext cx="4143249" cy="2088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181856"/>
            <a:ext cx="1831998" cy="495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" y="5674813"/>
            <a:ext cx="973932" cy="754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2636069"/>
            <a:ext cx="4180838" cy="268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35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268224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0480" y="4953000"/>
            <a:ext cx="4226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Work: 	</a:t>
            </a:r>
            <a:r>
              <a:rPr lang="en-US" dirty="0" smtClean="0">
                <a:hlinkClick r:id="rId4"/>
              </a:rPr>
              <a:t>dusty.s.turner.mil@mail.mil</a:t>
            </a:r>
          </a:p>
          <a:p>
            <a:r>
              <a:rPr lang="en-US" dirty="0" smtClean="0"/>
              <a:t>Personal: </a:t>
            </a:r>
            <a:r>
              <a:rPr lang="en-US" dirty="0" smtClean="0">
                <a:hlinkClick r:id="rId4"/>
              </a:rPr>
              <a:t>dusty.s.turner@gmail.com</a:t>
            </a:r>
            <a:endParaRPr lang="en-US" dirty="0" smtClean="0"/>
          </a:p>
          <a:p>
            <a:r>
              <a:rPr lang="en-US" dirty="0"/>
              <a:t>Blog: </a:t>
            </a: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://dusty-turner.netlify.com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/>
              <a:t>: 	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github.com/dusty-turner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Twitter: 	</a:t>
            </a:r>
            <a:r>
              <a:rPr lang="en-US" dirty="0" smtClean="0">
                <a:hlinkClick r:id="rId7"/>
              </a:rPr>
              <a:t>@</a:t>
            </a:r>
            <a:r>
              <a:rPr lang="en-US" dirty="0" err="1" smtClean="0">
                <a:hlinkClick r:id="rId7"/>
              </a:rPr>
              <a:t>dtdusty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20086</TotalTime>
  <Words>158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Damian.Shepard</dc:creator>
  <cp:lastModifiedBy>Dusty Turner</cp:lastModifiedBy>
  <cp:revision>1107</cp:revision>
  <cp:lastPrinted>2017-04-12T19:44:21Z</cp:lastPrinted>
  <dcterms:created xsi:type="dcterms:W3CDTF">2012-06-25T16:22:02Z</dcterms:created>
  <dcterms:modified xsi:type="dcterms:W3CDTF">2018-07-30T02:56:35Z</dcterms:modified>
</cp:coreProperties>
</file>