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51" autoAdjust="0"/>
  </p:normalViewPr>
  <p:slideViewPr>
    <p:cSldViewPr snapToGrid="0">
      <p:cViewPr varScale="1">
        <p:scale>
          <a:sx n="78" d="100"/>
          <a:sy n="78" d="100"/>
        </p:scale>
        <p:origin x="1615" y="36"/>
      </p:cViewPr>
      <p:guideLst>
        <p:guide orient="horz" pos="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handoutMaster" Target="handoutMasters/handout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8150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ppendix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Appendix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93814"/>
            <a:ext cx="9137650" cy="673989"/>
          </a:xfrm>
        </p:spPr>
        <p:txBody>
          <a:bodyPr anchor="ctr">
            <a:normAutofit/>
          </a:bodyPr>
          <a:lstStyle>
            <a:lvl1pPr>
              <a:defRPr sz="1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1529544" y="6568034"/>
            <a:ext cx="1471353" cy="228600"/>
          </a:xfrm>
        </p:spPr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29725" y="6568034"/>
            <a:ext cx="365125" cy="228600"/>
          </a:xfrm>
        </p:spPr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5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0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7280"/>
            <a:ext cx="5111750" cy="54864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1680"/>
            <a:ext cx="3008313" cy="4572000"/>
          </a:xfrm>
        </p:spPr>
        <p:txBody>
          <a:bodyPr/>
          <a:lstStyle>
            <a:lvl1pPr marL="0" indent="0"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3335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7092"/>
            <a:ext cx="5486400" cy="4114800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301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4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98694" y="5244075"/>
            <a:ext cx="3146612" cy="336456"/>
          </a:xfrm>
          <a:prstGeom prst="rect">
            <a:avLst/>
          </a:prstGeom>
        </p:spPr>
        <p:txBody>
          <a:bodyPr/>
          <a:lstStyle>
            <a:lvl1pPr algn="ctr">
              <a:buFont typeface="Arial" pitchFamily="34" charset="0"/>
              <a:buNone/>
              <a:defRPr sz="1800" baseline="0"/>
            </a:lvl1pPr>
            <a:lvl2pPr>
              <a:buFont typeface="Arial" pitchFamily="34" charset="0"/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Click to enter briefing date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24283" y="5741147"/>
            <a:ext cx="3079376" cy="7510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aseline="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 dirty="0"/>
              <a:t>First and Last Name (Mil add rank)</a:t>
            </a:r>
            <a:br>
              <a:rPr lang="en-US" dirty="0"/>
            </a:br>
            <a:r>
              <a:rPr lang="en-US" dirty="0"/>
              <a:t>Enterprise Email</a:t>
            </a:r>
            <a:br>
              <a:rPr lang="en-US" dirty="0"/>
            </a:br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128074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2238" y="1012825"/>
            <a:ext cx="8915626" cy="258532"/>
          </a:xfrm>
        </p:spPr>
        <p:txBody>
          <a:bodyPr>
            <a:spAutoFit/>
          </a:bodyPr>
          <a:lstStyle>
            <a:lvl1pPr marL="0" indent="0">
              <a:buNone/>
              <a:defRPr sz="1200" baseline="0">
                <a:latin typeface="Courier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Left Aligned and 12 Point</a:t>
            </a:r>
          </a:p>
        </p:txBody>
      </p:sp>
    </p:spTree>
    <p:extLst>
      <p:ext uri="{BB962C8B-B14F-4D97-AF65-F5344CB8AC3E}">
        <p14:creationId xmlns:p14="http://schemas.microsoft.com/office/powerpoint/2010/main" val="34985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RET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5600"/>
                </a:spcBef>
              </a:pPr>
              <a:r>
                <a:rPr lang="en-US" sz="1050" baseline="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6000" dirty="0">
                  <a:solidFill>
                    <a:srgbClr val="FF0000"/>
                  </a:solidFill>
                  <a:latin typeface="Arial Black" pitchFamily="34" charset="0"/>
                </a:rPr>
                <a:t>SECRET</a:t>
              </a:r>
              <a:endParaRPr lang="en-US" sz="32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FF0000"/>
                  </a:solidFill>
                </a:rPr>
                <a:t>704-101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NSN</a:t>
              </a:r>
              <a:r>
                <a:rPr lang="en-US" sz="500" b="0" baseline="0" dirty="0">
                  <a:solidFill>
                    <a:srgbClr val="FF0000"/>
                  </a:solidFill>
                </a:rPr>
                <a:t> 7540-01-213-7902</a:t>
              </a:r>
              <a:endParaRPr lang="en-US" sz="500" b="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FF0000"/>
                  </a:solidFill>
                </a:rPr>
                <a:t>STANDARD FORM 704 </a:t>
              </a:r>
              <a:r>
                <a:rPr lang="en-US" sz="500" b="0" dirty="0">
                  <a:solidFill>
                    <a:srgbClr val="FF0000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FF0000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022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003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59565" y="1047403"/>
              <a:ext cx="6833153" cy="4954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228600" bIns="228600" rtlCol="0" anchor="t"/>
            <a:lstStyle/>
            <a:p>
              <a:pPr algn="ctr">
                <a:spcAft>
                  <a:spcPts val="3600"/>
                </a:spcAft>
              </a:pPr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400" dirty="0">
                <a:solidFill>
                  <a:srgbClr val="003296"/>
                </a:solidFill>
                <a:latin typeface="Arial Black" pitchFamily="34" charset="0"/>
              </a:endParaRPr>
            </a:p>
            <a:p>
              <a:pPr algn="ctr">
                <a:spcAft>
                  <a:spcPts val="1200"/>
                </a:spcAft>
              </a:pPr>
              <a:r>
                <a:rPr lang="en-US" sz="14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THIS IS A COVER</a:t>
              </a: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SHEET</a:t>
              </a:r>
            </a:p>
            <a:p>
              <a:pPr algn="ctr">
                <a:spcAft>
                  <a:spcPts val="3600"/>
                </a:spcAft>
              </a:pPr>
              <a:r>
                <a:rPr lang="en-US" sz="14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FOR CLASSIFIED INFORMATION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ALL INDIVIDUALS HANDLING THIS INFORMATION ARE REQUIRED TO PROTECT IT FROM UNATHORIZED DESCLOSURE IN THE INTEREST OF NATIONAL SECURITY OF THE UNITED STATES.</a:t>
              </a:r>
            </a:p>
            <a:p>
              <a:pPr marL="0" indent="0" algn="just">
                <a:spcAft>
                  <a:spcPts val="1200"/>
                </a:spcAft>
              </a:pPr>
              <a:r>
                <a:rPr lang="en-US" sz="90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HANDLING,</a:t>
              </a:r>
              <a:r>
                <a:rPr lang="en-US" sz="90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 STORAGE, REPORDUCTION AND DSPOSTITION OF THE ATTACHED DOCUMENT MUST BE IN ACCORDANCE WITH APPLICABLE EXECUTIVE ORDER(S), STATUTE(S) AND AGENCY IMPLEMENTING REGULATIONS.</a:t>
              </a:r>
            </a:p>
            <a:p>
              <a:pPr algn="ctr">
                <a:spcBef>
                  <a:spcPts val="19800"/>
                </a:spcBef>
              </a:pPr>
              <a:r>
                <a:rPr lang="en-US" sz="1050" baseline="0" dirty="0">
                  <a:solidFill>
                    <a:srgbClr val="003296"/>
                  </a:solidFill>
                  <a:latin typeface="Arial" pitchFamily="34" charset="0"/>
                  <a:cs typeface="Arial" pitchFamily="34" charset="0"/>
                </a:rPr>
                <a:t>(This cover sheet is unclassified)</a:t>
              </a:r>
            </a:p>
            <a:p>
              <a:pPr algn="ctr"/>
              <a:r>
                <a:rPr lang="en-US" sz="4000" dirty="0">
                  <a:solidFill>
                    <a:srgbClr val="003296"/>
                  </a:solidFill>
                  <a:latin typeface="Arial Black" pitchFamily="34" charset="0"/>
                </a:rPr>
                <a:t>CONFIDENTIAL</a:t>
              </a:r>
              <a:endParaRPr lang="en-US" sz="1800" dirty="0">
                <a:solidFill>
                  <a:srgbClr val="003296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 rot="16200000">
              <a:off x="7414953" y="5428211"/>
              <a:ext cx="859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0" dirty="0">
                  <a:solidFill>
                    <a:srgbClr val="003296"/>
                  </a:solidFill>
                </a:rPr>
                <a:t>705-101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NSN</a:t>
              </a:r>
              <a:r>
                <a:rPr lang="en-US" sz="500" b="0" baseline="0" dirty="0">
                  <a:solidFill>
                    <a:srgbClr val="003296"/>
                  </a:solidFill>
                </a:rPr>
                <a:t> 7540-01-213-7903</a:t>
              </a:r>
              <a:endParaRPr lang="en-US" sz="500" b="0" dirty="0">
                <a:solidFill>
                  <a:srgbClr val="003296"/>
                </a:solidFill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 rot="16200000">
              <a:off x="7314769" y="1349754"/>
              <a:ext cx="10599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b="1" dirty="0">
                  <a:solidFill>
                    <a:srgbClr val="003296"/>
                  </a:solidFill>
                </a:rPr>
                <a:t>STANDARD FORM 705 </a:t>
              </a:r>
              <a:r>
                <a:rPr lang="en-US" sz="500" b="0" dirty="0">
                  <a:solidFill>
                    <a:srgbClr val="003296"/>
                  </a:solidFill>
                </a:rPr>
                <a:t>(8-85)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Prescribed by GSA/ISOO</a:t>
              </a:r>
            </a:p>
            <a:p>
              <a:r>
                <a:rPr lang="en-US" sz="500" b="0" dirty="0">
                  <a:solidFill>
                    <a:srgbClr val="003296"/>
                  </a:solidFill>
                </a:rPr>
                <a:t>32 CFR 2003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42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486400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/>
            </a:lvl1pPr>
            <a:lvl2pPr marL="806450" indent="-3508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2pPr>
            <a:lvl3pPr marL="1263650" indent="-34448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3pPr>
            <a:lvl4pPr marL="1720850" indent="-35083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76941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9973-2A43-4259-943D-13AC1C602F10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F2FC-87CE-43F9-8295-ACD3D9920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97280"/>
            <a:ext cx="4265612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097280"/>
            <a:ext cx="4265613" cy="5486400"/>
          </a:xfrm>
        </p:spPr>
        <p:txBody>
          <a:bodyPr/>
          <a:lstStyle>
            <a:lvl1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76633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63287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76633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63287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0" y="3893575"/>
            <a:ext cx="4497388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0" y="4180229"/>
            <a:ext cx="4497388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45025" y="3893575"/>
            <a:ext cx="4498975" cy="270029"/>
          </a:xfrm>
        </p:spPr>
        <p:txBody>
          <a:bodyPr anchor="ctr"/>
          <a:lstStyle>
            <a:lvl1pPr marL="0" indent="0" algn="ctr">
              <a:buNone/>
              <a:defRPr sz="16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45025" y="4180229"/>
            <a:ext cx="4498975" cy="2374918"/>
          </a:xfr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defRPr lang="en-US" sz="2000" b="1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72000" y="1062264"/>
            <a:ext cx="0" cy="5510151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 userDrawn="1"/>
        </p:nvCxnSpPr>
        <p:spPr bwMode="auto">
          <a:xfrm flipV="1">
            <a:off x="0" y="3807280"/>
            <a:ext cx="9144000" cy="15420"/>
          </a:xfrm>
          <a:prstGeom prst="line">
            <a:avLst/>
          </a:prstGeom>
          <a:solidFill>
            <a:srgbClr val="A953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24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5648" y="3092006"/>
            <a:ext cx="5632704" cy="673989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Rectangle 20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6225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June 2019</a:t>
            </a:r>
            <a:endParaRPr lang="en-US" dirty="0"/>
          </a:p>
        </p:txBody>
      </p:sp>
      <p:sp>
        <p:nvSpPr>
          <p:cNvPr id="1228" name="Rectangle 20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626225"/>
            <a:ext cx="365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969696"/>
                </a:solidFill>
                <a:latin typeface="+mn-lt"/>
              </a:defRPr>
            </a:lvl1pPr>
          </a:lstStyle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56" name="Rectangle 4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0648" y="1243849"/>
            <a:ext cx="8229600" cy="5365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lassFooter"/>
          <p:cNvSpPr txBox="1">
            <a:spLocks noChangeArrowheads="1"/>
          </p:cNvSpPr>
          <p:nvPr userDrawn="1"/>
        </p:nvSpPr>
        <p:spPr bwMode="auto">
          <a:xfrm>
            <a:off x="3962858" y="6611779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5" name="ClassHeader"/>
          <p:cNvSpPr txBox="1">
            <a:spLocks noChangeArrowheads="1"/>
          </p:cNvSpPr>
          <p:nvPr userDrawn="1"/>
        </p:nvSpPr>
        <p:spPr bwMode="auto">
          <a:xfrm>
            <a:off x="3962858" y="0"/>
            <a:ext cx="12182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>
                <a:solidFill>
                  <a:srgbClr val="009900"/>
                </a:solidFill>
                <a:latin typeface="+mn-lt"/>
              </a:rPr>
              <a:t>UNCLASSIFIED</a:t>
            </a:r>
            <a:endParaRPr lang="en-US" sz="16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4" name="Rectangle 354"/>
          <p:cNvSpPr>
            <a:spLocks noGrp="1" noChangeArrowheads="1"/>
          </p:cNvSpPr>
          <p:nvPr>
            <p:ph type="title"/>
          </p:nvPr>
        </p:nvSpPr>
        <p:spPr bwMode="auto">
          <a:xfrm>
            <a:off x="778059" y="228601"/>
            <a:ext cx="74066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" name="USArmyLogo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91440"/>
            <a:ext cx="595180" cy="7315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91440" y="868680"/>
            <a:ext cx="89611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AASeal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91440"/>
            <a:ext cx="7318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905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870" r:id="rId15"/>
    <p:sldLayoutId id="2147483904" r:id="rId16"/>
    <p:sldLayoutId id="2147483901" r:id="rId17"/>
    <p:sldLayoutId id="2147483902" r:id="rId18"/>
    <p:sldLayoutId id="2147483903" r:id="rId19"/>
  </p:sldLayoutIdLst>
  <p:hf hdr="0" ftr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2pPr>
      <a:lvl3pPr marL="1255713" indent="-3365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3pPr>
      <a:lvl4pPr marL="1719263" indent="-34925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Tx/>
        <a:buSzPct val="100000"/>
        <a:buFont typeface="Arial" panose="020B0604020202020204" pitchFamily="34" charset="0"/>
        <a:buChar char="•"/>
        <a:defRPr sz="2000" b="0">
          <a:solidFill>
            <a:srgbClr val="000000"/>
          </a:solidFill>
          <a:latin typeface="+mn-lt"/>
        </a:defRPr>
      </a:lvl4pPr>
      <a:lvl5pPr marL="22955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5pPr>
      <a:lvl6pPr marL="27527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6pPr>
      <a:lvl7pPr marL="32099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7pPr>
      <a:lvl8pPr marL="36671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8pPr>
      <a:lvl9pPr marL="4124325" indent="-228600" algn="l" rtl="0" eaLnBrk="1" fontAlgn="base" hangingPunct="1">
        <a:spcBef>
          <a:spcPct val="20000"/>
        </a:spcBef>
        <a:spcAft>
          <a:spcPct val="0"/>
        </a:spcAft>
        <a:buClr>
          <a:srgbClr val="919191"/>
        </a:buClr>
        <a:buSzPct val="100000"/>
        <a:buChar char="›"/>
        <a:defRPr sz="2000">
          <a:solidFill>
            <a:srgbClr val="919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tidyverse.org/" TargetMode="Externa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tidyverse.org/" TargetMode="Externa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twitter.com/dtdusty" TargetMode="External" /><Relationship Id="rId3" Type="http://schemas.openxmlformats.org/officeDocument/2006/relationships/hyperlink" Target="http://dusty-turner.netlify.com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gi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tidymodels/tidymodels" TargetMode="External" /><Relationship Id="rId3" Type="http://schemas.openxmlformats.org/officeDocument/2006/relationships/hyperlink" Target="www.twitter.com/topepo" TargetMode="External" /><Relationship Id="rId4" Type="http://schemas.openxmlformats.org/officeDocument/2006/relationships/image" Target="../media/image8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25880"/>
            <a:ext cx="8229600" cy="1371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MORS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Techniques</a:t>
            </a:r>
            <a:r>
              <a:rPr/>
              <a:t> </a:t>
            </a:r>
            <a:r>
              <a:rPr/>
              <a:t>Tidymodels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9544"/>
            <a:ext cx="6400800" cy="174650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MAJ</a:t>
            </a:r>
            <a:r>
              <a:rPr/>
              <a:t> </a:t>
            </a:r>
            <a:r>
              <a:rPr/>
              <a:t>Dusty</a:t>
            </a:r>
            <a:r>
              <a:rPr/>
              <a:t> </a:t>
            </a:r>
            <a:r>
              <a:rPr/>
              <a:t>Turner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Max</a:t>
            </a:r>
            <a:r>
              <a:rPr/>
              <a:t> </a:t>
            </a:r>
            <a:r>
              <a:rPr/>
              <a:t>Kuhn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Tidymodels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tidy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https://www.tidyverse.org/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Tidymodels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tidymod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https://www.tidyverse.org/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a Data Problem</a:t>
            </a:r>
          </a:p>
          <a:p>
            <a:pPr lvl="2"/>
            <a:r>
              <a:rPr/>
              <a:t>Flying Hour Challenge</a:t>
            </a:r>
          </a:p>
          <a:p>
            <a:pPr lvl="1"/>
            <a:r>
              <a:rPr/>
              <a:t>Show the ‘old techniques’</a:t>
            </a:r>
          </a:p>
          <a:p>
            <a:pPr lvl="2"/>
            <a:r>
              <a:rPr/>
              <a:t>imputation</a:t>
            </a:r>
          </a:p>
          <a:p>
            <a:pPr lvl="2"/>
            <a:r>
              <a:rPr/>
              <a:t>modeling</a:t>
            </a:r>
          </a:p>
          <a:p>
            <a:pPr lvl="2"/>
            <a:r>
              <a:rPr/>
              <a:t>prediction</a:t>
            </a:r>
          </a:p>
          <a:p>
            <a:pPr lvl="2"/>
            <a:r>
              <a:rPr/>
              <a:t>model comparison</a:t>
            </a:r>
          </a:p>
          <a:p>
            <a:pPr lvl="1"/>
            <a:r>
              <a:rPr/>
              <a:t>Show the new technique</a:t>
            </a:r>
          </a:p>
          <a:p>
            <a:pPr lvl="2"/>
            <a:r>
              <a:rPr sz="1800">
                <a:latin typeface="Courier"/>
              </a:rPr>
              <a:t>tidymodels</a:t>
            </a:r>
          </a:p>
          <a:p>
            <a:pPr lvl="1"/>
            <a:r>
              <a:rPr/>
              <a:t>Discuss Challenges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(janitor)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(Amelia)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(tidymodels)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(flextable)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Flying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"01_data/mors_cleaned_ID.csv"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janitor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(hours_flown, as_of_date,id,id2,id3,mc_percent)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flextable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autofit</a:t>
            </a:r>
            <a:r>
              <a:rPr sz="1800"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8503417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14048"/>
                <a:gridCol w="959955"/>
                <a:gridCol w="439355"/>
                <a:gridCol w="594744"/>
                <a:gridCol w="454839"/>
                <a:gridCol w="990651"/>
              </a:tblGrid>
              <a:tr h="288641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hours_flown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as_of_date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id3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mc_percent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0.975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216N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10/15/2011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217N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7M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skimr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skim</a:t>
            </a:r>
            <a:r>
              <a:rPr sz="1800">
                <a:latin typeface="Courier"/>
              </a:rPr>
              <a:t>(data)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knit_print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92200"/>
          <a:ext cx="82296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rows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74849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columns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_______________________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Column</a:t>
                      </a:r>
                      <a:r>
                        <a:rPr/>
                        <a:t> </a:t>
                      </a:r>
                      <a:r>
                        <a:rPr/>
                        <a:t>type</a:t>
                      </a:r>
                      <a:r>
                        <a:rPr/>
                        <a:t> </a:t>
                      </a:r>
                      <a:r>
                        <a:rPr/>
                        <a:t>frequency: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numeric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________________________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Group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None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Variable type: character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922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skim_variable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complete_rate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whitespace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as_of_date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army_accept_date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gain_loss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67854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id2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id3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Variable type: numeric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</a:p>
        </p:txBody>
      </p:sp>
      <p:pic>
        <p:nvPicPr>
          <p:cNvPr descr="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092200"/>
            <a:ext cx="49784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6070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</a:t>
            </a:r>
            <a:r>
              <a:rPr/>
              <a:t> </a:t>
            </a:r>
            <a:r>
              <a:rPr/>
              <a:t>Along!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922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skim_variable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complete_rate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hist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2013.98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▇▇▇▇▇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fiscal_month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▇▅▅▆▇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age_years_by_accept_date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-4.26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▇▇▃▃▁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on_hand_inventory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qty_reported_for_readiness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▁▁▁▁▇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poss_hrs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683.26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181.20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▁▁▁▁▇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mc_hrs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529.85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255.99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421.00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▂▁▁▂▇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mc_percent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▁▁▁▂▇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da_2_year_mc_hist_avg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▁▇▁▁▂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avail_hours_days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484.35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271.25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▃▁▁▂▇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fmc_percent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▂▁▁▂▇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da_2_year_fmc_hist_avg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▂▁▇▂▃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nmcs_days_hrs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nmcs_percent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da_2_year_nmcs_hist_avg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▃▃▇▁▅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nmcs_org_days_hrs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nmcs_org_percent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nmcs_spt_days_hrs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nmcs_spt_percent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173.00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▇▂▁▁▁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da_2_year_nmcm_hist_avg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▁▃▂▆▇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nmcm_org_days_hrs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90.39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153.45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nmcm_org_percent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nmcm_spt_days_hrs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70.74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nmcm_spt_percent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nmcm_equip_days_hrs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nmcm_equip_percent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nmcm_depot_days_hrs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nmcm_depot_percent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136.38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pmcs_days_hrs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pmcs_percent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pmcs_org_days_hrs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pmcs_org_percent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pmcs_spt_days_hrs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pmcs_spt_percent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pmcm_days_hrs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115.05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pmcm_percent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pmcm_org_days_hrs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pmcm_org_percent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pmcm_spt_days_hrs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pmcm_spt_percent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▁▁▇▁▁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total_airframe_hrs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3376.86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2465.83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787.70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3807.40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5374.50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14405.60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▇▇▃▁▁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hours_flown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hours_to_phase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197.08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135.07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▇▇▅▁▁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landings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43.23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610.00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auto_rotate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▇▁▁▁▁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Army</a:t>
            </a:r>
          </a:p>
          <a:p>
            <a:pPr lvl="1"/>
            <a:r>
              <a:rPr/>
              <a:t>Combat Engineer</a:t>
            </a:r>
          </a:p>
          <a:p>
            <a:pPr lvl="1"/>
            <a:r>
              <a:rPr/>
              <a:t>Platoon Leader / XO / Company Commander</a:t>
            </a:r>
          </a:p>
          <a:p>
            <a:pPr lvl="1"/>
            <a:r>
              <a:rPr/>
              <a:t>Geospatial / Sapper / Route Clearance</a:t>
            </a:r>
          </a:p>
          <a:p>
            <a:pPr lvl="1"/>
            <a:r>
              <a:rPr/>
              <a:t>Hawaii / White Sands Missile Range / Iraq / Afghanistan</a:t>
            </a:r>
          </a:p>
          <a:p>
            <a:pPr lvl="0" marL="0" indent="0">
              <a:buNone/>
            </a:pPr>
            <a:r>
              <a:rPr/>
              <a:t>Education</a:t>
            </a:r>
          </a:p>
          <a:p>
            <a:pPr lvl="1"/>
            <a:r>
              <a:rPr/>
              <a:t>West Point ’07</a:t>
            </a:r>
          </a:p>
          <a:p>
            <a:pPr lvl="2"/>
            <a:r>
              <a:rPr/>
              <a:t>Operations Research, BS</a:t>
            </a:r>
          </a:p>
          <a:p>
            <a:pPr lvl="1"/>
            <a:r>
              <a:rPr/>
              <a:t>Missouri University of Science and Technology ’12</a:t>
            </a:r>
          </a:p>
          <a:p>
            <a:pPr lvl="2"/>
            <a:r>
              <a:rPr/>
              <a:t>Engineering Management, MS</a:t>
            </a:r>
          </a:p>
          <a:p>
            <a:pPr lvl="1"/>
            <a:r>
              <a:rPr/>
              <a:t>THE Ohio State ’16</a:t>
            </a:r>
          </a:p>
          <a:p>
            <a:pPr lvl="2"/>
            <a:r>
              <a:rPr/>
              <a:t>Integrated Systems Engineering, MS</a:t>
            </a:r>
          </a:p>
          <a:p>
            <a:pPr lvl="2"/>
            <a:r>
              <a:rPr/>
              <a:t>Applied Statistics, Graduate Minor</a:t>
            </a:r>
          </a:p>
          <a:p>
            <a:pPr lvl="0" marL="0" indent="0">
              <a:buNone/>
            </a:pPr>
            <a:r>
              <a:rPr/>
              <a:t>Data Science</a:t>
            </a:r>
          </a:p>
          <a:p>
            <a:pPr lvl="1"/>
            <a:r>
              <a:rPr/>
              <a:t>R User Since ’14</a:t>
            </a:r>
          </a:p>
          <a:p>
            <a:pPr lvl="1"/>
            <a:r>
              <a:rPr/>
              <a:t>Catch me on Twitter </a:t>
            </a:r>
            <a:r>
              <a:rPr sz="1800">
                <a:hlinkClick r:id="rId2"/>
                <a:latin typeface="Courier"/>
              </a:rPr>
              <a:t>@dtdusty</a:t>
            </a:r>
          </a:p>
          <a:p>
            <a:pPr lvl="1"/>
            <a:r>
              <a:rPr>
                <a:hlinkClick r:id="rId3"/>
              </a:rPr>
              <a:t>http://dusty-turner.netlify.com/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Data Science Background</a:t>
            </a:r>
          </a:p>
          <a:p>
            <a:pPr lvl="1"/>
            <a:r>
              <a:rPr/>
              <a:t>Moderate R Background</a:t>
            </a:r>
          </a:p>
          <a:p>
            <a:pPr lvl="1"/>
            <a:r>
              <a:rPr/>
              <a:t>Pretty much a ‘super nerd’</a:t>
            </a:r>
          </a:p>
        </p:txBody>
      </p:sp>
      <p:pic>
        <p:nvPicPr>
          <p:cNvPr descr="nerd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286000"/>
            <a:ext cx="42545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www.tenor.com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 talk about</a:t>
            </a:r>
          </a:p>
          <a:p>
            <a:pPr lvl="1"/>
            <a:r>
              <a:rPr/>
              <a:t>Modeling in R the old way (</a:t>
            </a:r>
            <a:r>
              <a:rPr sz="1800">
                <a:latin typeface="Courier"/>
              </a:rPr>
              <a:t>caret</a:t>
            </a:r>
            <a:r>
              <a:rPr/>
              <a:t>)</a:t>
            </a:r>
          </a:p>
          <a:p>
            <a:pPr lvl="1"/>
            <a:r>
              <a:rPr/>
              <a:t>Modeling in R the (very) new way (</a:t>
            </a:r>
            <a:r>
              <a:rPr sz="1800">
                <a:latin typeface="Courier"/>
              </a:rPr>
              <a:t>tidymodels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Lets also weave in an example (Flying Hour Challlenge)</a:t>
            </a:r>
          </a:p>
        </p:txBody>
      </p:sp>
      <p:pic>
        <p:nvPicPr>
          <p:cNvPr descr="tidymodelsh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460500"/>
            <a:ext cx="4254500" cy="473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Background: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Caret</a:t>
            </a:r>
          </a:p>
          <a:p>
            <a:pPr lvl="1"/>
            <a:r>
              <a:rPr/>
              <a:t>Classification And REgression Training</a:t>
            </a:r>
          </a:p>
          <a:p>
            <a:pPr lvl="0" marL="0" indent="0">
              <a:buNone/>
            </a:pPr>
            <a:r>
              <a:rPr/>
              <a:t>Functionality</a:t>
            </a:r>
          </a:p>
          <a:p>
            <a:pPr lvl="1"/>
            <a:r>
              <a:rPr/>
              <a:t>Inpute Missing Data</a:t>
            </a:r>
          </a:p>
          <a:p>
            <a:pPr lvl="1"/>
            <a:r>
              <a:rPr/>
              <a:t>Split Test/Train/Validate Set</a:t>
            </a:r>
          </a:p>
          <a:p>
            <a:pPr lvl="1"/>
            <a:r>
              <a:rPr/>
              <a:t>Supports a Multitude of Modeling Techniques</a:t>
            </a:r>
          </a:p>
          <a:p>
            <a:pPr lvl="1"/>
            <a:r>
              <a:rPr/>
              <a:t>Supports Cross Validation</a:t>
            </a:r>
          </a:p>
          <a:p>
            <a:pPr lvl="0" marL="0" indent="0">
              <a:buNone/>
            </a:pPr>
            <a:r>
              <a:rPr/>
              <a:t>Drawbacks</a:t>
            </a:r>
          </a:p>
          <a:p>
            <a:pPr lvl="1"/>
            <a:r>
              <a:rPr/>
              <a:t>Requires unique syntax to support each package / imputation technique</a:t>
            </a:r>
          </a:p>
          <a:p>
            <a:pPr lvl="1"/>
            <a:r>
              <a:rPr/>
              <a:t>Not ‘tidy’ compatible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tidymodels</a:t>
            </a:r>
          </a:p>
          <a:p>
            <a:pPr lvl="1"/>
            <a:r>
              <a:rPr/>
              <a:t>Released in October 2019</a:t>
            </a:r>
          </a:p>
          <a:p>
            <a:pPr lvl="0" marL="0" indent="0">
              <a:buNone/>
            </a:pPr>
            <a:r>
              <a:rPr/>
              <a:t>Functionality</a:t>
            </a:r>
          </a:p>
          <a:p>
            <a:pPr lvl="1"/>
            <a:r>
              <a:rPr/>
              <a:t>Inpute Missing Data</a:t>
            </a:r>
          </a:p>
          <a:p>
            <a:pPr lvl="1"/>
            <a:r>
              <a:rPr/>
              <a:t>Split Test/Train/Validate Set</a:t>
            </a:r>
          </a:p>
          <a:p>
            <a:pPr lvl="1"/>
            <a:r>
              <a:rPr/>
              <a:t>Supports a Multitude of Modeling Techniques</a:t>
            </a:r>
          </a:p>
          <a:p>
            <a:pPr lvl="1"/>
            <a:r>
              <a:rPr/>
              <a:t>Supports Cross Validation</a:t>
            </a:r>
          </a:p>
          <a:p>
            <a:pPr lvl="1"/>
            <a:r>
              <a:rPr/>
              <a:t>Supports model performance measurements</a:t>
            </a:r>
          </a:p>
          <a:p>
            <a:pPr lvl="0" marL="0" indent="0">
              <a:buNone/>
            </a:pPr>
            <a:r>
              <a:rPr/>
              <a:t>Advantages</a:t>
            </a:r>
          </a:p>
          <a:p>
            <a:pPr lvl="1"/>
            <a:r>
              <a:rPr/>
              <a:t>Streamlines syntax for all model types / packages</a:t>
            </a:r>
          </a:p>
          <a:p>
            <a:pPr lvl="1"/>
            <a:r>
              <a:rPr/>
              <a:t>‘tidy’ compatible</a:t>
            </a:r>
          </a:p>
          <a:p>
            <a:pPr lvl="1"/>
            <a:r>
              <a:rPr/>
              <a:t>Easy to compare model performance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sz="1800">
                <a:latin typeface="Courier"/>
              </a:rPr>
              <a:t>tidymodels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the documentation:</a:t>
            </a:r>
          </a:p>
          <a:p>
            <a:pPr lvl="1"/>
            <a:r>
              <a:rPr/>
              <a:t>“</a:t>
            </a:r>
            <a:r>
              <a:rPr sz="1800">
                <a:latin typeface="Courier"/>
              </a:rPr>
              <a:t>tidymodels</a:t>
            </a:r>
            <a:r>
              <a:rPr/>
              <a:t> is a ’’meta-package” for modeling and statistical analysis that share the underlying design philosophy, grammar, and data structures of the </a:t>
            </a:r>
            <a:r>
              <a:rPr sz="1800">
                <a:latin typeface="Courier"/>
              </a:rPr>
              <a:t>tidyverse</a:t>
            </a:r>
            <a:r>
              <a:rPr/>
              <a:t>."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https://github.com/tidymodels/tidymodels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install.packages("tidymodels")</a:t>
            </a:r>
          </a:p>
          <a:p>
            <a:pPr lvl="0" marL="0" indent="0">
              <a:buNone/>
            </a:pPr>
            <a:r>
              <a:rPr/>
              <a:t>Author is Max Kuhn of RStudio </a:t>
            </a:r>
            <a:r>
              <a:rPr sz="1800">
                <a:hlinkClick r:id="rId3"/>
                <a:latin typeface="Courier"/>
              </a:rPr>
              <a:t>@topepo</a:t>
            </a:r>
          </a:p>
        </p:txBody>
      </p:sp>
      <p:pic>
        <p:nvPicPr>
          <p:cNvPr descr="MaxTemp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89500" y="1092200"/>
            <a:ext cx="3733800" cy="497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6070600"/>
            <a:ext cx="4254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</a:t>
            </a:r>
            <a:r>
              <a:rPr/>
              <a:t> </a:t>
            </a:r>
            <a:r>
              <a:rPr/>
              <a:t>Kuhn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76941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Process</a:t>
            </a:r>
          </a:p>
        </p:txBody>
      </p:sp>
    </p:spTree>
  </p:cSld>
</p:sld>
</file>

<file path=ppt/theme/theme1.xml><?xml version="1.0" encoding="utf-8"?>
<a:theme xmlns:a="http://schemas.openxmlformats.org/drawingml/2006/main" name="CAA#UNCLASSIFIED#Theme">
  <a:themeElements>
    <a:clrScheme name="CAA Colors">
      <a:dk1>
        <a:sysClr val="windowText" lastClr="000000"/>
      </a:dk1>
      <a:lt1>
        <a:sysClr val="window" lastClr="FFFFFF"/>
      </a:lt1>
      <a:dk2>
        <a:srgbClr val="DDDDDD"/>
      </a:dk2>
      <a:lt2>
        <a:srgbClr val="FFFFCD"/>
      </a:lt2>
      <a:accent1>
        <a:srgbClr val="8EB379"/>
      </a:accent1>
      <a:accent2>
        <a:srgbClr val="CEDEC5"/>
      </a:accent2>
      <a:accent3>
        <a:srgbClr val="E8DDA8"/>
      </a:accent3>
      <a:accent4>
        <a:srgbClr val="F3EDCF"/>
      </a:accent4>
      <a:accent5>
        <a:srgbClr val="9500FA"/>
      </a:accent5>
      <a:accent6>
        <a:srgbClr val="DBA5F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solidFill>
          <a:srgbClr val="A953FF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CAA Default Template(updated graphics v4).potx" id="{0C19556A-CEB6-443B-AA11-26E9891B4EEC}" vid="{3C2FACB2-BA4F-40AF-8539-7364219B3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Letter Paper (8.5x11 in)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Courier</vt:lpstr>
      <vt:lpstr>CAA#UNCLASSIFIED#Theme</vt:lpstr>
      <vt:lpstr>Title Template</vt:lpstr>
      <vt:lpstr>PowerPoint Presentation</vt:lpstr>
      <vt:lpstr>PowerPoint Presentation</vt:lpstr>
      <vt:lpstr>Tidymodels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 Emerging Techniques Tidymodels</dc:title>
  <dc:creator>MAJ Dusty Turner | Max Kuhn</dc:creator>
  <cp:keywords/>
  <dcterms:created xsi:type="dcterms:W3CDTF">2019-11-14T04:03:07Z</dcterms:created>
  <dcterms:modified xsi:type="dcterms:W3CDTF">2019-11-14T04:03:07Z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December 2019</vt:lpwstr>
  </property>
  <property fmtid="{D5CDD505-2E9C-101B-9397-08002B2CF9AE}" pid="3" name="output">
    <vt:lpwstr/>
  </property>
</Properties>
</file>