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64" r:id="rId1"/>
  </p:sldMasterIdLst>
  <p:handoutMasterIdLst>
    <p:handoutMasterId r:id="rId7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96"/>
    <a:srgbClr val="003F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251" autoAdjust="0"/>
  </p:normalViewPr>
  <p:slideViewPr>
    <p:cSldViewPr snapToGrid="0">
      <p:cViewPr varScale="1">
        <p:scale>
          <a:sx n="116" d="100"/>
          <a:sy n="116" d="100"/>
        </p:scale>
        <p:origin x="774" y="114"/>
      </p:cViewPr>
      <p:guideLst>
        <p:guide orient="horz" pos="1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792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62540-8DE6-4FD8-AB8C-15635D6C1EA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C8AFF-1490-4D2F-ACB8-E4B236290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12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00200"/>
            <a:ext cx="36576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25880"/>
            <a:ext cx="8229600" cy="1371600"/>
          </a:xfrm>
        </p:spPr>
        <p:txBody>
          <a:bodyPr lIns="91440" tIns="45720" rIns="91440" bIns="4572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9544"/>
            <a:ext cx="6400800" cy="1746504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998694" y="5244075"/>
            <a:ext cx="3146612" cy="336456"/>
          </a:xfrm>
        </p:spPr>
        <p:txBody>
          <a:bodyPr/>
          <a:lstStyle>
            <a:lvl1pPr algn="ctr">
              <a:buFont typeface="Arial" pitchFamily="34" charset="0"/>
              <a:buNone/>
              <a:defRPr sz="1800" baseline="0"/>
            </a:lvl1pPr>
            <a:lvl2pPr>
              <a:buFont typeface="Arial" pitchFamily="34" charset="0"/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Click to enter briefing date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6024283" y="5741147"/>
            <a:ext cx="3079376" cy="75109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aseline="0"/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en-US" dirty="0"/>
              <a:t>First and Last Name (Mil add rank)</a:t>
            </a:r>
            <a:br>
              <a:rPr lang="en-US" dirty="0"/>
            </a:br>
            <a:r>
              <a:rPr lang="en-US" dirty="0"/>
              <a:t>Enterprise Email</a:t>
            </a:r>
            <a:br>
              <a:rPr lang="en-US" dirty="0"/>
            </a:br>
            <a:r>
              <a:rPr lang="en-US" dirty="0"/>
              <a:t>Phone</a:t>
            </a:r>
          </a:p>
        </p:txBody>
      </p:sp>
    </p:spTree>
    <p:extLst>
      <p:ext uri="{BB962C8B-B14F-4D97-AF65-F5344CB8AC3E}">
        <p14:creationId xmlns:p14="http://schemas.microsoft.com/office/powerpoint/2010/main" val="815069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ppendix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Appendix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71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port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93814"/>
            <a:ext cx="9137650" cy="673989"/>
          </a:xfrm>
        </p:spPr>
        <p:txBody>
          <a:bodyPr anchor="ctr">
            <a:normAutofit/>
          </a:bodyPr>
          <a:lstStyle>
            <a:lvl1pPr>
              <a:defRPr sz="16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-1529544" y="6568034"/>
            <a:ext cx="1471353" cy="228600"/>
          </a:xfrm>
        </p:spPr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229725" y="6568034"/>
            <a:ext cx="365125" cy="228600"/>
          </a:xfrm>
        </p:spPr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59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0"/>
            <a:ext cx="3008313" cy="914400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97280"/>
            <a:ext cx="5111750" cy="5486400"/>
          </a:xfrm>
        </p:spPr>
        <p:txBody>
          <a:bodyPr/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11680"/>
            <a:ext cx="3008313" cy="4572000"/>
          </a:xfrm>
        </p:spPr>
        <p:txBody>
          <a:bodyPr/>
          <a:lstStyle>
            <a:lvl1pPr marL="0" indent="0">
              <a:buNone/>
              <a:defRPr sz="14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30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233352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87092"/>
            <a:ext cx="5486400" cy="4114800"/>
          </a:xfrm>
        </p:spPr>
        <p:txBody>
          <a:bodyPr/>
          <a:lstStyle>
            <a:lvl1pPr marL="0" indent="0">
              <a:buNone/>
              <a:defRPr sz="3200" b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301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48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00200"/>
            <a:ext cx="36576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25880"/>
            <a:ext cx="8229600" cy="1371600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9544"/>
            <a:ext cx="6400800" cy="1746504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998694" y="5244075"/>
            <a:ext cx="3146612" cy="336456"/>
          </a:xfrm>
          <a:prstGeom prst="rect">
            <a:avLst/>
          </a:prstGeom>
        </p:spPr>
        <p:txBody>
          <a:bodyPr/>
          <a:lstStyle>
            <a:lvl1pPr algn="ctr">
              <a:buFont typeface="Arial" pitchFamily="34" charset="0"/>
              <a:buNone/>
              <a:defRPr sz="1800" baseline="0"/>
            </a:lvl1pPr>
            <a:lvl2pPr>
              <a:buFont typeface="Arial" pitchFamily="34" charset="0"/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Click to enter briefing date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6024283" y="5741147"/>
            <a:ext cx="3079376" cy="75109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 baseline="0"/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en-US" dirty="0"/>
              <a:t>First and Last Name (Mil add rank)</a:t>
            </a:r>
            <a:br>
              <a:rPr lang="en-US" dirty="0"/>
            </a:br>
            <a:r>
              <a:rPr lang="en-US" dirty="0"/>
              <a:t>Enterprise Email</a:t>
            </a:r>
            <a:br>
              <a:rPr lang="en-US" dirty="0"/>
            </a:br>
            <a:r>
              <a:rPr lang="en-US" dirty="0"/>
              <a:t>Phone</a:t>
            </a:r>
          </a:p>
        </p:txBody>
      </p:sp>
    </p:spTree>
    <p:extLst>
      <p:ext uri="{BB962C8B-B14F-4D97-AF65-F5344CB8AC3E}">
        <p14:creationId xmlns:p14="http://schemas.microsoft.com/office/powerpoint/2010/main" val="1280748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122238" y="1012825"/>
            <a:ext cx="8915626" cy="258532"/>
          </a:xfrm>
        </p:spPr>
        <p:txBody>
          <a:bodyPr>
            <a:spAutoFit/>
          </a:bodyPr>
          <a:lstStyle>
            <a:lvl1pPr marL="0" indent="0">
              <a:buNone/>
              <a:defRPr sz="1200" baseline="0">
                <a:latin typeface="Courier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Left Aligned and 12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70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RET Cover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1" y="0"/>
            <a:ext cx="9144000" cy="6858000"/>
            <a:chOff x="1" y="0"/>
            <a:chExt cx="9144000" cy="6858000"/>
          </a:xfrm>
        </p:grpSpPr>
        <p:sp>
          <p:nvSpPr>
            <p:cNvPr id="3" name="Rectangle 2"/>
            <p:cNvSpPr/>
            <p:nvPr userDrawn="1"/>
          </p:nvSpPr>
          <p:spPr>
            <a:xfrm>
              <a:off x="1" y="0"/>
              <a:ext cx="9144000" cy="685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159565" y="1047403"/>
              <a:ext cx="6833153" cy="4954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1440" tIns="228600" bIns="228600" rtlCol="0" anchor="t"/>
            <a:lstStyle/>
            <a:p>
              <a:pPr algn="ctr">
                <a:spcAft>
                  <a:spcPts val="3600"/>
                </a:spcAft>
              </a:pPr>
              <a:r>
                <a:rPr lang="en-US" sz="6000" dirty="0">
                  <a:solidFill>
                    <a:srgbClr val="FF0000"/>
                  </a:solidFill>
                  <a:latin typeface="Arial Black" pitchFamily="34" charset="0"/>
                </a:rPr>
                <a:t>SECRET</a:t>
              </a:r>
              <a:endParaRPr lang="en-US" dirty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>
                <a:spcAft>
                  <a:spcPts val="1200"/>
                </a:spcAft>
              </a:pPr>
              <a:r>
                <a:rPr lang="en-US" sz="14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THIS IS A COVER</a:t>
              </a:r>
              <a:r>
                <a:rPr lang="en-US" sz="1400" baseline="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SHEET</a:t>
              </a:r>
            </a:p>
            <a:p>
              <a:pPr algn="ctr">
                <a:spcAft>
                  <a:spcPts val="3600"/>
                </a:spcAft>
              </a:pPr>
              <a:r>
                <a:rPr lang="en-US" sz="1400" baseline="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FOR CLASSIFIED INFORMATION</a:t>
              </a:r>
            </a:p>
            <a:p>
              <a:pPr marL="0" indent="0" algn="just">
                <a:spcAft>
                  <a:spcPts val="1200"/>
                </a:spcAft>
              </a:pPr>
              <a:r>
                <a:rPr lang="en-US" sz="9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ALL INDIVIDUALS HANDLING THIS INFORMATION ARE REQUIRED TO PROTECT IT FROM UNATHORIZED DESCLOSURE IN THE INTEREST OF NATIONAL SECURITY OF THE UNITED STATES.</a:t>
              </a:r>
            </a:p>
            <a:p>
              <a:pPr marL="0" indent="0" algn="just">
                <a:spcAft>
                  <a:spcPts val="1200"/>
                </a:spcAft>
              </a:pPr>
              <a:r>
                <a:rPr lang="en-US" sz="9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HANDLING,</a:t>
              </a:r>
              <a:r>
                <a:rPr lang="en-US" sz="900" baseline="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STORAGE, REPORDUCTION AND DSPOSTITION OF THE ATTACHED DOCUMENT MUST BE IN ACCORDANCE WITH APPLICABLE EXECUTIVE ORDER(S), STATUTE(S) AND AGENCY IMPLEMENTING REGULATIONS.</a:t>
              </a:r>
            </a:p>
            <a:p>
              <a:pPr algn="ctr">
                <a:spcBef>
                  <a:spcPts val="15600"/>
                </a:spcBef>
              </a:pPr>
              <a:r>
                <a:rPr lang="en-US" sz="1050" baseline="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(This cover sheet is unclassified)</a:t>
              </a:r>
            </a:p>
            <a:p>
              <a:pPr algn="ctr"/>
              <a:r>
                <a:rPr lang="en-US" sz="6000" dirty="0">
                  <a:solidFill>
                    <a:srgbClr val="FF0000"/>
                  </a:solidFill>
                  <a:latin typeface="Arial Black" pitchFamily="34" charset="0"/>
                </a:rPr>
                <a:t>SECRET</a:t>
              </a:r>
              <a:endParaRPr lang="en-US" sz="32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 rot="16200000">
              <a:off x="7414953" y="5428211"/>
              <a:ext cx="8595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0" dirty="0">
                  <a:solidFill>
                    <a:srgbClr val="FF0000"/>
                  </a:solidFill>
                </a:rPr>
                <a:t>704-101</a:t>
              </a:r>
            </a:p>
            <a:p>
              <a:r>
                <a:rPr lang="en-US" sz="500" b="0" dirty="0">
                  <a:solidFill>
                    <a:srgbClr val="FF0000"/>
                  </a:solidFill>
                </a:rPr>
                <a:t>NSN</a:t>
              </a:r>
              <a:r>
                <a:rPr lang="en-US" sz="500" b="0" baseline="0" dirty="0">
                  <a:solidFill>
                    <a:srgbClr val="FF0000"/>
                  </a:solidFill>
                </a:rPr>
                <a:t> 7540-01-213-7902</a:t>
              </a:r>
              <a:endParaRPr lang="en-US" sz="500" b="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 rot="16200000">
              <a:off x="7314769" y="1349754"/>
              <a:ext cx="105990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>
                  <a:solidFill>
                    <a:srgbClr val="FF0000"/>
                  </a:solidFill>
                </a:rPr>
                <a:t>STANDARD FORM 704 </a:t>
              </a:r>
              <a:r>
                <a:rPr lang="en-US" sz="500" b="0" dirty="0">
                  <a:solidFill>
                    <a:srgbClr val="FF0000"/>
                  </a:solidFill>
                </a:rPr>
                <a:t>(8-85)</a:t>
              </a:r>
            </a:p>
            <a:p>
              <a:r>
                <a:rPr lang="en-US" sz="500" b="0" dirty="0">
                  <a:solidFill>
                    <a:srgbClr val="FF0000"/>
                  </a:solidFill>
                </a:rPr>
                <a:t>Prescribed by GSA/ISOO</a:t>
              </a:r>
            </a:p>
            <a:p>
              <a:r>
                <a:rPr lang="en-US" sz="500" b="0" dirty="0">
                  <a:solidFill>
                    <a:srgbClr val="FF0000"/>
                  </a:solidFill>
                </a:rPr>
                <a:t>32 CFR 2003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5022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FIDENTIAL Cover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" y="0"/>
            <a:ext cx="9144000" cy="6858000"/>
            <a:chOff x="1" y="0"/>
            <a:chExt cx="9144000" cy="6858000"/>
          </a:xfrm>
        </p:grpSpPr>
        <p:sp>
          <p:nvSpPr>
            <p:cNvPr id="5" name="Rectangle 4"/>
            <p:cNvSpPr/>
            <p:nvPr userDrawn="1"/>
          </p:nvSpPr>
          <p:spPr>
            <a:xfrm>
              <a:off x="1" y="0"/>
              <a:ext cx="9144000" cy="6858000"/>
            </a:xfrm>
            <a:prstGeom prst="rect">
              <a:avLst/>
            </a:prstGeom>
            <a:solidFill>
              <a:srgbClr val="0032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59565" y="1047403"/>
              <a:ext cx="6833153" cy="4954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1440" tIns="228600" bIns="228600" rtlCol="0" anchor="t"/>
            <a:lstStyle/>
            <a:p>
              <a:pPr algn="ctr">
                <a:spcAft>
                  <a:spcPts val="3600"/>
                </a:spcAft>
              </a:pPr>
              <a:r>
                <a:rPr lang="en-US" sz="4000" dirty="0">
                  <a:solidFill>
                    <a:srgbClr val="003296"/>
                  </a:solidFill>
                  <a:latin typeface="Arial Black" pitchFamily="34" charset="0"/>
                </a:rPr>
                <a:t>CONFIDENTIAL</a:t>
              </a:r>
              <a:endParaRPr lang="en-US" sz="1400" dirty="0">
                <a:solidFill>
                  <a:srgbClr val="003296"/>
                </a:solidFill>
                <a:latin typeface="Arial Black" pitchFamily="34" charset="0"/>
              </a:endParaRPr>
            </a:p>
            <a:p>
              <a:pPr algn="ctr">
                <a:spcAft>
                  <a:spcPts val="1200"/>
                </a:spcAft>
              </a:pPr>
              <a:r>
                <a:rPr lang="en-US" sz="140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THIS IS A COVER</a:t>
              </a:r>
              <a:r>
                <a:rPr lang="en-US" sz="1400" baseline="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 SHEET</a:t>
              </a:r>
            </a:p>
            <a:p>
              <a:pPr algn="ctr">
                <a:spcAft>
                  <a:spcPts val="3600"/>
                </a:spcAft>
              </a:pPr>
              <a:r>
                <a:rPr lang="en-US" sz="1400" baseline="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FOR CLASSIFIED INFORMATION</a:t>
              </a:r>
            </a:p>
            <a:p>
              <a:pPr marL="0" indent="0" algn="just">
                <a:spcAft>
                  <a:spcPts val="1200"/>
                </a:spcAft>
              </a:pPr>
              <a:r>
                <a:rPr lang="en-US" sz="90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ALL INDIVIDUALS HANDLING THIS INFORMATION ARE REQUIRED TO PROTECT IT FROM UNATHORIZED DESCLOSURE IN THE INTEREST OF NATIONAL SECURITY OF THE UNITED STATES.</a:t>
              </a:r>
            </a:p>
            <a:p>
              <a:pPr marL="0" indent="0" algn="just">
                <a:spcAft>
                  <a:spcPts val="1200"/>
                </a:spcAft>
              </a:pPr>
              <a:r>
                <a:rPr lang="en-US" sz="90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HANDLING,</a:t>
              </a:r>
              <a:r>
                <a:rPr lang="en-US" sz="900" baseline="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 STORAGE, REPORDUCTION AND DSPOSTITION OF THE ATTACHED DOCUMENT MUST BE IN ACCORDANCE WITH APPLICABLE EXECUTIVE ORDER(S), STATUTE(S) AND AGENCY IMPLEMENTING REGULATIONS.</a:t>
              </a:r>
            </a:p>
            <a:p>
              <a:pPr algn="ctr">
                <a:spcBef>
                  <a:spcPts val="19800"/>
                </a:spcBef>
              </a:pPr>
              <a:r>
                <a:rPr lang="en-US" sz="1050" baseline="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(This cover sheet is unclassified)</a:t>
              </a:r>
            </a:p>
            <a:p>
              <a:pPr algn="ctr"/>
              <a:r>
                <a:rPr lang="en-US" sz="4000" dirty="0">
                  <a:solidFill>
                    <a:srgbClr val="003296"/>
                  </a:solidFill>
                  <a:latin typeface="Arial Black" pitchFamily="34" charset="0"/>
                </a:rPr>
                <a:t>CONFIDENTIAL</a:t>
              </a:r>
              <a:endParaRPr lang="en-US" sz="1800" dirty="0">
                <a:solidFill>
                  <a:srgbClr val="003296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 rot="16200000">
              <a:off x="7414953" y="5428211"/>
              <a:ext cx="8595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0" dirty="0">
                  <a:solidFill>
                    <a:srgbClr val="003296"/>
                  </a:solidFill>
                </a:rPr>
                <a:t>705-101</a:t>
              </a:r>
            </a:p>
            <a:p>
              <a:r>
                <a:rPr lang="en-US" sz="500" b="0" dirty="0">
                  <a:solidFill>
                    <a:srgbClr val="003296"/>
                  </a:solidFill>
                </a:rPr>
                <a:t>NSN</a:t>
              </a:r>
              <a:r>
                <a:rPr lang="en-US" sz="500" b="0" baseline="0" dirty="0">
                  <a:solidFill>
                    <a:srgbClr val="003296"/>
                  </a:solidFill>
                </a:rPr>
                <a:t> 7540-01-213-7903</a:t>
              </a:r>
              <a:endParaRPr lang="en-US" sz="500" b="0" dirty="0">
                <a:solidFill>
                  <a:srgbClr val="003296"/>
                </a:solidFill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 rot="16200000">
              <a:off x="7314769" y="1349754"/>
              <a:ext cx="105990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>
                  <a:solidFill>
                    <a:srgbClr val="003296"/>
                  </a:solidFill>
                </a:rPr>
                <a:t>STANDARD FORM 705 </a:t>
              </a:r>
              <a:r>
                <a:rPr lang="en-US" sz="500" b="0" dirty="0">
                  <a:solidFill>
                    <a:srgbClr val="003296"/>
                  </a:solidFill>
                </a:rPr>
                <a:t>(8-85)</a:t>
              </a:r>
            </a:p>
            <a:p>
              <a:r>
                <a:rPr lang="en-US" sz="500" b="0" dirty="0">
                  <a:solidFill>
                    <a:srgbClr val="003296"/>
                  </a:solidFill>
                </a:rPr>
                <a:t>Prescribed by GSA/ISOO</a:t>
              </a:r>
            </a:p>
            <a:p>
              <a:r>
                <a:rPr lang="en-US" sz="500" b="0" dirty="0">
                  <a:solidFill>
                    <a:srgbClr val="003296"/>
                  </a:solidFill>
                </a:rPr>
                <a:t>32 CFR 2003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94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77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7280"/>
            <a:ext cx="8229600" cy="5486400"/>
          </a:xfrm>
        </p:spPr>
        <p:txBody>
          <a:bodyPr/>
          <a:lstStyle>
            <a:lvl1pPr marL="341313" indent="-341313">
              <a:lnSpc>
                <a:spcPct val="90000"/>
              </a:lnSpc>
              <a:buFont typeface="Arial" panose="020B0604020202020204" pitchFamily="34" charset="0"/>
              <a:buChar char="•"/>
              <a:defRPr sz="2000"/>
            </a:lvl1pPr>
            <a:lvl2pPr marL="806450" indent="-350838">
              <a:lnSpc>
                <a:spcPct val="90000"/>
              </a:lnSpc>
              <a:buFont typeface="Arial" panose="020B0604020202020204" pitchFamily="34" charset="0"/>
              <a:buChar char="•"/>
              <a:defRPr/>
            </a:lvl2pPr>
            <a:lvl3pPr marL="1263650" indent="-344488">
              <a:lnSpc>
                <a:spcPct val="90000"/>
              </a:lnSpc>
              <a:buFont typeface="Arial" panose="020B0604020202020204" pitchFamily="34" charset="0"/>
              <a:buChar char="•"/>
              <a:defRPr/>
            </a:lvl3pPr>
            <a:lvl4pPr marL="1720850" indent="-350838">
              <a:lnSpc>
                <a:spcPct val="90000"/>
              </a:lnSpc>
              <a:buFont typeface="Arial" panose="020B0604020202020204" pitchFamily="34" charset="0"/>
              <a:buChar char="•"/>
              <a:defRPr/>
            </a:lvl4pPr>
            <a:lvl5pPr>
              <a:lnSpc>
                <a:spcPct val="90000"/>
              </a:lnSpc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June 2019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69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097280"/>
            <a:ext cx="4265612" cy="5486400"/>
          </a:xfrm>
        </p:spPr>
        <p:txBody>
          <a:bodyPr/>
          <a:lstStyle>
            <a:lvl1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097280"/>
            <a:ext cx="4265613" cy="5486400"/>
          </a:xfrm>
        </p:spPr>
        <p:txBody>
          <a:bodyPr/>
          <a:lstStyle>
            <a:lvl1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46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08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76633"/>
            <a:ext cx="4497388" cy="270029"/>
          </a:xfrm>
        </p:spPr>
        <p:txBody>
          <a:bodyPr anchor="ctr"/>
          <a:lstStyle>
            <a:lvl1pPr marL="0" indent="0" algn="ctr">
              <a:buNone/>
              <a:defRPr sz="16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363287"/>
            <a:ext cx="4497388" cy="2374918"/>
          </a:xfr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76633"/>
            <a:ext cx="4498975" cy="270029"/>
          </a:xfrm>
        </p:spPr>
        <p:txBody>
          <a:bodyPr anchor="ctr"/>
          <a:lstStyle>
            <a:lvl1pPr marL="0" indent="0" algn="ctr">
              <a:buNone/>
              <a:defRPr sz="16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63287"/>
            <a:ext cx="4498975" cy="2374918"/>
          </a:xfr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0" y="3893575"/>
            <a:ext cx="4497388" cy="270029"/>
          </a:xfrm>
        </p:spPr>
        <p:txBody>
          <a:bodyPr anchor="ctr"/>
          <a:lstStyle>
            <a:lvl1pPr marL="0" indent="0" algn="ctr">
              <a:buNone/>
              <a:defRPr sz="16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0" y="4180229"/>
            <a:ext cx="4497388" cy="2374918"/>
          </a:xfr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645025" y="3893575"/>
            <a:ext cx="4498975" cy="270029"/>
          </a:xfrm>
        </p:spPr>
        <p:txBody>
          <a:bodyPr anchor="ctr"/>
          <a:lstStyle>
            <a:lvl1pPr marL="0" indent="0" algn="ctr">
              <a:buNone/>
              <a:defRPr sz="16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5"/>
          </p:nvPr>
        </p:nvSpPr>
        <p:spPr>
          <a:xfrm>
            <a:off x="4645025" y="4180229"/>
            <a:ext cx="4498975" cy="2374918"/>
          </a:xfr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4572000" y="1062264"/>
            <a:ext cx="0" cy="5510151"/>
          </a:xfrm>
          <a:prstGeom prst="line">
            <a:avLst/>
          </a:prstGeom>
          <a:solidFill>
            <a:srgbClr val="A953F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 userDrawn="1"/>
        </p:nvCxnSpPr>
        <p:spPr bwMode="auto">
          <a:xfrm flipV="1">
            <a:off x="0" y="3807280"/>
            <a:ext cx="9144000" cy="15420"/>
          </a:xfrm>
          <a:prstGeom prst="line">
            <a:avLst/>
          </a:prstGeom>
          <a:solidFill>
            <a:srgbClr val="A953F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12400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50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55648" y="3092006"/>
            <a:ext cx="5632704" cy="673989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5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69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00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>
                <a:gamma/>
                <a:tint val="0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Rectangle 20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6225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9" tIns="45714" rIns="91429" bIns="45714" numCol="1" anchor="b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rgbClr val="969696"/>
                </a:solidFill>
                <a:latin typeface="+mn-lt"/>
              </a:defRPr>
            </a:lvl1pPr>
          </a:lstStyle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1228" name="Rectangle 20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72525" y="6626225"/>
            <a:ext cx="3651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9" tIns="45714" rIns="91429" bIns="45714" numCol="1" anchor="b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rgbClr val="969696"/>
                </a:solidFill>
                <a:latin typeface="+mn-lt"/>
              </a:defRPr>
            </a:lvl1pPr>
          </a:lstStyle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56" name="Rectangle 4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0648" y="1243849"/>
            <a:ext cx="8229600" cy="5365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lassFooter"/>
          <p:cNvSpPr txBox="1">
            <a:spLocks noChangeArrowheads="1"/>
          </p:cNvSpPr>
          <p:nvPr userDrawn="1"/>
        </p:nvSpPr>
        <p:spPr bwMode="auto">
          <a:xfrm>
            <a:off x="3962858" y="6611779"/>
            <a:ext cx="1218283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b="1">
                <a:solidFill>
                  <a:srgbClr val="009900"/>
                </a:solidFill>
                <a:latin typeface="+mn-lt"/>
              </a:rPr>
              <a:t>UNCLASSIFIED</a:t>
            </a:r>
            <a:endParaRPr lang="en-US" sz="1600" b="1" dirty="0">
              <a:solidFill>
                <a:srgbClr val="009900"/>
              </a:solidFill>
              <a:latin typeface="+mn-lt"/>
            </a:endParaRPr>
          </a:p>
        </p:txBody>
      </p:sp>
      <p:sp>
        <p:nvSpPr>
          <p:cNvPr id="15" name="ClassHeader"/>
          <p:cNvSpPr txBox="1">
            <a:spLocks noChangeArrowheads="1"/>
          </p:cNvSpPr>
          <p:nvPr userDrawn="1"/>
        </p:nvSpPr>
        <p:spPr bwMode="auto">
          <a:xfrm>
            <a:off x="3962858" y="0"/>
            <a:ext cx="1218283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b="1">
                <a:solidFill>
                  <a:srgbClr val="009900"/>
                </a:solidFill>
                <a:latin typeface="+mn-lt"/>
              </a:rPr>
              <a:t>UNCLASSIFIED</a:t>
            </a:r>
            <a:endParaRPr lang="en-US" sz="1600" b="1" dirty="0">
              <a:solidFill>
                <a:srgbClr val="009900"/>
              </a:solidFill>
              <a:latin typeface="+mn-lt"/>
            </a:endParaRPr>
          </a:p>
        </p:txBody>
      </p:sp>
      <p:sp>
        <p:nvSpPr>
          <p:cNvPr id="14" name="Rectangle 354"/>
          <p:cNvSpPr>
            <a:spLocks noGrp="1" noChangeArrowheads="1"/>
          </p:cNvSpPr>
          <p:nvPr>
            <p:ph type="title"/>
          </p:nvPr>
        </p:nvSpPr>
        <p:spPr bwMode="auto">
          <a:xfrm>
            <a:off x="778059" y="228601"/>
            <a:ext cx="740664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2" name="USArmyLogo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91440"/>
            <a:ext cx="595180" cy="731520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 flipH="1">
            <a:off x="91440" y="868680"/>
            <a:ext cx="89611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AASeal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40" y="91440"/>
            <a:ext cx="731846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870" r:id="rId14"/>
    <p:sldLayoutId id="2147483904" r:id="rId15"/>
    <p:sldLayoutId id="2147483901" r:id="rId16"/>
    <p:sldLayoutId id="2147483902" r:id="rId17"/>
    <p:sldLayoutId id="2147483903" r:id="rId18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9pPr>
    </p:titleStyle>
    <p:bodyStyle>
      <a:lvl1pPr marL="341313" indent="-341313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Tx/>
        <a:buSzPct val="100000"/>
        <a:buFont typeface="Arial" panose="020B0604020202020204" pitchFamily="34" charset="0"/>
        <a:buChar char="•"/>
        <a:defRPr sz="2000" b="0">
          <a:solidFill>
            <a:srgbClr val="000000"/>
          </a:solidFill>
          <a:latin typeface="+mn-lt"/>
          <a:ea typeface="+mn-ea"/>
          <a:cs typeface="+mn-cs"/>
        </a:defRPr>
      </a:lvl1pPr>
      <a:lvl2pPr marL="804863" indent="-34925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Tx/>
        <a:buSzPct val="100000"/>
        <a:buFont typeface="Arial" panose="020B0604020202020204" pitchFamily="34" charset="0"/>
        <a:buChar char="•"/>
        <a:defRPr sz="2000" b="0">
          <a:solidFill>
            <a:srgbClr val="000000"/>
          </a:solidFill>
          <a:latin typeface="+mn-lt"/>
        </a:defRPr>
      </a:lvl2pPr>
      <a:lvl3pPr marL="1255713" indent="-33655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Tx/>
        <a:buSzPct val="100000"/>
        <a:buFont typeface="Arial" panose="020B0604020202020204" pitchFamily="34" charset="0"/>
        <a:buChar char="•"/>
        <a:defRPr sz="2000" b="0">
          <a:solidFill>
            <a:srgbClr val="000000"/>
          </a:solidFill>
          <a:latin typeface="+mn-lt"/>
        </a:defRPr>
      </a:lvl3pPr>
      <a:lvl4pPr marL="1719263" indent="-34925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Tx/>
        <a:buSzPct val="100000"/>
        <a:buFont typeface="Arial" panose="020B0604020202020204" pitchFamily="34" charset="0"/>
        <a:buChar char="•"/>
        <a:defRPr sz="2000" b="0">
          <a:solidFill>
            <a:srgbClr val="000000"/>
          </a:solidFill>
          <a:latin typeface="+mn-lt"/>
        </a:defRPr>
      </a:lvl4pPr>
      <a:lvl5pPr marL="22955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5pPr>
      <a:lvl6pPr marL="27527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6pPr>
      <a:lvl7pPr marL="32099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7pPr>
      <a:lvl8pPr marL="36671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8pPr>
      <a:lvl9pPr marL="41243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markdown.rstudio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00200"/>
            <a:ext cx="36576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25880"/>
            <a:ext cx="8229600" cy="1371600"/>
          </a:xfrm>
        </p:spPr>
        <p:txBody>
          <a:bodyPr/>
          <a:lstStyle/>
          <a:p>
            <a:pPr marL="0" lvl="0" indent="0">
              <a:buNone/>
            </a:pPr>
            <a:r>
              <a:rPr/>
              <a:t>MORS Emerging Techniques Tidymodels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9544"/>
            <a:ext cx="6400800" cy="1746504"/>
          </a:xfrm>
        </p:spPr>
        <p:txBody>
          <a:bodyPr/>
          <a:lstStyle/>
          <a:p>
            <a:pPr marL="0" lvl="0" indent="0">
              <a:buNone/>
            </a:pPr>
            <a:r>
              <a:t/>
            </a:r>
            <a:br/>
            <a:r>
              <a:t/>
            </a:r>
            <a:br/>
            <a:r>
              <a:rPr/>
              <a:t>MAJ Dusty Turner</a:t>
            </a:r>
          </a:p>
        </p:txBody>
      </p:sp>
      <p:sp>
        <p:nvSpPr>
          <p:cNvPr id="4" name=" 3"/>
          <p:cNvSpPr/>
          <p:nvPr/>
        </p:nvSpPr>
        <p:spPr/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marL="0" lv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25000" lnSpcReduction="20000"/>
          </a:bodyPr>
          <a:lstStyle/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cars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   speed dist
## 1      4    2
## 2      4   10
## 3      7    4
## 4      7   22
## 5      8   16
## 6      9   10
## 7     10   18
## 8     10   26
## 9     10   34
## 10    11   17
## 11    11   28
## 12    12   14
## 13    12   20
## 14    12   24
## 15    12   28
## 16    13   26
## 17    13   34
## 18    13   34
## 19    13   46
## 20    14   26
## 21    14   36
## 22    14   60
## 23    14   80
## 24    15   20
## 25    15   26
## 26    15   54
## 27    16   32
## 28    16   40
## 29    17   32
## 30    17   40
## 31    17   50
## 32    18   42
## 33    18   56
## 34    18   76
## 35    18   84
## 36    19   36
## 37    19   46
## 38    19   68
## 39    20   32
## 40    20   48
## 41    20   52
## 42    20   56
## 43    20   64
## 44    22   66
## 45    23   54
## 46    24   70
## 47    24   92
## 48    24   93
## 49    24  120
## 50    25   85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Slide with Plot</a:t>
            </a:r>
          </a:p>
        </p:txBody>
      </p:sp>
      <p:pic>
        <p:nvPicPr>
          <p:cNvPr id="2" name="Picture 1" descr="emerging_techniques_mors_tidymodels_files/figure-pptx/pressur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0" y="1092200"/>
            <a:ext cx="6858000" cy="548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AA#UNCLASSIFIED#Theme">
  <a:themeElements>
    <a:clrScheme name="CAA Colors">
      <a:dk1>
        <a:sysClr val="windowText" lastClr="000000"/>
      </a:dk1>
      <a:lt1>
        <a:sysClr val="window" lastClr="FFFFFF"/>
      </a:lt1>
      <a:dk2>
        <a:srgbClr val="DDDDDD"/>
      </a:dk2>
      <a:lt2>
        <a:srgbClr val="FFFFCD"/>
      </a:lt2>
      <a:accent1>
        <a:srgbClr val="8EB379"/>
      </a:accent1>
      <a:accent2>
        <a:srgbClr val="CEDEC5"/>
      </a:accent2>
      <a:accent3>
        <a:srgbClr val="E8DDA8"/>
      </a:accent3>
      <a:accent4>
        <a:srgbClr val="F3EDCF"/>
      </a:accent4>
      <a:accent5>
        <a:srgbClr val="9500FA"/>
      </a:accent5>
      <a:accent6>
        <a:srgbClr val="DBA5FF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solidFill>
          <a:srgbClr val="A953FF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CAA Default Template(updated graphics v4).potx" id="{0C19556A-CEB6-443B-AA11-26E9891B4EEC}" vid="{3C2FACB2-BA4F-40AF-8539-7364219B34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Letter Paper (8.5x11 in)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Courier</vt:lpstr>
      <vt:lpstr>CAA#UNCLASSIFIED#Theme</vt:lpstr>
      <vt:lpstr>MORS Emerging Techniques Tidymodels</vt:lpstr>
      <vt:lpstr>R Markdown</vt:lpstr>
      <vt:lpstr>Slide with Bullets</vt:lpstr>
      <vt:lpstr>Slide with R Output</vt:lpstr>
      <vt:lpstr>Slide with Plot</vt:lpstr>
    </vt:vector>
  </TitlesOfParts>
  <LinksUpToDate>false</LinksUpToDate>
  <SharedDoc>false</SharedDoc>
  <HyperlinksChanged>false</HyperlinksChanged>
  <AppVersion>15.0000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10</TotalTime>
  <Words>93</Words>
  <Application>Microsoft Office PowerPoint</Application>
  <PresentationFormat>Letter Paper (8.5x11 in)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Courier</vt:lpstr>
      <vt:lpstr>CAA#UNCLASSIFIED#Theme</vt:lpstr>
      <vt:lpstr>MORS Emerging Techniques Tidymodels</vt:lpstr>
      <vt:lpstr>R Markdown</vt:lpstr>
      <vt:lpstr>Slide with Bullets</vt:lpstr>
      <vt:lpstr>Slide with R Output</vt:lpstr>
      <vt:lpstr>Slide with Plot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MORS Emerging Techniques Tidymodels</dc:title>
  <dc:creator>MAJ Dusty Turner</dc:creator>
  <cp:keywords/>
  <cp:lastModifiedBy>Dusty Turner</cp:lastModifiedBy>
  <cp:revision>1</cp:revision>
  <dcterms:created xsi:type="dcterms:W3CDTF">2019-11-12T16:04:28Z</dcterms:created>
  <dcterms:modified xsi:type="dcterms:W3CDTF">2019-11-12T16:05:37Z</dcterms:modified>
</cp:coreProperties>
</file>