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64" r:id="rId1"/>
  </p:sldMasterIdLst>
  <p:sldIdLst>
    <p:sldId id="256" r:id="rId2"/>
    <p:sldId id="258" r:id="rId3"/>
    <p:sldId id="259" r:id="rId4"/>
    <p:sldId id="260" r:id="rId5"/>
    <p:sldId id="298" r:id="rId6"/>
    <p:sldId id="263" r:id="rId7"/>
    <p:sldId id="264" r:id="rId8"/>
    <p:sldId id="265" r:id="rId9"/>
    <p:sldId id="266" r:id="rId10"/>
    <p:sldId id="267" r:id="rId11"/>
    <p:sldId id="296" r:id="rId12"/>
    <p:sldId id="270" r:id="rId13"/>
    <p:sldId id="271" r:id="rId14"/>
    <p:sldId id="272" r:id="rId15"/>
    <p:sldId id="273" r:id="rId16"/>
    <p:sldId id="274" r:id="rId17"/>
    <p:sldId id="295" r:id="rId18"/>
    <p:sldId id="276" r:id="rId19"/>
    <p:sldId id="278" r:id="rId20"/>
    <p:sldId id="279" r:id="rId21"/>
    <p:sldId id="280" r:id="rId22"/>
    <p:sldId id="281" r:id="rId23"/>
    <p:sldId id="282" r:id="rId24"/>
    <p:sldId id="284" r:id="rId25"/>
    <p:sldId id="285" r:id="rId26"/>
    <p:sldId id="299" r:id="rId27"/>
    <p:sldId id="300" r:id="rId28"/>
    <p:sldId id="301" r:id="rId29"/>
    <p:sldId id="302" r:id="rId30"/>
    <p:sldId id="286" r:id="rId31"/>
    <p:sldId id="287" r:id="rId32"/>
    <p:sldId id="288" r:id="rId33"/>
    <p:sldId id="303" r:id="rId34"/>
    <p:sldId id="304" r:id="rId35"/>
    <p:sldId id="305" r:id="rId36"/>
    <p:sldId id="289" r:id="rId37"/>
    <p:sldId id="294" r:id="rId38"/>
    <p:sldId id="306" r:id="rId39"/>
    <p:sldId id="307" r:id="rId40"/>
    <p:sldId id="308" r:id="rId41"/>
    <p:sldId id="309" r:id="rId42"/>
    <p:sldId id="291" r:id="rId43"/>
    <p:sldId id="297" r:id="rId44"/>
    <p:sldId id="293" r:id="rId45"/>
  </p:sldIdLst>
  <p:sldSz cx="9144000" cy="6858000" type="letter"/>
  <p:notesSz cx="7010400" cy="9296400"/>
  <p:defaultTextStyle>
    <a:defPPr>
      <a:defRPr lang="en-US"/>
    </a:defPPr>
    <a:lvl1pPr algn="l" rtl="0" eaLnBrk="0" fontAlgn="base" hangingPunct="0">
      <a:spcBef>
        <a:spcPct val="0"/>
      </a:spcBef>
      <a:spcAft>
        <a:spcPct val="0"/>
      </a:spcAft>
      <a:defRPr sz="2400" b="1" kern="1200">
        <a:solidFill>
          <a:srgbClr val="000000"/>
        </a:solidFill>
        <a:latin typeface="Arial" charset="0"/>
        <a:ea typeface="+mn-ea"/>
        <a:cs typeface="+mn-cs"/>
      </a:defRPr>
    </a:lvl1pPr>
    <a:lvl2pPr marL="457200" algn="l" rtl="0" eaLnBrk="0" fontAlgn="base" hangingPunct="0">
      <a:spcBef>
        <a:spcPct val="0"/>
      </a:spcBef>
      <a:spcAft>
        <a:spcPct val="0"/>
      </a:spcAft>
      <a:defRPr sz="2400" b="1" kern="1200">
        <a:solidFill>
          <a:srgbClr val="000000"/>
        </a:solidFill>
        <a:latin typeface="Arial" charset="0"/>
        <a:ea typeface="+mn-ea"/>
        <a:cs typeface="+mn-cs"/>
      </a:defRPr>
    </a:lvl2pPr>
    <a:lvl3pPr marL="914400" algn="l" rtl="0" eaLnBrk="0" fontAlgn="base" hangingPunct="0">
      <a:spcBef>
        <a:spcPct val="0"/>
      </a:spcBef>
      <a:spcAft>
        <a:spcPct val="0"/>
      </a:spcAft>
      <a:defRPr sz="2400" b="1" kern="1200">
        <a:solidFill>
          <a:srgbClr val="000000"/>
        </a:solidFill>
        <a:latin typeface="Arial" charset="0"/>
        <a:ea typeface="+mn-ea"/>
        <a:cs typeface="+mn-cs"/>
      </a:defRPr>
    </a:lvl3pPr>
    <a:lvl4pPr marL="1371600" algn="l" rtl="0" eaLnBrk="0" fontAlgn="base" hangingPunct="0">
      <a:spcBef>
        <a:spcPct val="0"/>
      </a:spcBef>
      <a:spcAft>
        <a:spcPct val="0"/>
      </a:spcAft>
      <a:defRPr sz="2400" b="1" kern="1200">
        <a:solidFill>
          <a:srgbClr val="000000"/>
        </a:solidFill>
        <a:latin typeface="Arial" charset="0"/>
        <a:ea typeface="+mn-ea"/>
        <a:cs typeface="+mn-cs"/>
      </a:defRPr>
    </a:lvl4pPr>
    <a:lvl5pPr marL="1828800" algn="l"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144">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3F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251" autoAdjust="0"/>
  </p:normalViewPr>
  <p:slideViewPr>
    <p:cSldViewPr snapToGrid="0">
      <p:cViewPr varScale="1">
        <p:scale>
          <a:sx n="87" d="100"/>
          <a:sy n="87" d="100"/>
        </p:scale>
        <p:origin x="1358" y="77"/>
      </p:cViewPr>
      <p:guideLst>
        <p:guide orient="horz" pos="14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5" d="100"/>
          <a:sy n="85" d="100"/>
        </p:scale>
        <p:origin x="-379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3200" y="1600200"/>
            <a:ext cx="3657600" cy="3657600"/>
          </a:xfrm>
          <a:prstGeom prst="rect">
            <a:avLst/>
          </a:prstGeom>
        </p:spPr>
      </p:pic>
      <p:sp>
        <p:nvSpPr>
          <p:cNvPr id="2" name="Title 1"/>
          <p:cNvSpPr>
            <a:spLocks noGrp="1"/>
          </p:cNvSpPr>
          <p:nvPr>
            <p:ph type="ctrTitle"/>
          </p:nvPr>
        </p:nvSpPr>
        <p:spPr>
          <a:xfrm>
            <a:off x="457200" y="1325880"/>
            <a:ext cx="8229600" cy="1371600"/>
          </a:xfrm>
        </p:spPr>
        <p:txBody>
          <a:bodyPr lIns="91440" tIns="45720" rIns="91440" bIns="45720">
            <a:normAutofit/>
          </a:bodyPr>
          <a:lstStyle>
            <a:lvl1pPr>
              <a:defRPr sz="3600"/>
            </a:lvl1pPr>
          </a:lstStyle>
          <a:p>
            <a:r>
              <a:rPr lang="en-US" dirty="0"/>
              <a:t>Click to edit Master title style</a:t>
            </a:r>
          </a:p>
        </p:txBody>
      </p:sp>
      <p:sp>
        <p:nvSpPr>
          <p:cNvPr id="3" name="Subtitle 2"/>
          <p:cNvSpPr>
            <a:spLocks noGrp="1"/>
          </p:cNvSpPr>
          <p:nvPr>
            <p:ph type="subTitle" idx="1"/>
          </p:nvPr>
        </p:nvSpPr>
        <p:spPr>
          <a:xfrm>
            <a:off x="1371600" y="3209544"/>
            <a:ext cx="6400800" cy="1746504"/>
          </a:xfrm>
        </p:spPr>
        <p:txBody>
          <a:bodyPr anchor="ctr"/>
          <a:lstStyle>
            <a:lvl1pPr marL="0" indent="0" algn="ctr">
              <a:spcBef>
                <a:spcPts val="0"/>
              </a:spcBef>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Text Placeholder 14"/>
          <p:cNvSpPr>
            <a:spLocks noGrp="1"/>
          </p:cNvSpPr>
          <p:nvPr>
            <p:ph type="body" sz="quarter" idx="10" hasCustomPrompt="1"/>
          </p:nvPr>
        </p:nvSpPr>
        <p:spPr>
          <a:xfrm>
            <a:off x="2998694" y="5244075"/>
            <a:ext cx="3146612" cy="336456"/>
          </a:xfrm>
        </p:spPr>
        <p:txBody>
          <a:bodyPr/>
          <a:lstStyle>
            <a:lvl1pPr algn="ctr">
              <a:buFont typeface="Arial" pitchFamily="34" charset="0"/>
              <a:buNone/>
              <a:defRPr sz="1800" baseline="0"/>
            </a:lvl1pPr>
            <a:lvl2pPr>
              <a:buFont typeface="Arial" pitchFamily="34" charset="0"/>
              <a:buNone/>
              <a:defRPr sz="1800"/>
            </a:lvl2pPr>
            <a:lvl3pPr>
              <a:buNone/>
              <a:defRPr sz="1800"/>
            </a:lvl3pPr>
            <a:lvl4pPr>
              <a:buNone/>
              <a:defRPr sz="1800"/>
            </a:lvl4pPr>
            <a:lvl5pPr>
              <a:buNone/>
              <a:defRPr sz="1800"/>
            </a:lvl5pPr>
          </a:lstStyle>
          <a:p>
            <a:pPr lvl="0"/>
            <a:r>
              <a:rPr lang="en-US" dirty="0"/>
              <a:t>Click to enter briefing date</a:t>
            </a:r>
          </a:p>
        </p:txBody>
      </p:sp>
      <p:sp>
        <p:nvSpPr>
          <p:cNvPr id="11" name="Text Placeholder 16"/>
          <p:cNvSpPr>
            <a:spLocks noGrp="1"/>
          </p:cNvSpPr>
          <p:nvPr>
            <p:ph type="body" sz="quarter" idx="11" hasCustomPrompt="1"/>
          </p:nvPr>
        </p:nvSpPr>
        <p:spPr>
          <a:xfrm>
            <a:off x="6024283" y="5741147"/>
            <a:ext cx="3079376" cy="751093"/>
          </a:xfrm>
        </p:spPr>
        <p:txBody>
          <a:bodyPr/>
          <a:lstStyle>
            <a:lvl1pPr marL="0" indent="0">
              <a:spcBef>
                <a:spcPts val="0"/>
              </a:spcBef>
              <a:buNone/>
              <a:defRPr sz="1200" baseline="0"/>
            </a:lvl1pPr>
            <a:lvl2pPr>
              <a:buNone/>
              <a:defRPr sz="1200"/>
            </a:lvl2pPr>
            <a:lvl3pPr>
              <a:buNone/>
              <a:defRPr sz="1200"/>
            </a:lvl3pPr>
            <a:lvl4pPr>
              <a:buNone/>
              <a:defRPr sz="1200"/>
            </a:lvl4pPr>
            <a:lvl5pPr>
              <a:buNone/>
              <a:defRPr sz="1200"/>
            </a:lvl5pPr>
          </a:lstStyle>
          <a:p>
            <a:pPr lvl="0"/>
            <a:r>
              <a:rPr lang="en-US" dirty="0"/>
              <a:t>First and Last Name (Mil add rank)</a:t>
            </a:r>
            <a:br>
              <a:rPr lang="en-US" dirty="0"/>
            </a:br>
            <a:r>
              <a:rPr lang="en-US" dirty="0"/>
              <a:t>Enterprise Email</a:t>
            </a:r>
            <a:br>
              <a:rPr lang="en-US" dirty="0"/>
            </a:br>
            <a:r>
              <a:rPr lang="en-US" dirty="0"/>
              <a:t>Phone</a:t>
            </a:r>
          </a:p>
        </p:txBody>
      </p:sp>
    </p:spTree>
    <p:extLst>
      <p:ext uri="{BB962C8B-B14F-4D97-AF65-F5344CB8AC3E}">
        <p14:creationId xmlns:p14="http://schemas.microsoft.com/office/powerpoint/2010/main" val="8150691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Chapter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Chapter</a:t>
            </a:r>
          </a:p>
        </p:txBody>
      </p:sp>
      <p:sp>
        <p:nvSpPr>
          <p:cNvPr id="7" name="Date Placeholder 6"/>
          <p:cNvSpPr>
            <a:spLocks noGrp="1"/>
          </p:cNvSpPr>
          <p:nvPr>
            <p:ph type="dt" sz="half" idx="10"/>
          </p:nvPr>
        </p:nvSpPr>
        <p:spPr/>
        <p:txBody>
          <a:bodyPr/>
          <a:lstStyle/>
          <a:p>
            <a:r>
              <a:rPr lang="en-US"/>
              <a:t>June 2019</a:t>
            </a:r>
            <a:endParaRPr lang="en-US" dirty="0"/>
          </a:p>
        </p:txBody>
      </p:sp>
      <p:sp>
        <p:nvSpPr>
          <p:cNvPr id="8" name="Slide Number Placeholder 7"/>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32869001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ppendix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Appendix</a:t>
            </a:r>
          </a:p>
        </p:txBody>
      </p:sp>
      <p:sp>
        <p:nvSpPr>
          <p:cNvPr id="7" name="Date Placeholder 6"/>
          <p:cNvSpPr>
            <a:spLocks noGrp="1"/>
          </p:cNvSpPr>
          <p:nvPr>
            <p:ph type="dt" sz="half" idx="10"/>
          </p:nvPr>
        </p:nvSpPr>
        <p:spPr/>
        <p:txBody>
          <a:bodyPr/>
          <a:lstStyle/>
          <a:p>
            <a:r>
              <a:rPr lang="en-US"/>
              <a:t>June 2019</a:t>
            </a:r>
            <a:endParaRPr lang="en-US" dirty="0"/>
          </a:p>
        </p:txBody>
      </p:sp>
      <p:sp>
        <p:nvSpPr>
          <p:cNvPr id="8" name="Slide Number Placeholder 7"/>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8919719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port Figure">
    <p:spTree>
      <p:nvGrpSpPr>
        <p:cNvPr id="1" name=""/>
        <p:cNvGrpSpPr/>
        <p:nvPr/>
      </p:nvGrpSpPr>
      <p:grpSpPr>
        <a:xfrm>
          <a:off x="0" y="0"/>
          <a:ext cx="0" cy="0"/>
          <a:chOff x="0" y="0"/>
          <a:chExt cx="0" cy="0"/>
        </a:xfrm>
      </p:grpSpPr>
      <p:sp>
        <p:nvSpPr>
          <p:cNvPr id="2" name="Title 1"/>
          <p:cNvSpPr>
            <a:spLocks noGrp="1"/>
          </p:cNvSpPr>
          <p:nvPr>
            <p:ph type="title"/>
          </p:nvPr>
        </p:nvSpPr>
        <p:spPr>
          <a:xfrm>
            <a:off x="0" y="6893814"/>
            <a:ext cx="9137650" cy="673989"/>
          </a:xfrm>
        </p:spPr>
        <p:txBody>
          <a:bodyPr anchor="ctr">
            <a:normAutofit/>
          </a:bodyPr>
          <a:lstStyle>
            <a:lvl1pPr>
              <a:defRPr sz="1600">
                <a:latin typeface="+mj-lt"/>
              </a:defRPr>
            </a:lvl1pPr>
          </a:lstStyle>
          <a:p>
            <a:r>
              <a:rPr lang="en-US"/>
              <a:t>Click to edit Master title style</a:t>
            </a:r>
          </a:p>
        </p:txBody>
      </p:sp>
      <p:sp>
        <p:nvSpPr>
          <p:cNvPr id="3" name="Date Placeholder 2"/>
          <p:cNvSpPr>
            <a:spLocks noGrp="1"/>
          </p:cNvSpPr>
          <p:nvPr>
            <p:ph type="dt" sz="half" idx="10"/>
          </p:nvPr>
        </p:nvSpPr>
        <p:spPr>
          <a:xfrm>
            <a:off x="-1529544" y="6568034"/>
            <a:ext cx="1471353" cy="228600"/>
          </a:xfrm>
        </p:spPr>
        <p:txBody>
          <a:bodyPr/>
          <a:lstStyle/>
          <a:p>
            <a:r>
              <a:rPr lang="en-US"/>
              <a:t>June 2019</a:t>
            </a:r>
            <a:endParaRPr lang="en-US" dirty="0"/>
          </a:p>
        </p:txBody>
      </p:sp>
      <p:sp>
        <p:nvSpPr>
          <p:cNvPr id="4" name="Slide Number Placeholder 3"/>
          <p:cNvSpPr>
            <a:spLocks noGrp="1"/>
          </p:cNvSpPr>
          <p:nvPr>
            <p:ph type="sldNum" sz="quarter" idx="11"/>
          </p:nvPr>
        </p:nvSpPr>
        <p:spPr>
          <a:xfrm>
            <a:off x="9229725" y="6568034"/>
            <a:ext cx="365125" cy="228600"/>
          </a:xfrm>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9482591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97280"/>
            <a:ext cx="3008313" cy="914400"/>
          </a:xfrm>
          <a:prstGeom prst="rect">
            <a:avLst/>
          </a:prstGeo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1097280"/>
            <a:ext cx="5111750" cy="5486400"/>
          </a:xfrm>
        </p:spPr>
        <p:txBody>
          <a:bodyPr/>
          <a:lstStyle>
            <a:lvl1pPr>
              <a:defRPr sz="2000" b="0"/>
            </a:lvl1pPr>
            <a:lvl2pPr>
              <a:defRPr sz="2000" b="0"/>
            </a:lvl2pPr>
            <a:lvl3pPr>
              <a:defRPr sz="2000" b="0"/>
            </a:lvl3pPr>
            <a:lvl4pPr>
              <a:defRPr sz="2000" b="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2011680"/>
            <a:ext cx="3008313" cy="4572000"/>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r>
              <a:rPr lang="en-US"/>
              <a:t>June 2019</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7277305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33352"/>
            <a:ext cx="5486400" cy="566738"/>
          </a:xfrm>
          <a:prstGeom prst="rect">
            <a:avLst/>
          </a:prstGeom>
        </p:spPr>
        <p:txBody>
          <a:bodyPr anchor="b"/>
          <a:lstStyle>
            <a:lvl1pPr algn="l">
              <a:defRPr sz="2000" b="0"/>
            </a:lvl1pPr>
          </a:lstStyle>
          <a:p>
            <a:r>
              <a:rPr lang="en-US" dirty="0"/>
              <a:t>Click to edit Master title style</a:t>
            </a:r>
          </a:p>
        </p:txBody>
      </p:sp>
      <p:sp>
        <p:nvSpPr>
          <p:cNvPr id="3" name="Picture Placeholder 2"/>
          <p:cNvSpPr>
            <a:spLocks noGrp="1"/>
          </p:cNvSpPr>
          <p:nvPr>
            <p:ph type="pic" idx="1"/>
          </p:nvPr>
        </p:nvSpPr>
        <p:spPr>
          <a:xfrm>
            <a:off x="1792288" y="1087092"/>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83016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June 2019</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29636485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3200" y="1600200"/>
            <a:ext cx="3657600" cy="3657600"/>
          </a:xfrm>
          <a:prstGeom prst="rect">
            <a:avLst/>
          </a:prstGeom>
        </p:spPr>
      </p:pic>
      <p:sp>
        <p:nvSpPr>
          <p:cNvPr id="2" name="Title 1"/>
          <p:cNvSpPr>
            <a:spLocks noGrp="1"/>
          </p:cNvSpPr>
          <p:nvPr>
            <p:ph type="ctrTitle"/>
          </p:nvPr>
        </p:nvSpPr>
        <p:spPr>
          <a:xfrm>
            <a:off x="457200" y="1325880"/>
            <a:ext cx="8229600" cy="1371600"/>
          </a:xfrm>
          <a:prstGeom prst="rect">
            <a:avLst/>
          </a:prstGeom>
        </p:spPr>
        <p:txBody>
          <a:bodyPr lIns="91440" tIns="45720" rIns="91440" bIns="45720">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1371600" y="3209544"/>
            <a:ext cx="6400800" cy="1746504"/>
          </a:xfrm>
          <a:prstGeom prst="rect">
            <a:avLst/>
          </a:prstGeom>
        </p:spPr>
        <p:txBody>
          <a:bodyPr anchor="ctr"/>
          <a:lstStyle>
            <a:lvl1pPr marL="0" indent="0" algn="ctr">
              <a:spcBef>
                <a:spcPts val="0"/>
              </a:spcBef>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14"/>
          <p:cNvSpPr>
            <a:spLocks noGrp="1"/>
          </p:cNvSpPr>
          <p:nvPr>
            <p:ph type="body" sz="quarter" idx="10" hasCustomPrompt="1"/>
          </p:nvPr>
        </p:nvSpPr>
        <p:spPr>
          <a:xfrm>
            <a:off x="2998694" y="5244075"/>
            <a:ext cx="3146612" cy="336456"/>
          </a:xfrm>
          <a:prstGeom prst="rect">
            <a:avLst/>
          </a:prstGeom>
        </p:spPr>
        <p:txBody>
          <a:bodyPr/>
          <a:lstStyle>
            <a:lvl1pPr algn="ctr">
              <a:buFont typeface="Arial" pitchFamily="34" charset="0"/>
              <a:buNone/>
              <a:defRPr sz="1800" baseline="0"/>
            </a:lvl1pPr>
            <a:lvl2pPr>
              <a:buFont typeface="Arial" pitchFamily="34" charset="0"/>
              <a:buNone/>
              <a:defRPr sz="1800"/>
            </a:lvl2pPr>
            <a:lvl3pPr>
              <a:buNone/>
              <a:defRPr sz="1800"/>
            </a:lvl3pPr>
            <a:lvl4pPr>
              <a:buNone/>
              <a:defRPr sz="1800"/>
            </a:lvl4pPr>
            <a:lvl5pPr>
              <a:buNone/>
              <a:defRPr sz="1800"/>
            </a:lvl5pPr>
          </a:lstStyle>
          <a:p>
            <a:pPr lvl="0"/>
            <a:r>
              <a:rPr lang="en-US" dirty="0"/>
              <a:t>Click to enter briefing date</a:t>
            </a:r>
          </a:p>
        </p:txBody>
      </p:sp>
      <p:sp>
        <p:nvSpPr>
          <p:cNvPr id="11" name="Text Placeholder 16"/>
          <p:cNvSpPr>
            <a:spLocks noGrp="1"/>
          </p:cNvSpPr>
          <p:nvPr>
            <p:ph type="body" sz="quarter" idx="11" hasCustomPrompt="1"/>
          </p:nvPr>
        </p:nvSpPr>
        <p:spPr>
          <a:xfrm>
            <a:off x="6024283" y="5741147"/>
            <a:ext cx="3079376" cy="751093"/>
          </a:xfrm>
          <a:prstGeom prst="rect">
            <a:avLst/>
          </a:prstGeom>
        </p:spPr>
        <p:txBody>
          <a:bodyPr/>
          <a:lstStyle>
            <a:lvl1pPr marL="0" indent="0">
              <a:spcBef>
                <a:spcPts val="0"/>
              </a:spcBef>
              <a:buNone/>
              <a:defRPr sz="1200" baseline="0"/>
            </a:lvl1pPr>
            <a:lvl2pPr>
              <a:buNone/>
              <a:defRPr sz="1200"/>
            </a:lvl2pPr>
            <a:lvl3pPr>
              <a:buNone/>
              <a:defRPr sz="1200"/>
            </a:lvl3pPr>
            <a:lvl4pPr>
              <a:buNone/>
              <a:defRPr sz="1200"/>
            </a:lvl4pPr>
            <a:lvl5pPr>
              <a:buNone/>
              <a:defRPr sz="1200"/>
            </a:lvl5pPr>
          </a:lstStyle>
          <a:p>
            <a:pPr lvl="0"/>
            <a:r>
              <a:rPr lang="en-US" dirty="0"/>
              <a:t>First and Last Name (Mil add rank)</a:t>
            </a:r>
            <a:br>
              <a:rPr lang="en-US" dirty="0"/>
            </a:br>
            <a:r>
              <a:rPr lang="en-US" dirty="0"/>
              <a:t>Enterprise Email</a:t>
            </a:r>
            <a:br>
              <a:rPr lang="en-US" dirty="0"/>
            </a:br>
            <a:r>
              <a:rPr lang="en-US" dirty="0"/>
              <a:t>Phone</a:t>
            </a:r>
          </a:p>
        </p:txBody>
      </p:sp>
    </p:spTree>
    <p:extLst>
      <p:ext uri="{BB962C8B-B14F-4D97-AF65-F5344CB8AC3E}">
        <p14:creationId xmlns:p14="http://schemas.microsoft.com/office/powerpoint/2010/main" val="12807484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June 2019</a:t>
            </a:r>
            <a:endParaRPr lang="en-US" dirty="0"/>
          </a:p>
        </p:txBody>
      </p:sp>
      <p:sp>
        <p:nvSpPr>
          <p:cNvPr id="4" name="Slide Number Placeholder 3"/>
          <p:cNvSpPr>
            <a:spLocks noGrp="1"/>
          </p:cNvSpPr>
          <p:nvPr>
            <p:ph type="sldNum" sz="quarter" idx="11"/>
          </p:nvPr>
        </p:nvSpPr>
        <p:spPr/>
        <p:txBody>
          <a:bodyPr/>
          <a:lstStyle/>
          <a:p>
            <a:fld id="{CB29584B-2C78-4F19-9D57-A8D27C3B25A0}" type="slidenum">
              <a:rPr lang="en-US" smtClean="0"/>
              <a:pPr/>
              <a:t>‹#›</a:t>
            </a:fld>
            <a:endParaRPr lang="en-US" dirty="0"/>
          </a:p>
        </p:txBody>
      </p:sp>
      <p:sp>
        <p:nvSpPr>
          <p:cNvPr id="10" name="Text Placeholder 9"/>
          <p:cNvSpPr>
            <a:spLocks noGrp="1"/>
          </p:cNvSpPr>
          <p:nvPr>
            <p:ph type="body" sz="quarter" idx="12" hasCustomPrompt="1"/>
          </p:nvPr>
        </p:nvSpPr>
        <p:spPr>
          <a:xfrm>
            <a:off x="122238" y="1012825"/>
            <a:ext cx="8915626" cy="258532"/>
          </a:xfrm>
        </p:spPr>
        <p:txBody>
          <a:bodyPr>
            <a:spAutoFit/>
          </a:bodyPr>
          <a:lstStyle>
            <a:lvl1pPr marL="0" indent="0">
              <a:buNone/>
              <a:defRPr sz="1200" baseline="0">
                <a:latin typeface="Courier"/>
                <a:cs typeface="Arial" panose="020B0604020202020204" pitchFamily="34" charset="0"/>
              </a:defRPr>
            </a:lvl1pPr>
          </a:lstStyle>
          <a:p>
            <a:pPr lvl="0"/>
            <a:r>
              <a:rPr lang="en-US" dirty="0" smtClean="0"/>
              <a:t>Left Aligned and 12 Point</a:t>
            </a:r>
            <a:endParaRPr lang="en-US" dirty="0"/>
          </a:p>
        </p:txBody>
      </p:sp>
    </p:spTree>
    <p:extLst>
      <p:ext uri="{BB962C8B-B14F-4D97-AF65-F5344CB8AC3E}">
        <p14:creationId xmlns:p14="http://schemas.microsoft.com/office/powerpoint/2010/main" val="3498570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CRET Cover Sheet">
    <p:spTree>
      <p:nvGrpSpPr>
        <p:cNvPr id="1" name=""/>
        <p:cNvGrpSpPr/>
        <p:nvPr/>
      </p:nvGrpSpPr>
      <p:grpSpPr>
        <a:xfrm>
          <a:off x="0" y="0"/>
          <a:ext cx="0" cy="0"/>
          <a:chOff x="0" y="0"/>
          <a:chExt cx="0" cy="0"/>
        </a:xfrm>
      </p:grpSpPr>
      <p:grpSp>
        <p:nvGrpSpPr>
          <p:cNvPr id="9" name="Group 8"/>
          <p:cNvGrpSpPr/>
          <p:nvPr userDrawn="1"/>
        </p:nvGrpSpPr>
        <p:grpSpPr>
          <a:xfrm>
            <a:off x="1" y="0"/>
            <a:ext cx="9144000" cy="6858000"/>
            <a:chOff x="1" y="0"/>
            <a:chExt cx="9144000" cy="6858000"/>
          </a:xfrm>
        </p:grpSpPr>
        <p:sp>
          <p:nvSpPr>
            <p:cNvPr id="3" name="Rectangle 2"/>
            <p:cNvSpPr/>
            <p:nvPr userDrawn="1"/>
          </p:nvSpPr>
          <p:spPr>
            <a:xfrm>
              <a:off x="1" y="0"/>
              <a:ext cx="9144000"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1159565" y="1047403"/>
              <a:ext cx="6833153" cy="495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40" tIns="228600" bIns="228600" rtlCol="0" anchor="t"/>
            <a:lstStyle/>
            <a:p>
              <a:pPr algn="ctr">
                <a:spcAft>
                  <a:spcPts val="3600"/>
                </a:spcAft>
              </a:pPr>
              <a:r>
                <a:rPr lang="en-US" sz="6000" dirty="0">
                  <a:solidFill>
                    <a:srgbClr val="FF0000"/>
                  </a:solidFill>
                  <a:latin typeface="Arial Black" pitchFamily="34" charset="0"/>
                </a:rPr>
                <a:t>SECRET</a:t>
              </a:r>
              <a:endParaRPr lang="en-US" dirty="0">
                <a:solidFill>
                  <a:srgbClr val="FF0000"/>
                </a:solidFill>
                <a:latin typeface="Arial Black" pitchFamily="34" charset="0"/>
              </a:endParaRPr>
            </a:p>
            <a:p>
              <a:pPr algn="ctr">
                <a:spcAft>
                  <a:spcPts val="1200"/>
                </a:spcAft>
              </a:pPr>
              <a:r>
                <a:rPr lang="en-US" sz="1400" dirty="0">
                  <a:solidFill>
                    <a:srgbClr val="FF0000"/>
                  </a:solidFill>
                  <a:latin typeface="Arial" pitchFamily="34" charset="0"/>
                  <a:cs typeface="Arial" pitchFamily="34" charset="0"/>
                </a:rPr>
                <a:t>THIS IS A COVER</a:t>
              </a:r>
              <a:r>
                <a:rPr lang="en-US" sz="1400" baseline="0" dirty="0">
                  <a:solidFill>
                    <a:srgbClr val="FF0000"/>
                  </a:solidFill>
                  <a:latin typeface="Arial" pitchFamily="34" charset="0"/>
                  <a:cs typeface="Arial" pitchFamily="34" charset="0"/>
                </a:rPr>
                <a:t> SHEET</a:t>
              </a:r>
            </a:p>
            <a:p>
              <a:pPr algn="ctr">
                <a:spcAft>
                  <a:spcPts val="3600"/>
                </a:spcAft>
              </a:pPr>
              <a:r>
                <a:rPr lang="en-US" sz="1400" baseline="0" dirty="0">
                  <a:solidFill>
                    <a:srgbClr val="FF0000"/>
                  </a:solidFill>
                  <a:latin typeface="Arial" pitchFamily="34" charset="0"/>
                  <a:cs typeface="Arial" pitchFamily="34" charset="0"/>
                </a:rPr>
                <a:t>FOR CLASSIFIED INFORMATION</a:t>
              </a:r>
            </a:p>
            <a:p>
              <a:pPr marL="0" indent="0" algn="just">
                <a:spcAft>
                  <a:spcPts val="1200"/>
                </a:spcAft>
              </a:pPr>
              <a:r>
                <a:rPr lang="en-US" sz="900" dirty="0">
                  <a:solidFill>
                    <a:srgbClr val="FF0000"/>
                  </a:solidFill>
                  <a:latin typeface="Arial" pitchFamily="34" charset="0"/>
                  <a:cs typeface="Arial" pitchFamily="34" charset="0"/>
                </a:rPr>
                <a:t>ALL INDIVIDUALS HANDLING THIS INFORMATION ARE REQUIRED TO PROTECT IT FROM UNATHORIZED DESCLOSURE IN THE INTEREST OF NATIONAL SECURITY OF THE UNITED STATES.</a:t>
              </a:r>
            </a:p>
            <a:p>
              <a:pPr marL="0" indent="0" algn="just">
                <a:spcAft>
                  <a:spcPts val="1200"/>
                </a:spcAft>
              </a:pPr>
              <a:r>
                <a:rPr lang="en-US" sz="900" dirty="0">
                  <a:solidFill>
                    <a:srgbClr val="FF0000"/>
                  </a:solidFill>
                  <a:latin typeface="Arial" pitchFamily="34" charset="0"/>
                  <a:cs typeface="Arial" pitchFamily="34" charset="0"/>
                </a:rPr>
                <a:t>HANDLING,</a:t>
              </a:r>
              <a:r>
                <a:rPr lang="en-US" sz="900" baseline="0" dirty="0">
                  <a:solidFill>
                    <a:srgbClr val="FF0000"/>
                  </a:solidFill>
                  <a:latin typeface="Arial" pitchFamily="34" charset="0"/>
                  <a:cs typeface="Arial" pitchFamily="34" charset="0"/>
                </a:rPr>
                <a:t> STORAGE, REPORDUCTION AND DSPOSTITION OF THE ATTACHED DOCUMENT MUST BE IN ACCORDANCE WITH APPLICABLE EXECUTIVE ORDER(S), STATUTE(S) AND AGENCY IMPLEMENTING REGULATIONS.</a:t>
              </a:r>
            </a:p>
            <a:p>
              <a:pPr algn="ctr">
                <a:spcBef>
                  <a:spcPts val="15600"/>
                </a:spcBef>
              </a:pPr>
              <a:r>
                <a:rPr lang="en-US" sz="1050" baseline="0" dirty="0">
                  <a:solidFill>
                    <a:srgbClr val="FF0000"/>
                  </a:solidFill>
                  <a:latin typeface="Arial" pitchFamily="34" charset="0"/>
                  <a:cs typeface="Arial" pitchFamily="34" charset="0"/>
                </a:rPr>
                <a:t>(This cover sheet is unclassified)</a:t>
              </a:r>
            </a:p>
            <a:p>
              <a:pPr algn="ctr"/>
              <a:r>
                <a:rPr lang="en-US" sz="6000" dirty="0">
                  <a:solidFill>
                    <a:srgbClr val="FF0000"/>
                  </a:solidFill>
                  <a:latin typeface="Arial Black" pitchFamily="34" charset="0"/>
                </a:rPr>
                <a:t>SECRET</a:t>
              </a:r>
              <a:endParaRPr lang="en-US" sz="3200" dirty="0">
                <a:solidFill>
                  <a:srgbClr val="FF0000"/>
                </a:solidFill>
                <a:latin typeface="Arial Black" pitchFamily="34" charset="0"/>
              </a:endParaRPr>
            </a:p>
          </p:txBody>
        </p:sp>
        <p:sp>
          <p:nvSpPr>
            <p:cNvPr id="7" name="TextBox 6"/>
            <p:cNvSpPr txBox="1"/>
            <p:nvPr userDrawn="1"/>
          </p:nvSpPr>
          <p:spPr>
            <a:xfrm rot="16200000">
              <a:off x="7414953" y="5428211"/>
              <a:ext cx="859531" cy="246221"/>
            </a:xfrm>
            <a:prstGeom prst="rect">
              <a:avLst/>
            </a:prstGeom>
            <a:noFill/>
          </p:spPr>
          <p:txBody>
            <a:bodyPr wrap="none" rtlCol="0">
              <a:spAutoFit/>
            </a:bodyPr>
            <a:lstStyle/>
            <a:p>
              <a:r>
                <a:rPr lang="en-US" sz="500" b="0" dirty="0">
                  <a:solidFill>
                    <a:srgbClr val="FF0000"/>
                  </a:solidFill>
                </a:rPr>
                <a:t>704-101</a:t>
              </a:r>
            </a:p>
            <a:p>
              <a:r>
                <a:rPr lang="en-US" sz="500" b="0" dirty="0">
                  <a:solidFill>
                    <a:srgbClr val="FF0000"/>
                  </a:solidFill>
                </a:rPr>
                <a:t>NSN</a:t>
              </a:r>
              <a:r>
                <a:rPr lang="en-US" sz="500" b="0" baseline="0" dirty="0">
                  <a:solidFill>
                    <a:srgbClr val="FF0000"/>
                  </a:solidFill>
                </a:rPr>
                <a:t> 7540-01-213-7902</a:t>
              </a:r>
              <a:endParaRPr lang="en-US" sz="500" b="0" dirty="0">
                <a:solidFill>
                  <a:srgbClr val="FF0000"/>
                </a:solidFill>
              </a:endParaRPr>
            </a:p>
          </p:txBody>
        </p:sp>
        <p:sp>
          <p:nvSpPr>
            <p:cNvPr id="8" name="TextBox 7"/>
            <p:cNvSpPr txBox="1"/>
            <p:nvPr userDrawn="1"/>
          </p:nvSpPr>
          <p:spPr>
            <a:xfrm rot="16200000">
              <a:off x="7314769" y="1349754"/>
              <a:ext cx="1059906" cy="323165"/>
            </a:xfrm>
            <a:prstGeom prst="rect">
              <a:avLst/>
            </a:prstGeom>
            <a:noFill/>
          </p:spPr>
          <p:txBody>
            <a:bodyPr wrap="none" rtlCol="0">
              <a:spAutoFit/>
            </a:bodyPr>
            <a:lstStyle/>
            <a:p>
              <a:r>
                <a:rPr lang="en-US" sz="500" b="1" dirty="0">
                  <a:solidFill>
                    <a:srgbClr val="FF0000"/>
                  </a:solidFill>
                </a:rPr>
                <a:t>STANDARD FORM 704 </a:t>
              </a:r>
              <a:r>
                <a:rPr lang="en-US" sz="500" b="0" dirty="0">
                  <a:solidFill>
                    <a:srgbClr val="FF0000"/>
                  </a:solidFill>
                </a:rPr>
                <a:t>(8-85)</a:t>
              </a:r>
            </a:p>
            <a:p>
              <a:r>
                <a:rPr lang="en-US" sz="500" b="0" dirty="0">
                  <a:solidFill>
                    <a:srgbClr val="FF0000"/>
                  </a:solidFill>
                </a:rPr>
                <a:t>Prescribed by GSA/ISOO</a:t>
              </a:r>
            </a:p>
            <a:p>
              <a:r>
                <a:rPr lang="en-US" sz="500" b="0" dirty="0">
                  <a:solidFill>
                    <a:srgbClr val="FF0000"/>
                  </a:solidFill>
                </a:rPr>
                <a:t>32 CFR 2003</a:t>
              </a:r>
            </a:p>
          </p:txBody>
        </p:sp>
      </p:grpSp>
    </p:spTree>
    <p:extLst>
      <p:ext uri="{BB962C8B-B14F-4D97-AF65-F5344CB8AC3E}">
        <p14:creationId xmlns:p14="http://schemas.microsoft.com/office/powerpoint/2010/main" val="13450227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ONFIDENTIAL Cover Sheet">
    <p:spTree>
      <p:nvGrpSpPr>
        <p:cNvPr id="1" name=""/>
        <p:cNvGrpSpPr/>
        <p:nvPr/>
      </p:nvGrpSpPr>
      <p:grpSpPr>
        <a:xfrm>
          <a:off x="0" y="0"/>
          <a:ext cx="0" cy="0"/>
          <a:chOff x="0" y="0"/>
          <a:chExt cx="0" cy="0"/>
        </a:xfrm>
      </p:grpSpPr>
      <p:grpSp>
        <p:nvGrpSpPr>
          <p:cNvPr id="11" name="Group 10"/>
          <p:cNvGrpSpPr/>
          <p:nvPr userDrawn="1"/>
        </p:nvGrpSpPr>
        <p:grpSpPr>
          <a:xfrm>
            <a:off x="1" y="0"/>
            <a:ext cx="9144000" cy="6858000"/>
            <a:chOff x="1" y="0"/>
            <a:chExt cx="9144000" cy="6858000"/>
          </a:xfrm>
        </p:grpSpPr>
        <p:sp>
          <p:nvSpPr>
            <p:cNvPr id="5" name="Rectangle 4"/>
            <p:cNvSpPr/>
            <p:nvPr userDrawn="1"/>
          </p:nvSpPr>
          <p:spPr>
            <a:xfrm>
              <a:off x="1" y="0"/>
              <a:ext cx="9144000" cy="6858000"/>
            </a:xfrm>
            <a:prstGeom prst="rect">
              <a:avLst/>
            </a:prstGeom>
            <a:solidFill>
              <a:srgbClr val="0032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159565" y="1047403"/>
              <a:ext cx="6833153" cy="495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40" tIns="228600" bIns="228600" rtlCol="0" anchor="t"/>
            <a:lstStyle/>
            <a:p>
              <a:pPr algn="ctr">
                <a:spcAft>
                  <a:spcPts val="3600"/>
                </a:spcAft>
              </a:pPr>
              <a:r>
                <a:rPr lang="en-US" sz="4000" dirty="0">
                  <a:solidFill>
                    <a:srgbClr val="003296"/>
                  </a:solidFill>
                  <a:latin typeface="Arial Black" pitchFamily="34" charset="0"/>
                </a:rPr>
                <a:t>CONFIDENTIAL</a:t>
              </a:r>
              <a:endParaRPr lang="en-US" sz="1400" dirty="0">
                <a:solidFill>
                  <a:srgbClr val="003296"/>
                </a:solidFill>
                <a:latin typeface="Arial Black" pitchFamily="34" charset="0"/>
              </a:endParaRPr>
            </a:p>
            <a:p>
              <a:pPr algn="ctr">
                <a:spcAft>
                  <a:spcPts val="1200"/>
                </a:spcAft>
              </a:pPr>
              <a:r>
                <a:rPr lang="en-US" sz="1400" dirty="0">
                  <a:solidFill>
                    <a:srgbClr val="003296"/>
                  </a:solidFill>
                  <a:latin typeface="Arial" pitchFamily="34" charset="0"/>
                  <a:cs typeface="Arial" pitchFamily="34" charset="0"/>
                </a:rPr>
                <a:t>THIS IS A COVER</a:t>
              </a:r>
              <a:r>
                <a:rPr lang="en-US" sz="1400" baseline="0" dirty="0">
                  <a:solidFill>
                    <a:srgbClr val="003296"/>
                  </a:solidFill>
                  <a:latin typeface="Arial" pitchFamily="34" charset="0"/>
                  <a:cs typeface="Arial" pitchFamily="34" charset="0"/>
                </a:rPr>
                <a:t> SHEET</a:t>
              </a:r>
            </a:p>
            <a:p>
              <a:pPr algn="ctr">
                <a:spcAft>
                  <a:spcPts val="3600"/>
                </a:spcAft>
              </a:pPr>
              <a:r>
                <a:rPr lang="en-US" sz="1400" baseline="0" dirty="0">
                  <a:solidFill>
                    <a:srgbClr val="003296"/>
                  </a:solidFill>
                  <a:latin typeface="Arial" pitchFamily="34" charset="0"/>
                  <a:cs typeface="Arial" pitchFamily="34" charset="0"/>
                </a:rPr>
                <a:t>FOR CLASSIFIED INFORMATION</a:t>
              </a:r>
            </a:p>
            <a:p>
              <a:pPr marL="0" indent="0" algn="just">
                <a:spcAft>
                  <a:spcPts val="1200"/>
                </a:spcAft>
              </a:pPr>
              <a:r>
                <a:rPr lang="en-US" sz="900" dirty="0">
                  <a:solidFill>
                    <a:srgbClr val="003296"/>
                  </a:solidFill>
                  <a:latin typeface="Arial" pitchFamily="34" charset="0"/>
                  <a:cs typeface="Arial" pitchFamily="34" charset="0"/>
                </a:rPr>
                <a:t>ALL INDIVIDUALS HANDLING THIS INFORMATION ARE REQUIRED TO PROTECT IT FROM UNATHORIZED DESCLOSURE IN THE INTEREST OF NATIONAL SECURITY OF THE UNITED STATES.</a:t>
              </a:r>
            </a:p>
            <a:p>
              <a:pPr marL="0" indent="0" algn="just">
                <a:spcAft>
                  <a:spcPts val="1200"/>
                </a:spcAft>
              </a:pPr>
              <a:r>
                <a:rPr lang="en-US" sz="900" dirty="0">
                  <a:solidFill>
                    <a:srgbClr val="003296"/>
                  </a:solidFill>
                  <a:latin typeface="Arial" pitchFamily="34" charset="0"/>
                  <a:cs typeface="Arial" pitchFamily="34" charset="0"/>
                </a:rPr>
                <a:t>HANDLING,</a:t>
              </a:r>
              <a:r>
                <a:rPr lang="en-US" sz="900" baseline="0" dirty="0">
                  <a:solidFill>
                    <a:srgbClr val="003296"/>
                  </a:solidFill>
                  <a:latin typeface="Arial" pitchFamily="34" charset="0"/>
                  <a:cs typeface="Arial" pitchFamily="34" charset="0"/>
                </a:rPr>
                <a:t> STORAGE, REPORDUCTION AND DSPOSTITION OF THE ATTACHED DOCUMENT MUST BE IN ACCORDANCE WITH APPLICABLE EXECUTIVE ORDER(S), STATUTE(S) AND AGENCY IMPLEMENTING REGULATIONS.</a:t>
              </a:r>
            </a:p>
            <a:p>
              <a:pPr algn="ctr">
                <a:spcBef>
                  <a:spcPts val="19800"/>
                </a:spcBef>
              </a:pPr>
              <a:r>
                <a:rPr lang="en-US" sz="1050" baseline="0" dirty="0">
                  <a:solidFill>
                    <a:srgbClr val="003296"/>
                  </a:solidFill>
                  <a:latin typeface="Arial" pitchFamily="34" charset="0"/>
                  <a:cs typeface="Arial" pitchFamily="34" charset="0"/>
                </a:rPr>
                <a:t>(This cover sheet is unclassified)</a:t>
              </a:r>
            </a:p>
            <a:p>
              <a:pPr algn="ctr"/>
              <a:r>
                <a:rPr lang="en-US" sz="4000" dirty="0">
                  <a:solidFill>
                    <a:srgbClr val="003296"/>
                  </a:solidFill>
                  <a:latin typeface="Arial Black" pitchFamily="34" charset="0"/>
                </a:rPr>
                <a:t>CONFIDENTIAL</a:t>
              </a:r>
              <a:endParaRPr lang="en-US" sz="1800" dirty="0">
                <a:solidFill>
                  <a:srgbClr val="003296"/>
                </a:solidFill>
                <a:latin typeface="Arial Black" pitchFamily="34" charset="0"/>
              </a:endParaRPr>
            </a:p>
          </p:txBody>
        </p:sp>
        <p:sp>
          <p:nvSpPr>
            <p:cNvPr id="7" name="TextBox 6"/>
            <p:cNvSpPr txBox="1"/>
            <p:nvPr userDrawn="1"/>
          </p:nvSpPr>
          <p:spPr>
            <a:xfrm rot="16200000">
              <a:off x="7414953" y="5428211"/>
              <a:ext cx="859531" cy="246221"/>
            </a:xfrm>
            <a:prstGeom prst="rect">
              <a:avLst/>
            </a:prstGeom>
            <a:noFill/>
          </p:spPr>
          <p:txBody>
            <a:bodyPr wrap="none" rtlCol="0">
              <a:spAutoFit/>
            </a:bodyPr>
            <a:lstStyle/>
            <a:p>
              <a:r>
                <a:rPr lang="en-US" sz="500" b="0" dirty="0">
                  <a:solidFill>
                    <a:srgbClr val="003296"/>
                  </a:solidFill>
                </a:rPr>
                <a:t>705-101</a:t>
              </a:r>
            </a:p>
            <a:p>
              <a:r>
                <a:rPr lang="en-US" sz="500" b="0" dirty="0">
                  <a:solidFill>
                    <a:srgbClr val="003296"/>
                  </a:solidFill>
                </a:rPr>
                <a:t>NSN</a:t>
              </a:r>
              <a:r>
                <a:rPr lang="en-US" sz="500" b="0" baseline="0" dirty="0">
                  <a:solidFill>
                    <a:srgbClr val="003296"/>
                  </a:solidFill>
                </a:rPr>
                <a:t> 7540-01-213-7903</a:t>
              </a:r>
              <a:endParaRPr lang="en-US" sz="500" b="0" dirty="0">
                <a:solidFill>
                  <a:srgbClr val="003296"/>
                </a:solidFill>
              </a:endParaRPr>
            </a:p>
          </p:txBody>
        </p:sp>
        <p:sp>
          <p:nvSpPr>
            <p:cNvPr id="8" name="TextBox 7"/>
            <p:cNvSpPr txBox="1"/>
            <p:nvPr userDrawn="1"/>
          </p:nvSpPr>
          <p:spPr>
            <a:xfrm rot="16200000">
              <a:off x="7314769" y="1349754"/>
              <a:ext cx="1059906" cy="323165"/>
            </a:xfrm>
            <a:prstGeom prst="rect">
              <a:avLst/>
            </a:prstGeom>
            <a:noFill/>
          </p:spPr>
          <p:txBody>
            <a:bodyPr wrap="none" rtlCol="0">
              <a:spAutoFit/>
            </a:bodyPr>
            <a:lstStyle/>
            <a:p>
              <a:r>
                <a:rPr lang="en-US" sz="500" b="1" dirty="0">
                  <a:solidFill>
                    <a:srgbClr val="003296"/>
                  </a:solidFill>
                </a:rPr>
                <a:t>STANDARD FORM 705 </a:t>
              </a:r>
              <a:r>
                <a:rPr lang="en-US" sz="500" b="0" dirty="0">
                  <a:solidFill>
                    <a:srgbClr val="003296"/>
                  </a:solidFill>
                </a:rPr>
                <a:t>(8-85)</a:t>
              </a:r>
            </a:p>
            <a:p>
              <a:r>
                <a:rPr lang="en-US" sz="500" b="0" dirty="0">
                  <a:solidFill>
                    <a:srgbClr val="003296"/>
                  </a:solidFill>
                </a:rPr>
                <a:t>Prescribed by GSA/ISOO</a:t>
              </a:r>
            </a:p>
            <a:p>
              <a:r>
                <a:rPr lang="en-US" sz="500" b="0" dirty="0">
                  <a:solidFill>
                    <a:srgbClr val="003296"/>
                  </a:solidFill>
                </a:rPr>
                <a:t>32 CFR 2003</a:t>
              </a:r>
            </a:p>
          </p:txBody>
        </p:sp>
      </p:grpSp>
    </p:spTree>
    <p:extLst>
      <p:ext uri="{BB962C8B-B14F-4D97-AF65-F5344CB8AC3E}">
        <p14:creationId xmlns:p14="http://schemas.microsoft.com/office/powerpoint/2010/main" val="344794295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June 2019</a:t>
            </a:r>
            <a:endParaRPr lang="en-US" dirty="0"/>
          </a:p>
        </p:txBody>
      </p:sp>
      <p:sp>
        <p:nvSpPr>
          <p:cNvPr id="5" name="Slide Number Placeholder 4"/>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29338773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7280"/>
            <a:ext cx="8680450" cy="5486400"/>
          </a:xfrm>
        </p:spPr>
        <p:txBody>
          <a:bodyPr/>
          <a:lstStyle>
            <a:lvl1pPr marL="341313" indent="-341313">
              <a:lnSpc>
                <a:spcPct val="90000"/>
              </a:lnSpc>
              <a:buFont typeface="Arial" panose="020B0604020202020204" pitchFamily="34" charset="0"/>
              <a:buChar char="•"/>
              <a:defRPr sz="2000"/>
            </a:lvl1pPr>
            <a:lvl2pPr marL="806450" indent="-350838">
              <a:lnSpc>
                <a:spcPct val="90000"/>
              </a:lnSpc>
              <a:buFont typeface="Arial" panose="020B0604020202020204" pitchFamily="34" charset="0"/>
              <a:buChar char="•"/>
              <a:defRPr/>
            </a:lvl2pPr>
            <a:lvl3pPr marL="1263650" indent="-344488">
              <a:lnSpc>
                <a:spcPct val="90000"/>
              </a:lnSpc>
              <a:buFont typeface="Arial" panose="020B0604020202020204" pitchFamily="34" charset="0"/>
              <a:buChar char="•"/>
              <a:defRPr/>
            </a:lvl3pPr>
            <a:lvl4pPr marL="1720850" indent="-350838">
              <a:lnSpc>
                <a:spcPct val="90000"/>
              </a:lnSpc>
              <a:buFont typeface="Arial" panose="020B0604020202020204" pitchFamily="34" charset="0"/>
              <a:buChar char="•"/>
              <a:defRPr/>
            </a:lvl4pPr>
            <a:lvl5pPr>
              <a:lnSpc>
                <a:spcPct val="90000"/>
              </a:lnSpc>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a:t>
            </a:r>
            <a:r>
              <a:rPr lang="en-US" dirty="0" smtClean="0"/>
              <a:t>level</a:t>
            </a:r>
          </a:p>
          <a:p>
            <a:pPr lvl="0"/>
            <a:r>
              <a:rPr lang="en-US" dirty="0" smtClean="0"/>
              <a:t>More Here</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9" name="Date Placeholder 8"/>
          <p:cNvSpPr>
            <a:spLocks noGrp="1"/>
          </p:cNvSpPr>
          <p:nvPr>
            <p:ph type="dt" sz="half" idx="10"/>
          </p:nvPr>
        </p:nvSpPr>
        <p:spPr/>
        <p:txBody>
          <a:bodyPr/>
          <a:lstStyle/>
          <a:p>
            <a:r>
              <a:rPr lang="en-US" dirty="0" smtClean="0"/>
              <a:t>June 2019</a:t>
            </a:r>
            <a:endParaRPr lang="en-US" dirty="0"/>
          </a:p>
        </p:txBody>
      </p:sp>
      <p:sp>
        <p:nvSpPr>
          <p:cNvPr id="10" name="Slide Number Placeholder 9"/>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3494692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6F9973-2A43-4259-943D-13AC1C602F10}" type="datetimeFigureOut">
              <a:rPr lang="en-US" smtClean="0"/>
              <a:t>12/3/2019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A7F2FC-87CE-43F9-8295-ACD3D9920F59}" type="slidenum">
              <a:rPr lang="en-US" smtClean="0"/>
              <a:t>‹#›</a:t>
            </a:fld>
            <a:endParaRPr lang="en-US"/>
          </a:p>
        </p:txBody>
      </p:sp>
    </p:spTree>
    <p:extLst>
      <p:ext uri="{BB962C8B-B14F-4D97-AF65-F5344CB8AC3E}">
        <p14:creationId xmlns:p14="http://schemas.microsoft.com/office/powerpoint/2010/main" val="17952581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7013" y="1097280"/>
            <a:ext cx="4265612" cy="5486400"/>
          </a:xfrm>
        </p:spPr>
        <p:txBody>
          <a:bodyPr/>
          <a:lstStyle>
            <a:lvl1pPr>
              <a:defRPr lang="en-US" sz="2000" b="0" dirty="0" smtClean="0">
                <a:solidFill>
                  <a:srgbClr val="000000"/>
                </a:solidFill>
                <a:latin typeface="+mn-lt"/>
                <a:ea typeface="+mn-ea"/>
                <a:cs typeface="+mn-cs"/>
              </a:defRPr>
            </a:lvl1pPr>
            <a:lvl2pPr>
              <a:defRPr lang="en-US" sz="2000" b="0" dirty="0" smtClean="0">
                <a:solidFill>
                  <a:srgbClr val="000000"/>
                </a:solidFill>
                <a:latin typeface="+mn-lt"/>
                <a:ea typeface="+mn-ea"/>
                <a:cs typeface="+mn-cs"/>
              </a:defRPr>
            </a:lvl2pPr>
            <a:lvl3pPr>
              <a:defRPr lang="en-US" sz="2000" b="0" dirty="0" smtClean="0">
                <a:solidFill>
                  <a:srgbClr val="000000"/>
                </a:solidFill>
                <a:latin typeface="+mn-lt"/>
                <a:ea typeface="+mn-ea"/>
                <a:cs typeface="+mn-cs"/>
              </a:defRPr>
            </a:lvl3pPr>
            <a:lvl4pPr>
              <a:defRPr lang="en-US" sz="2000" b="0" dirty="0" smtClean="0">
                <a:solidFill>
                  <a:srgbClr val="000000"/>
                </a:solidFill>
                <a:latin typeface="+mn-lt"/>
                <a:ea typeface="+mn-ea"/>
                <a:cs typeface="+mn-cs"/>
              </a:defRPr>
            </a:lvl4pPr>
            <a:lvl5pPr>
              <a:defRPr lang="en-US" sz="2000" b="1" dirty="0">
                <a:solidFill>
                  <a:srgbClr val="000000"/>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5025" y="1097280"/>
            <a:ext cx="4265613" cy="5486400"/>
          </a:xfrm>
        </p:spPr>
        <p:txBody>
          <a:bodyPr/>
          <a:lstStyle>
            <a:lvl1pPr>
              <a:defRPr lang="en-US" sz="2000" b="0" dirty="0" smtClean="0">
                <a:solidFill>
                  <a:srgbClr val="000000"/>
                </a:solidFill>
                <a:latin typeface="+mn-lt"/>
                <a:ea typeface="+mn-ea"/>
                <a:cs typeface="+mn-cs"/>
              </a:defRPr>
            </a:lvl1pPr>
            <a:lvl2pPr>
              <a:defRPr lang="en-US" sz="2000" b="0" dirty="0" smtClean="0">
                <a:solidFill>
                  <a:srgbClr val="000000"/>
                </a:solidFill>
                <a:latin typeface="+mn-lt"/>
                <a:ea typeface="+mn-ea"/>
                <a:cs typeface="+mn-cs"/>
              </a:defRPr>
            </a:lvl2pPr>
            <a:lvl3pPr>
              <a:defRPr lang="en-US" sz="2000" b="0" dirty="0" smtClean="0">
                <a:solidFill>
                  <a:srgbClr val="000000"/>
                </a:solidFill>
                <a:latin typeface="+mn-lt"/>
                <a:ea typeface="+mn-ea"/>
                <a:cs typeface="+mn-cs"/>
              </a:defRPr>
            </a:lvl3pPr>
            <a:lvl4pPr>
              <a:defRPr lang="en-US" sz="2000" b="0" dirty="0" smtClean="0">
                <a:solidFill>
                  <a:srgbClr val="000000"/>
                </a:solidFill>
                <a:latin typeface="+mn-lt"/>
                <a:ea typeface="+mn-ea"/>
                <a:cs typeface="+mn-cs"/>
              </a:defRPr>
            </a:lvl4pPr>
            <a:lvl5pPr>
              <a:defRPr lang="en-US" sz="2000" b="1" dirty="0">
                <a:solidFill>
                  <a:srgbClr val="000000"/>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itle 8"/>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0"/>
          </p:nvPr>
        </p:nvSpPr>
        <p:spPr/>
        <p:txBody>
          <a:bodyPr/>
          <a:lstStyle/>
          <a:p>
            <a:r>
              <a:rPr lang="en-US"/>
              <a:t>June 2019</a:t>
            </a:r>
            <a:endParaRPr lang="en-US" dirty="0"/>
          </a:p>
        </p:txBody>
      </p:sp>
      <p:sp>
        <p:nvSpPr>
          <p:cNvPr id="11" name="Slide Number Placeholder 10"/>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6468468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1pPr>
            <a:lvl2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2pPr>
            <a:lvl3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3pPr>
            <a:lvl4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1pPr>
            <a:lvl2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2pPr>
            <a:lvl3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3pPr>
            <a:lvl4pPr algn="l" rtl="0" eaLnBrk="1" fontAlgn="base" hangingPunct="1">
              <a:lnSpc>
                <a:spcPct val="90000"/>
              </a:lnSpc>
              <a:spcBef>
                <a:spcPts val="1200"/>
              </a:spcBef>
              <a:spcAft>
                <a:spcPct val="0"/>
              </a:spcAft>
              <a:defRPr lang="en-US" sz="20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itle 10"/>
          <p:cNvSpPr>
            <a:spLocks noGrp="1"/>
          </p:cNvSpPr>
          <p:nvPr>
            <p:ph type="title"/>
          </p:nvPr>
        </p:nvSpPr>
        <p:spPr/>
        <p:txBody>
          <a:bodyPr/>
          <a:lstStyle/>
          <a:p>
            <a:r>
              <a:rPr lang="en-US" dirty="0"/>
              <a:t>Click to edit Master title style</a:t>
            </a:r>
          </a:p>
        </p:txBody>
      </p:sp>
      <p:sp>
        <p:nvSpPr>
          <p:cNvPr id="12" name="Date Placeholder 11"/>
          <p:cNvSpPr>
            <a:spLocks noGrp="1"/>
          </p:cNvSpPr>
          <p:nvPr>
            <p:ph type="dt" sz="half" idx="10"/>
          </p:nvPr>
        </p:nvSpPr>
        <p:spPr/>
        <p:txBody>
          <a:bodyPr/>
          <a:lstStyle/>
          <a:p>
            <a:r>
              <a:rPr lang="en-US"/>
              <a:t>June 2019</a:t>
            </a:r>
            <a:endParaRPr lang="en-US" dirty="0"/>
          </a:p>
        </p:txBody>
      </p:sp>
      <p:sp>
        <p:nvSpPr>
          <p:cNvPr id="13" name="Slide Number Placeholder 12"/>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42207084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76633"/>
            <a:ext cx="4497388"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0" y="1363287"/>
            <a:ext cx="4497388"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p:nvPr>
        </p:nvSpPr>
        <p:spPr>
          <a:xfrm>
            <a:off x="4645025" y="1076633"/>
            <a:ext cx="4498975"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363287"/>
            <a:ext cx="4498975"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0"/>
          <p:cNvSpPr>
            <a:spLocks noGrp="1"/>
          </p:cNvSpPr>
          <p:nvPr>
            <p:ph type="title"/>
          </p:nvPr>
        </p:nvSpPr>
        <p:spPr/>
        <p:txBody>
          <a:bodyPr/>
          <a:lstStyle/>
          <a:p>
            <a:r>
              <a:rPr lang="en-US"/>
              <a:t>Click to edit Master title style</a:t>
            </a:r>
            <a:endParaRPr lang="en-US" dirty="0"/>
          </a:p>
        </p:txBody>
      </p:sp>
      <p:sp>
        <p:nvSpPr>
          <p:cNvPr id="12" name="Date Placeholder 11"/>
          <p:cNvSpPr>
            <a:spLocks noGrp="1"/>
          </p:cNvSpPr>
          <p:nvPr>
            <p:ph type="dt" sz="half" idx="10"/>
          </p:nvPr>
        </p:nvSpPr>
        <p:spPr/>
        <p:txBody>
          <a:bodyPr/>
          <a:lstStyle/>
          <a:p>
            <a:r>
              <a:rPr lang="en-US"/>
              <a:t>June 2019</a:t>
            </a:r>
            <a:endParaRPr lang="en-US" dirty="0"/>
          </a:p>
        </p:txBody>
      </p:sp>
      <p:sp>
        <p:nvSpPr>
          <p:cNvPr id="13" name="Slide Number Placeholder 12"/>
          <p:cNvSpPr>
            <a:spLocks noGrp="1"/>
          </p:cNvSpPr>
          <p:nvPr>
            <p:ph type="sldNum" sz="quarter" idx="11"/>
          </p:nvPr>
        </p:nvSpPr>
        <p:spPr/>
        <p:txBody>
          <a:bodyPr/>
          <a:lstStyle/>
          <a:p>
            <a:fld id="{CB29584B-2C78-4F19-9D57-A8D27C3B25A0}" type="slidenum">
              <a:rPr lang="en-US" smtClean="0"/>
              <a:pPr/>
              <a:t>‹#›</a:t>
            </a:fld>
            <a:endParaRPr lang="en-US" dirty="0"/>
          </a:p>
        </p:txBody>
      </p:sp>
      <p:sp>
        <p:nvSpPr>
          <p:cNvPr id="9" name="Text Placeholder 2"/>
          <p:cNvSpPr>
            <a:spLocks noGrp="1"/>
          </p:cNvSpPr>
          <p:nvPr>
            <p:ph type="body" idx="12"/>
          </p:nvPr>
        </p:nvSpPr>
        <p:spPr>
          <a:xfrm>
            <a:off x="0" y="3893575"/>
            <a:ext cx="4497388"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3"/>
          <p:cNvSpPr>
            <a:spLocks noGrp="1"/>
          </p:cNvSpPr>
          <p:nvPr>
            <p:ph sz="half" idx="13"/>
          </p:nvPr>
        </p:nvSpPr>
        <p:spPr>
          <a:xfrm>
            <a:off x="0" y="4180229"/>
            <a:ext cx="4497388"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4"/>
          <p:cNvSpPr>
            <a:spLocks noGrp="1"/>
          </p:cNvSpPr>
          <p:nvPr>
            <p:ph type="body" sz="quarter" idx="14"/>
          </p:nvPr>
        </p:nvSpPr>
        <p:spPr>
          <a:xfrm>
            <a:off x="4645025" y="3893575"/>
            <a:ext cx="4498975" cy="270029"/>
          </a:xfrm>
        </p:spPr>
        <p:txBody>
          <a:bodyPr anchor="ctr"/>
          <a:lstStyle>
            <a:lvl1pPr marL="0" indent="0" algn="ctr">
              <a:buNone/>
              <a:defRPr sz="1600" b="0"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p:cNvSpPr>
            <a:spLocks noGrp="1"/>
          </p:cNvSpPr>
          <p:nvPr>
            <p:ph sz="quarter" idx="15"/>
          </p:nvPr>
        </p:nvSpPr>
        <p:spPr>
          <a:xfrm>
            <a:off x="4645025" y="4180229"/>
            <a:ext cx="4498975" cy="2374918"/>
          </a:xfrm>
        </p:spPr>
        <p:txBody>
          <a:bodyPr/>
          <a:lstStyle>
            <a:lvl1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1pPr>
            <a:lvl2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2pPr>
            <a:lvl3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3pPr>
            <a:lvl4pPr algn="l" rtl="0" eaLnBrk="1" fontAlgn="base" hangingPunct="1">
              <a:lnSpc>
                <a:spcPct val="80000"/>
              </a:lnSpc>
              <a:spcBef>
                <a:spcPts val="600"/>
              </a:spcBef>
              <a:spcAft>
                <a:spcPct val="0"/>
              </a:spcAft>
              <a:defRPr lang="en-US" sz="1200" b="0" dirty="0" smtClean="0">
                <a:solidFill>
                  <a:srgbClr val="000000"/>
                </a:solidFill>
                <a:latin typeface="+mn-lt"/>
                <a:ea typeface="+mn-ea"/>
                <a:cs typeface="+mn-cs"/>
              </a:defRPr>
            </a:lvl4pPr>
            <a:lvl5pPr algn="l" rtl="0" eaLnBrk="1" fontAlgn="base" hangingPunct="1">
              <a:lnSpc>
                <a:spcPct val="90000"/>
              </a:lnSpc>
              <a:spcBef>
                <a:spcPts val="1200"/>
              </a:spcBef>
              <a:spcAft>
                <a:spcPct val="0"/>
              </a:spcAft>
              <a:defRPr lang="en-US" sz="2000" b="1" dirty="0">
                <a:solidFill>
                  <a:srgbClr val="000000"/>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p:cNvCxnSpPr/>
          <p:nvPr userDrawn="1"/>
        </p:nvCxnSpPr>
        <p:spPr bwMode="auto">
          <a:xfrm>
            <a:off x="4572000" y="1062264"/>
            <a:ext cx="0" cy="5510151"/>
          </a:xfrm>
          <a:prstGeom prst="line">
            <a:avLst/>
          </a:prstGeom>
          <a:solidFill>
            <a:srgbClr val="A953FF"/>
          </a:solidFill>
          <a:ln w="25400" cap="flat" cmpd="sng" algn="ctr">
            <a:solidFill>
              <a:srgbClr val="000000"/>
            </a:solidFill>
            <a:prstDash val="solid"/>
            <a:round/>
            <a:headEnd type="none" w="med" len="med"/>
            <a:tailEnd type="none" w="med" len="med"/>
          </a:ln>
          <a:effectLst/>
        </p:spPr>
      </p:cxnSp>
      <p:cxnSp>
        <p:nvCxnSpPr>
          <p:cNvPr id="17" name="Straight Connector 16"/>
          <p:cNvCxnSpPr/>
          <p:nvPr userDrawn="1"/>
        </p:nvCxnSpPr>
        <p:spPr bwMode="auto">
          <a:xfrm flipV="1">
            <a:off x="0" y="3807280"/>
            <a:ext cx="9144000" cy="15420"/>
          </a:xfrm>
          <a:prstGeom prst="line">
            <a:avLst/>
          </a:prstGeom>
          <a:solidFill>
            <a:srgbClr val="A953FF"/>
          </a:solidFill>
          <a:ln w="25400" cap="flat" cmpd="sng" algn="ctr">
            <a:solidFill>
              <a:srgbClr val="000000"/>
            </a:solidFill>
            <a:prstDash val="solid"/>
            <a:round/>
            <a:headEnd type="none" w="med" len="med"/>
            <a:tailEnd type="none" w="med" len="med"/>
          </a:ln>
          <a:effectLst/>
        </p:spPr>
      </p:cxnSp>
    </p:spTree>
    <p:extLst>
      <p:ext uri="{BB962C8B-B14F-4D97-AF65-F5344CB8AC3E}">
        <p14:creationId xmlns:p14="http://schemas.microsoft.com/office/powerpoint/2010/main" val="17124003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8" name="Date Placeholder 7"/>
          <p:cNvSpPr>
            <a:spLocks noGrp="1"/>
          </p:cNvSpPr>
          <p:nvPr>
            <p:ph type="dt" sz="half" idx="10"/>
          </p:nvPr>
        </p:nvSpPr>
        <p:spPr/>
        <p:txBody>
          <a:bodyPr/>
          <a:lstStyle/>
          <a:p>
            <a:r>
              <a:rPr lang="en-US"/>
              <a:t>June 2019</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2797650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Title">
    <p:spTree>
      <p:nvGrpSpPr>
        <p:cNvPr id="1" name=""/>
        <p:cNvGrpSpPr/>
        <p:nvPr/>
      </p:nvGrpSpPr>
      <p:grpSpPr>
        <a:xfrm>
          <a:off x="0" y="0"/>
          <a:ext cx="0" cy="0"/>
          <a:chOff x="0" y="0"/>
          <a:chExt cx="0" cy="0"/>
        </a:xfrm>
      </p:grpSpPr>
      <p:sp>
        <p:nvSpPr>
          <p:cNvPr id="7" name="Title 6"/>
          <p:cNvSpPr>
            <a:spLocks noGrp="1"/>
          </p:cNvSpPr>
          <p:nvPr>
            <p:ph type="title"/>
          </p:nvPr>
        </p:nvSpPr>
        <p:spPr>
          <a:xfrm>
            <a:off x="1755648" y="3092006"/>
            <a:ext cx="5632704" cy="673989"/>
          </a:xfrm>
        </p:spPr>
        <p:txBody>
          <a:bodyPr>
            <a:noAutofit/>
          </a:bodyPr>
          <a:lstStyle/>
          <a:p>
            <a:r>
              <a:rPr lang="en-US" dirty="0"/>
              <a:t>Click to edit Master title style</a:t>
            </a:r>
          </a:p>
        </p:txBody>
      </p:sp>
      <p:sp>
        <p:nvSpPr>
          <p:cNvPr id="8" name="Date Placeholder 7"/>
          <p:cNvSpPr>
            <a:spLocks noGrp="1"/>
          </p:cNvSpPr>
          <p:nvPr>
            <p:ph type="dt" sz="half" idx="10"/>
          </p:nvPr>
        </p:nvSpPr>
        <p:spPr/>
        <p:txBody>
          <a:bodyPr/>
          <a:lstStyle/>
          <a:p>
            <a:r>
              <a:rPr lang="en-US"/>
              <a:t>June 2019</a:t>
            </a:r>
            <a:endParaRPr lang="en-US" dirty="0"/>
          </a:p>
        </p:txBody>
      </p:sp>
      <p:sp>
        <p:nvSpPr>
          <p:cNvPr id="9" name="Slide Number Placeholder 8"/>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16970544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June 2019</a:t>
            </a:r>
            <a:endParaRPr lang="en-US" dirty="0"/>
          </a:p>
        </p:txBody>
      </p:sp>
      <p:sp>
        <p:nvSpPr>
          <p:cNvPr id="6" name="Slide Number Placeholder 5"/>
          <p:cNvSpPr>
            <a:spLocks noGrp="1"/>
          </p:cNvSpPr>
          <p:nvPr>
            <p:ph type="sldNum" sz="quarter" idx="11"/>
          </p:nvPr>
        </p:nvSpPr>
        <p:spPr/>
        <p:txBody>
          <a:bodyPr/>
          <a:lstStyle/>
          <a:p>
            <a:fld id="{CB29584B-2C78-4F19-9D57-A8D27C3B25A0}" type="slidenum">
              <a:rPr lang="en-US" smtClean="0"/>
              <a:pPr/>
              <a:t>‹#›</a:t>
            </a:fld>
            <a:endParaRPr lang="en-US" dirty="0"/>
          </a:p>
        </p:txBody>
      </p:sp>
    </p:spTree>
    <p:extLst>
      <p:ext uri="{BB962C8B-B14F-4D97-AF65-F5344CB8AC3E}">
        <p14:creationId xmlns:p14="http://schemas.microsoft.com/office/powerpoint/2010/main" val="42193696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gi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amma/>
                <a:tint val="0"/>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227" name="Rectangle 203"/>
          <p:cNvSpPr>
            <a:spLocks noGrp="1" noChangeArrowheads="1"/>
          </p:cNvSpPr>
          <p:nvPr>
            <p:ph type="dt" sz="half" idx="2"/>
          </p:nvPr>
        </p:nvSpPr>
        <p:spPr bwMode="auto">
          <a:xfrm>
            <a:off x="0" y="6626225"/>
            <a:ext cx="1828800"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defRPr sz="800" b="0">
                <a:solidFill>
                  <a:srgbClr val="969696"/>
                </a:solidFill>
                <a:latin typeface="+mn-lt"/>
              </a:defRPr>
            </a:lvl1pPr>
          </a:lstStyle>
          <a:p>
            <a:r>
              <a:rPr lang="en-US"/>
              <a:t>June 2019</a:t>
            </a:r>
            <a:endParaRPr lang="en-US" dirty="0"/>
          </a:p>
        </p:txBody>
      </p:sp>
      <p:sp>
        <p:nvSpPr>
          <p:cNvPr id="1228" name="Rectangle 204"/>
          <p:cNvSpPr>
            <a:spLocks noGrp="1" noChangeArrowheads="1"/>
          </p:cNvSpPr>
          <p:nvPr>
            <p:ph type="sldNum" sz="quarter" idx="4"/>
          </p:nvPr>
        </p:nvSpPr>
        <p:spPr bwMode="auto">
          <a:xfrm>
            <a:off x="8772525" y="6626225"/>
            <a:ext cx="365125"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r">
              <a:defRPr sz="800" b="0">
                <a:solidFill>
                  <a:srgbClr val="969696"/>
                </a:solidFill>
                <a:latin typeface="+mn-lt"/>
              </a:defRPr>
            </a:lvl1pPr>
          </a:lstStyle>
          <a:p>
            <a:fld id="{CB29584B-2C78-4F19-9D57-A8D27C3B25A0}" type="slidenum">
              <a:rPr lang="en-US" smtClean="0"/>
              <a:pPr/>
              <a:t>‹#›</a:t>
            </a:fld>
            <a:endParaRPr lang="en-US" dirty="0"/>
          </a:p>
        </p:txBody>
      </p:sp>
      <p:sp>
        <p:nvSpPr>
          <p:cNvPr id="1456" name="Rectangle 432"/>
          <p:cNvSpPr>
            <a:spLocks noGrp="1" noChangeArrowheads="1"/>
          </p:cNvSpPr>
          <p:nvPr>
            <p:ph type="body" idx="1"/>
          </p:nvPr>
        </p:nvSpPr>
        <p:spPr bwMode="auto">
          <a:xfrm>
            <a:off x="470648" y="1243849"/>
            <a:ext cx="8229600" cy="536575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lassFooter"/>
          <p:cNvSpPr txBox="1">
            <a:spLocks noChangeArrowheads="1"/>
          </p:cNvSpPr>
          <p:nvPr userDrawn="1"/>
        </p:nvSpPr>
        <p:spPr bwMode="auto">
          <a:xfrm>
            <a:off x="3962858" y="6611779"/>
            <a:ext cx="1218283" cy="246221"/>
          </a:xfrm>
          <a:prstGeom prst="rect">
            <a:avLst/>
          </a:prstGeom>
          <a:noFill/>
          <a:ln w="12700">
            <a:noFill/>
            <a:miter lim="800000"/>
            <a:headEnd/>
            <a:tailEnd/>
          </a:ln>
          <a:effectLst/>
        </p:spPr>
        <p:txBody>
          <a:bodyPr wrap="none" lIns="0" tIns="0" rIns="0" bIns="0">
            <a:spAutoFit/>
          </a:bodyPr>
          <a:lstStyle/>
          <a:p>
            <a:pPr algn="ctr"/>
            <a:r>
              <a:rPr lang="en-US" sz="1600" b="1">
                <a:solidFill>
                  <a:srgbClr val="009900"/>
                </a:solidFill>
                <a:latin typeface="+mn-lt"/>
              </a:rPr>
              <a:t>UNCLASSIFIED</a:t>
            </a:r>
            <a:endParaRPr lang="en-US" sz="1600" b="1" dirty="0">
              <a:solidFill>
                <a:srgbClr val="009900"/>
              </a:solidFill>
              <a:latin typeface="+mn-lt"/>
            </a:endParaRPr>
          </a:p>
        </p:txBody>
      </p:sp>
      <p:sp>
        <p:nvSpPr>
          <p:cNvPr id="15" name="ClassHeader"/>
          <p:cNvSpPr txBox="1">
            <a:spLocks noChangeArrowheads="1"/>
          </p:cNvSpPr>
          <p:nvPr userDrawn="1"/>
        </p:nvSpPr>
        <p:spPr bwMode="auto">
          <a:xfrm>
            <a:off x="3962858" y="0"/>
            <a:ext cx="1218283" cy="246221"/>
          </a:xfrm>
          <a:prstGeom prst="rect">
            <a:avLst/>
          </a:prstGeom>
          <a:noFill/>
          <a:ln w="12700">
            <a:noFill/>
            <a:miter lim="800000"/>
            <a:headEnd/>
            <a:tailEnd/>
          </a:ln>
          <a:effectLst/>
        </p:spPr>
        <p:txBody>
          <a:bodyPr wrap="none" lIns="0" tIns="0" rIns="0" bIns="0">
            <a:spAutoFit/>
          </a:bodyPr>
          <a:lstStyle/>
          <a:p>
            <a:pPr algn="ctr"/>
            <a:r>
              <a:rPr lang="en-US" sz="1600" b="1">
                <a:solidFill>
                  <a:srgbClr val="009900"/>
                </a:solidFill>
                <a:latin typeface="+mn-lt"/>
              </a:rPr>
              <a:t>UNCLASSIFIED</a:t>
            </a:r>
            <a:endParaRPr lang="en-US" sz="1600" b="1" dirty="0">
              <a:solidFill>
                <a:srgbClr val="009900"/>
              </a:solidFill>
              <a:latin typeface="+mn-lt"/>
            </a:endParaRPr>
          </a:p>
        </p:txBody>
      </p:sp>
      <p:sp>
        <p:nvSpPr>
          <p:cNvPr id="14" name="Rectangle 354"/>
          <p:cNvSpPr>
            <a:spLocks noGrp="1" noChangeArrowheads="1"/>
          </p:cNvSpPr>
          <p:nvPr>
            <p:ph type="title"/>
          </p:nvPr>
        </p:nvSpPr>
        <p:spPr bwMode="auto">
          <a:xfrm>
            <a:off x="778059" y="228601"/>
            <a:ext cx="7406640" cy="609600"/>
          </a:xfrm>
          <a:prstGeom prst="rect">
            <a:avLst/>
          </a:prstGeom>
          <a:noFill/>
          <a:ln w="9525">
            <a:noFill/>
            <a:miter lim="800000"/>
            <a:headEnd/>
            <a:tailEnd/>
          </a:ln>
          <a:effectLst/>
        </p:spPr>
        <p:txBody>
          <a:bodyPr vert="horz" wrap="square" lIns="0" tIns="0" rIns="0" bIns="0" numCol="1" anchor="b" anchorCtr="1" compatLnSpc="1">
            <a:prstTxWarp prst="textNoShape">
              <a:avLst/>
            </a:prstTxWarp>
            <a:normAutofit/>
          </a:bodyPr>
          <a:lstStyle/>
          <a:p>
            <a:pPr lvl="0"/>
            <a:r>
              <a:rPr lang="en-US" dirty="0"/>
              <a:t>Click to edit Master title style</a:t>
            </a:r>
          </a:p>
        </p:txBody>
      </p:sp>
      <p:pic>
        <p:nvPicPr>
          <p:cNvPr id="2" name="USArmyLogo"/>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91440" y="91440"/>
            <a:ext cx="595180" cy="731520"/>
          </a:xfrm>
          <a:prstGeom prst="rect">
            <a:avLst/>
          </a:prstGeom>
        </p:spPr>
      </p:pic>
      <p:cxnSp>
        <p:nvCxnSpPr>
          <p:cNvPr id="18" name="Straight Connector 17"/>
          <p:cNvCxnSpPr/>
          <p:nvPr userDrawn="1"/>
        </p:nvCxnSpPr>
        <p:spPr>
          <a:xfrm flipH="1">
            <a:off x="91440" y="868680"/>
            <a:ext cx="896112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CAASeal"/>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8321040" y="91440"/>
            <a:ext cx="731846" cy="731520"/>
          </a:xfrm>
          <a:prstGeom prst="rect">
            <a:avLst/>
          </a:prstGeom>
        </p:spPr>
      </p:pic>
    </p:spTree>
    <p:extLst>
      <p:ext uri="{BB962C8B-B14F-4D97-AF65-F5344CB8AC3E}">
        <p14:creationId xmlns:p14="http://schemas.microsoft.com/office/powerpoint/2010/main" val="151630702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905"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870" r:id="rId15"/>
    <p:sldLayoutId id="2147483904" r:id="rId16"/>
    <p:sldLayoutId id="2147483901" r:id="rId17"/>
    <p:sldLayoutId id="2147483902" r:id="rId18"/>
    <p:sldLayoutId id="2147483903" r:id="rId19"/>
  </p:sldLayoutIdLst>
  <p:timing>
    <p:tnLst>
      <p:par>
        <p:cTn id="1" dur="indefinite" restart="never" nodeType="tmRoot"/>
      </p:par>
    </p:tnLst>
  </p:timing>
  <p:hf hdr="0" ftr="0"/>
  <p:txStyles>
    <p:titleStyle>
      <a:lvl1pPr algn="ctr" rtl="0" eaLnBrk="1" fontAlgn="base" hangingPunct="1">
        <a:lnSpc>
          <a:spcPct val="90000"/>
        </a:lnSpc>
        <a:spcBef>
          <a:spcPct val="0"/>
        </a:spcBef>
        <a:spcAft>
          <a:spcPct val="0"/>
        </a:spcAft>
        <a:defRPr sz="2600" b="0">
          <a:solidFill>
            <a:srgbClr val="000000"/>
          </a:solidFill>
          <a:latin typeface="+mj-lt"/>
          <a:ea typeface="+mj-ea"/>
          <a:cs typeface="+mj-cs"/>
        </a:defRPr>
      </a:lvl1pPr>
      <a:lvl2pPr algn="ctr" rtl="0" eaLnBrk="1" fontAlgn="base" hangingPunct="1">
        <a:lnSpc>
          <a:spcPct val="90000"/>
        </a:lnSpc>
        <a:spcBef>
          <a:spcPct val="0"/>
        </a:spcBef>
        <a:spcAft>
          <a:spcPct val="0"/>
        </a:spcAft>
        <a:defRPr sz="2800" b="1">
          <a:solidFill>
            <a:srgbClr val="000000"/>
          </a:solidFill>
          <a:latin typeface="Arial" charset="0"/>
        </a:defRPr>
      </a:lvl2pPr>
      <a:lvl3pPr algn="ctr" rtl="0" eaLnBrk="1" fontAlgn="base" hangingPunct="1">
        <a:lnSpc>
          <a:spcPct val="90000"/>
        </a:lnSpc>
        <a:spcBef>
          <a:spcPct val="0"/>
        </a:spcBef>
        <a:spcAft>
          <a:spcPct val="0"/>
        </a:spcAft>
        <a:defRPr sz="2800" b="1">
          <a:solidFill>
            <a:srgbClr val="000000"/>
          </a:solidFill>
          <a:latin typeface="Arial" charset="0"/>
        </a:defRPr>
      </a:lvl3pPr>
      <a:lvl4pPr algn="ctr" rtl="0" eaLnBrk="1" fontAlgn="base" hangingPunct="1">
        <a:lnSpc>
          <a:spcPct val="90000"/>
        </a:lnSpc>
        <a:spcBef>
          <a:spcPct val="0"/>
        </a:spcBef>
        <a:spcAft>
          <a:spcPct val="0"/>
        </a:spcAft>
        <a:defRPr sz="2800" b="1">
          <a:solidFill>
            <a:srgbClr val="000000"/>
          </a:solidFill>
          <a:latin typeface="Arial" charset="0"/>
        </a:defRPr>
      </a:lvl4pPr>
      <a:lvl5pPr algn="ctr" rtl="0" eaLnBrk="1" fontAlgn="base" hangingPunct="1">
        <a:lnSpc>
          <a:spcPct val="90000"/>
        </a:lnSpc>
        <a:spcBef>
          <a:spcPct val="0"/>
        </a:spcBef>
        <a:spcAft>
          <a:spcPct val="0"/>
        </a:spcAft>
        <a:defRPr sz="2800" b="1">
          <a:solidFill>
            <a:srgbClr val="000000"/>
          </a:solidFill>
          <a:latin typeface="Arial" charset="0"/>
        </a:defRPr>
      </a:lvl5pPr>
      <a:lvl6pPr marL="457200" algn="ctr" rtl="0" eaLnBrk="1" fontAlgn="base" hangingPunct="1">
        <a:lnSpc>
          <a:spcPct val="90000"/>
        </a:lnSpc>
        <a:spcBef>
          <a:spcPct val="0"/>
        </a:spcBef>
        <a:spcAft>
          <a:spcPct val="0"/>
        </a:spcAft>
        <a:defRPr sz="2800" b="1">
          <a:solidFill>
            <a:srgbClr val="000000"/>
          </a:solidFill>
          <a:latin typeface="Arial" charset="0"/>
        </a:defRPr>
      </a:lvl6pPr>
      <a:lvl7pPr marL="914400" algn="ctr" rtl="0" eaLnBrk="1" fontAlgn="base" hangingPunct="1">
        <a:lnSpc>
          <a:spcPct val="90000"/>
        </a:lnSpc>
        <a:spcBef>
          <a:spcPct val="0"/>
        </a:spcBef>
        <a:spcAft>
          <a:spcPct val="0"/>
        </a:spcAft>
        <a:defRPr sz="2800" b="1">
          <a:solidFill>
            <a:srgbClr val="000000"/>
          </a:solidFill>
          <a:latin typeface="Arial" charset="0"/>
        </a:defRPr>
      </a:lvl7pPr>
      <a:lvl8pPr marL="1371600" algn="ctr" rtl="0" eaLnBrk="1" fontAlgn="base" hangingPunct="1">
        <a:lnSpc>
          <a:spcPct val="90000"/>
        </a:lnSpc>
        <a:spcBef>
          <a:spcPct val="0"/>
        </a:spcBef>
        <a:spcAft>
          <a:spcPct val="0"/>
        </a:spcAft>
        <a:defRPr sz="2800" b="1">
          <a:solidFill>
            <a:srgbClr val="000000"/>
          </a:solidFill>
          <a:latin typeface="Arial" charset="0"/>
        </a:defRPr>
      </a:lvl8pPr>
      <a:lvl9pPr marL="1828800" algn="ctr" rtl="0" eaLnBrk="1" fontAlgn="base" hangingPunct="1">
        <a:lnSpc>
          <a:spcPct val="90000"/>
        </a:lnSpc>
        <a:spcBef>
          <a:spcPct val="0"/>
        </a:spcBef>
        <a:spcAft>
          <a:spcPct val="0"/>
        </a:spcAft>
        <a:defRPr sz="2800" b="1">
          <a:solidFill>
            <a:srgbClr val="000000"/>
          </a:solidFill>
          <a:latin typeface="Arial" charset="0"/>
        </a:defRPr>
      </a:lvl9pPr>
    </p:titleStyle>
    <p:bodyStyle>
      <a:lvl1pPr marL="341313" indent="-341313" algn="l" rtl="0" eaLnBrk="1" fontAlgn="base" hangingPunct="1">
        <a:lnSpc>
          <a:spcPct val="100000"/>
        </a:lnSpc>
        <a:spcBef>
          <a:spcPts val="0"/>
        </a:spcBef>
        <a:spcAft>
          <a:spcPct val="0"/>
        </a:spcAft>
        <a:buClrTx/>
        <a:buSzPct val="100000"/>
        <a:buFont typeface="Arial" panose="020B0604020202020204" pitchFamily="34" charset="0"/>
        <a:buChar char="•"/>
        <a:defRPr sz="2000" b="0">
          <a:solidFill>
            <a:srgbClr val="000000"/>
          </a:solidFill>
          <a:latin typeface="+mn-lt"/>
          <a:ea typeface="+mn-ea"/>
          <a:cs typeface="+mn-cs"/>
        </a:defRPr>
      </a:lvl1pPr>
      <a:lvl2pPr marL="804863" indent="-349250" algn="l" rtl="0" eaLnBrk="1" fontAlgn="base" hangingPunct="1">
        <a:lnSpc>
          <a:spcPct val="100000"/>
        </a:lnSpc>
        <a:spcBef>
          <a:spcPts val="0"/>
        </a:spcBef>
        <a:spcAft>
          <a:spcPct val="0"/>
        </a:spcAft>
        <a:buClrTx/>
        <a:buSzPct val="100000"/>
        <a:buFont typeface="Arial" panose="020B0604020202020204" pitchFamily="34" charset="0"/>
        <a:buChar char="•"/>
        <a:defRPr sz="2000" b="0">
          <a:solidFill>
            <a:srgbClr val="000000"/>
          </a:solidFill>
          <a:latin typeface="+mn-lt"/>
        </a:defRPr>
      </a:lvl2pPr>
      <a:lvl3pPr marL="1255713" indent="-336550" algn="l" rtl="0" eaLnBrk="1" fontAlgn="base" hangingPunct="1">
        <a:lnSpc>
          <a:spcPct val="100000"/>
        </a:lnSpc>
        <a:spcBef>
          <a:spcPts val="0"/>
        </a:spcBef>
        <a:spcAft>
          <a:spcPct val="0"/>
        </a:spcAft>
        <a:buClrTx/>
        <a:buSzPct val="100000"/>
        <a:buFont typeface="Arial" panose="020B0604020202020204" pitchFamily="34" charset="0"/>
        <a:buChar char="•"/>
        <a:defRPr sz="2000" b="0">
          <a:solidFill>
            <a:srgbClr val="000000"/>
          </a:solidFill>
          <a:latin typeface="+mn-lt"/>
        </a:defRPr>
      </a:lvl3pPr>
      <a:lvl4pPr marL="1719263" indent="-349250" algn="l" rtl="0" eaLnBrk="1" fontAlgn="base" hangingPunct="1">
        <a:lnSpc>
          <a:spcPct val="100000"/>
        </a:lnSpc>
        <a:spcBef>
          <a:spcPts val="0"/>
        </a:spcBef>
        <a:spcAft>
          <a:spcPct val="0"/>
        </a:spcAft>
        <a:buClrTx/>
        <a:buSzPct val="100000"/>
        <a:buFont typeface="Arial" panose="020B0604020202020204" pitchFamily="34" charset="0"/>
        <a:buChar char="•"/>
        <a:defRPr sz="2000" b="0">
          <a:solidFill>
            <a:srgbClr val="000000"/>
          </a:solidFill>
          <a:latin typeface="+mn-lt"/>
        </a:defRPr>
      </a:lvl4pPr>
      <a:lvl5pPr marL="2295525" indent="-228600" algn="l" rtl="0" eaLnBrk="1" fontAlgn="base" hangingPunct="1">
        <a:spcBef>
          <a:spcPct val="20000"/>
        </a:spcBef>
        <a:spcAft>
          <a:spcPct val="0"/>
        </a:spcAft>
        <a:buClr>
          <a:srgbClr val="919191"/>
        </a:buClr>
        <a:buSzPct val="100000"/>
        <a:buChar char="›"/>
        <a:defRPr sz="2000">
          <a:solidFill>
            <a:srgbClr val="919191"/>
          </a:solidFill>
          <a:latin typeface="+mn-lt"/>
        </a:defRPr>
      </a:lvl5pPr>
      <a:lvl6pPr marL="2752725" indent="-228600" algn="l" rtl="0" eaLnBrk="1" fontAlgn="base" hangingPunct="1">
        <a:spcBef>
          <a:spcPct val="20000"/>
        </a:spcBef>
        <a:spcAft>
          <a:spcPct val="0"/>
        </a:spcAft>
        <a:buClr>
          <a:srgbClr val="919191"/>
        </a:buClr>
        <a:buSzPct val="100000"/>
        <a:buChar char="›"/>
        <a:defRPr sz="2000">
          <a:solidFill>
            <a:srgbClr val="919191"/>
          </a:solidFill>
          <a:latin typeface="+mn-lt"/>
        </a:defRPr>
      </a:lvl6pPr>
      <a:lvl7pPr marL="3209925" indent="-228600" algn="l" rtl="0" eaLnBrk="1" fontAlgn="base" hangingPunct="1">
        <a:spcBef>
          <a:spcPct val="20000"/>
        </a:spcBef>
        <a:spcAft>
          <a:spcPct val="0"/>
        </a:spcAft>
        <a:buClr>
          <a:srgbClr val="919191"/>
        </a:buClr>
        <a:buSzPct val="100000"/>
        <a:buChar char="›"/>
        <a:defRPr sz="2000">
          <a:solidFill>
            <a:srgbClr val="919191"/>
          </a:solidFill>
          <a:latin typeface="+mn-lt"/>
        </a:defRPr>
      </a:lvl7pPr>
      <a:lvl8pPr marL="3667125" indent="-228600" algn="l" rtl="0" eaLnBrk="1" fontAlgn="base" hangingPunct="1">
        <a:spcBef>
          <a:spcPct val="20000"/>
        </a:spcBef>
        <a:spcAft>
          <a:spcPct val="0"/>
        </a:spcAft>
        <a:buClr>
          <a:srgbClr val="919191"/>
        </a:buClr>
        <a:buSzPct val="100000"/>
        <a:buChar char="›"/>
        <a:defRPr sz="2000">
          <a:solidFill>
            <a:srgbClr val="919191"/>
          </a:solidFill>
          <a:latin typeface="+mn-lt"/>
        </a:defRPr>
      </a:lvl8pPr>
      <a:lvl9pPr marL="4124325" indent="-228600" algn="l" rtl="0" eaLnBrk="1" fontAlgn="base" hangingPunct="1">
        <a:spcBef>
          <a:spcPct val="20000"/>
        </a:spcBef>
        <a:spcAft>
          <a:spcPct val="0"/>
        </a:spcAft>
        <a:buClr>
          <a:srgbClr val="919191"/>
        </a:buClr>
        <a:buSzPct val="100000"/>
        <a:buChar char="›"/>
        <a:defRPr sz="2000">
          <a:solidFill>
            <a:srgbClr val="919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usty.s.turner.mil@mail.mil"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idyverse.or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usty-turner.netlify.com/" TargetMode="External"/><Relationship Id="rId2" Type="http://schemas.openxmlformats.org/officeDocument/2006/relationships/hyperlink" Target="www.twitter.com/dtdus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mailto:dusty.s.turner.mil@mail.mil" TargetMode="External"/><Relationship Id="rId7" Type="http://schemas.openxmlformats.org/officeDocument/2006/relationships/hyperlink" Target="https://github.com/topepo" TargetMode="External"/><Relationship Id="rId2" Type="http://schemas.openxmlformats.org/officeDocument/2006/relationships/hyperlink" Target="www.twitter.com/dtdusty" TargetMode="External"/><Relationship Id="rId1" Type="http://schemas.openxmlformats.org/officeDocument/2006/relationships/slideLayout" Target="../slideLayouts/slideLayout4.xml"/><Relationship Id="rId6" Type="http://schemas.openxmlformats.org/officeDocument/2006/relationships/hyperlink" Target="www.twitter.com/topepo" TargetMode="External"/><Relationship Id="rId5" Type="http://schemas.openxmlformats.org/officeDocument/2006/relationships/hyperlink" Target="https://dusty-turner.netlify.com/" TargetMode="External"/><Relationship Id="rId4" Type="http://schemas.openxmlformats.org/officeDocument/2006/relationships/hyperlink" Target="https://github.com/dusty-turner"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idymodels/tidymode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www.twitter.com/topepo"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tidyverse.or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25880"/>
            <a:ext cx="8229600" cy="1371600"/>
          </a:xfrm>
        </p:spPr>
        <p:txBody>
          <a:bodyPr>
            <a:normAutofit fontScale="90000"/>
          </a:bodyPr>
          <a:lstStyle/>
          <a:p>
            <a:pPr marL="0" lvl="0" indent="0">
              <a:buNone/>
            </a:pPr>
            <a:r>
              <a:rPr dirty="0"/>
              <a:t>MORS Emerging </a:t>
            </a:r>
            <a:r>
              <a:rPr dirty="0" smtClean="0"/>
              <a:t>Techniques</a:t>
            </a:r>
            <a:r>
              <a:rPr lang="en-US" dirty="0" smtClean="0"/>
              <a:t/>
            </a:r>
            <a:br>
              <a:rPr lang="en-US" dirty="0" smtClean="0"/>
            </a:br>
            <a:r>
              <a:rPr lang="en-US" dirty="0" smtClean="0"/>
              <a:t/>
            </a:r>
            <a:br>
              <a:rPr lang="en-US" dirty="0" smtClean="0"/>
            </a:br>
            <a:r>
              <a:rPr lang="en-US" dirty="0" smtClean="0"/>
              <a:t>Introduction to</a:t>
            </a:r>
            <a:r>
              <a:rPr dirty="0" smtClean="0"/>
              <a:t> </a:t>
            </a:r>
            <a:r>
              <a:rPr dirty="0"/>
              <a:t>Tidymodels</a:t>
            </a:r>
          </a:p>
        </p:txBody>
      </p:sp>
      <p:sp>
        <p:nvSpPr>
          <p:cNvPr id="3" name="Subtitle 2"/>
          <p:cNvSpPr>
            <a:spLocks noGrp="1"/>
          </p:cNvSpPr>
          <p:nvPr>
            <p:ph type="subTitle" idx="1"/>
          </p:nvPr>
        </p:nvSpPr>
        <p:spPr>
          <a:xfrm>
            <a:off x="1371600" y="3209544"/>
            <a:ext cx="6400800" cy="1746504"/>
          </a:xfrm>
        </p:spPr>
        <p:txBody>
          <a:bodyPr/>
          <a:lstStyle/>
          <a:p>
            <a:pPr marL="0" lvl="0" indent="0">
              <a:buNone/>
            </a:pPr>
            <a:r>
              <a:rPr dirty="0"/>
              <a:t/>
            </a:r>
            <a:br>
              <a:rPr dirty="0"/>
            </a:br>
            <a:r>
              <a:rPr dirty="0"/>
              <a:t/>
            </a:r>
            <a:br>
              <a:rPr dirty="0"/>
            </a:br>
            <a:r>
              <a:rPr dirty="0"/>
              <a:t>MAJ Dusty Turner | Max Kuhn</a:t>
            </a:r>
          </a:p>
        </p:txBody>
      </p:sp>
      <p:sp>
        <p:nvSpPr>
          <p:cNvPr id="4" name=" 3"/>
          <p:cNvSpPr/>
          <p:nvPr/>
        </p:nvSpPr>
        <p:spPr/>
      </p:sp>
      <p:pic>
        <p:nvPicPr>
          <p:cNvPr id="5" name="Picture 4" descr="03_presentation_files/qrcode.png"/>
          <p:cNvPicPr>
            <a:picLocks noGrp="1" noChangeAspect="1"/>
          </p:cNvPicPr>
          <p:nvPr/>
        </p:nvPicPr>
        <p:blipFill>
          <a:blip r:embed="rId2"/>
          <a:stretch>
            <a:fillRect/>
          </a:stretch>
        </p:blipFill>
        <p:spPr bwMode="auto">
          <a:xfrm>
            <a:off x="65896" y="6075392"/>
            <a:ext cx="782608" cy="782608"/>
          </a:xfrm>
          <a:prstGeom prst="rect">
            <a:avLst/>
          </a:prstGeom>
          <a:noFill/>
          <a:ln w="9525">
            <a:noFill/>
            <a:headEnd/>
            <a:tailEnd/>
          </a:ln>
        </p:spPr>
      </p:pic>
      <p:sp>
        <p:nvSpPr>
          <p:cNvPr id="6" name="TextBox 5"/>
          <p:cNvSpPr txBox="1"/>
          <p:nvPr/>
        </p:nvSpPr>
        <p:spPr>
          <a:xfrm>
            <a:off x="7301829" y="6442502"/>
            <a:ext cx="1842171" cy="415498"/>
          </a:xfrm>
          <a:prstGeom prst="rect">
            <a:avLst/>
          </a:prstGeom>
          <a:noFill/>
        </p:spPr>
        <p:txBody>
          <a:bodyPr wrap="none" rtlCol="0">
            <a:spAutoFit/>
          </a:bodyPr>
          <a:lstStyle/>
          <a:p>
            <a:pPr algn="r"/>
            <a:r>
              <a:rPr lang="en-US" sz="1050" b="0" dirty="0" smtClean="0"/>
              <a:t>MAJ Dusty Turner</a:t>
            </a:r>
          </a:p>
          <a:p>
            <a:pPr algn="r"/>
            <a:r>
              <a:rPr lang="en-US" sz="1050" b="0" dirty="0" smtClean="0">
                <a:hlinkClick r:id="rId3"/>
              </a:rPr>
              <a:t>dusty.s.turner.mil@mail.mil</a:t>
            </a:r>
            <a:endParaRPr lang="en-US" sz="1050" b="0" dirty="0"/>
          </a:p>
        </p:txBody>
      </p:sp>
      <p:sp>
        <p:nvSpPr>
          <p:cNvPr id="7" name="Rectangle 6"/>
          <p:cNvSpPr/>
          <p:nvPr/>
        </p:nvSpPr>
        <p:spPr bwMode="auto">
          <a:xfrm>
            <a:off x="65895" y="4972812"/>
            <a:ext cx="3443659" cy="91418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100" dirty="0"/>
              <a:t>Distribution </a:t>
            </a:r>
            <a:r>
              <a:rPr lang="en-US" sz="1100" dirty="0" smtClean="0"/>
              <a:t>Statement: </a:t>
            </a:r>
            <a:r>
              <a:rPr lang="en-US" sz="1100" b="0" dirty="0" smtClean="0"/>
              <a:t>This presentation </a:t>
            </a:r>
            <a:r>
              <a:rPr lang="en-US" sz="1100" b="0" dirty="0"/>
              <a:t>is unclassified, approved for public release, distribution unlimited, and is exempt from U.S. export licensing and other export approvals under the International Traffic in Arms Regulations (22 CFR 120 et seq</a:t>
            </a:r>
            <a:r>
              <a:rPr lang="en-US" sz="1100" b="0" dirty="0" smtClean="0"/>
              <a:t>.)</a:t>
            </a:r>
            <a:endParaRPr lang="en-US" sz="1100" b="0" dirty="0"/>
          </a:p>
        </p:txBody>
      </p:sp>
      <p:sp>
        <p:nvSpPr>
          <p:cNvPr id="8" name="Rectangle 7"/>
          <p:cNvSpPr/>
          <p:nvPr/>
        </p:nvSpPr>
        <p:spPr>
          <a:xfrm>
            <a:off x="883338" y="5911587"/>
            <a:ext cx="4572000" cy="738664"/>
          </a:xfrm>
          <a:prstGeom prst="rect">
            <a:avLst/>
          </a:prstGeom>
        </p:spPr>
        <p:txBody>
          <a:bodyPr>
            <a:spAutoFit/>
          </a:bodyPr>
          <a:lstStyle/>
          <a:p>
            <a:r>
              <a:rPr lang="en-US" sz="1050" b="0" dirty="0"/>
              <a:t>Disclaimer: Reference herein to any specific commercial products, process, or service by trade name, trademark, manufacturer, or otherwise, does not necessarily constitute or imply its endorsement, recommendation, or favoring by the United States Government.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tidymodels</a:t>
            </a:r>
            <a:r>
              <a:rPr lang="en-US" sz="1800" dirty="0" smtClean="0">
                <a:latin typeface="Courier"/>
              </a:rPr>
              <a:t> </a:t>
            </a:r>
            <a:r>
              <a:rPr dirty="0" smtClean="0"/>
              <a:t>Schema</a:t>
            </a:r>
            <a:endParaRPr dirty="0"/>
          </a:p>
        </p:txBody>
      </p:sp>
      <p:pic>
        <p:nvPicPr>
          <p:cNvPr id="2" name="Picture 1" descr="03_presentation_files/tidymodels.png"/>
          <p:cNvPicPr>
            <a:picLocks noGrp="1" noChangeAspect="1"/>
          </p:cNvPicPr>
          <p:nvPr/>
        </p:nvPicPr>
        <p:blipFill>
          <a:blip r:embed="rId2"/>
          <a:stretch>
            <a:fillRect/>
          </a:stretch>
        </p:blipFill>
        <p:spPr bwMode="auto">
          <a:xfrm>
            <a:off x="457200" y="2552700"/>
            <a:ext cx="8674100" cy="2044700"/>
          </a:xfrm>
          <a:prstGeom prst="rect">
            <a:avLst/>
          </a:prstGeom>
          <a:noFill/>
          <a:ln w="9525">
            <a:noFill/>
            <a:headEnd/>
            <a:tailEnd/>
          </a:ln>
        </p:spPr>
      </p:pic>
      <p:sp>
        <p:nvSpPr>
          <p:cNvPr id="3" name="TextBox 3"/>
          <p:cNvSpPr txBox="1"/>
          <p:nvPr/>
        </p:nvSpPr>
        <p:spPr>
          <a:xfrm>
            <a:off x="457200" y="6070600"/>
            <a:ext cx="8674100" cy="508000"/>
          </a:xfrm>
          <a:prstGeom prst="rect">
            <a:avLst/>
          </a:prstGeom>
          <a:noFill/>
        </p:spPr>
        <p:txBody>
          <a:bodyPr/>
          <a:lstStyle/>
          <a:p>
            <a:pPr marL="0" lvl="0" indent="0" algn="ctr">
              <a:buNone/>
            </a:pPr>
            <a:r>
              <a:rPr sz="1400" dirty="0">
                <a:hlinkClick r:id="rId3"/>
              </a:rPr>
              <a:t>https://www.tidyverse.org/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a:t>What We’re Going to Do:</a:t>
            </a:r>
          </a:p>
        </p:txBody>
      </p:sp>
      <p:sp>
        <p:nvSpPr>
          <p:cNvPr id="3" name="Content Placeholder 2"/>
          <p:cNvSpPr>
            <a:spLocks noGrp="1"/>
          </p:cNvSpPr>
          <p:nvPr>
            <p:ph idx="1"/>
          </p:nvPr>
        </p:nvSpPr>
        <p:spPr>
          <a:xfrm>
            <a:off x="-428625" y="1030605"/>
            <a:ext cx="8680450" cy="5486400"/>
          </a:xfrm>
        </p:spPr>
        <p:txBody>
          <a:bodyPr/>
          <a:lstStyle/>
          <a:p>
            <a:pPr lvl="1"/>
            <a:r>
              <a:rPr dirty="0"/>
              <a:t>Introduce a Data Problem: Flying Hour </a:t>
            </a:r>
            <a:r>
              <a:rPr dirty="0" smtClean="0"/>
              <a:t>Challenge</a:t>
            </a:r>
            <a:endParaRPr lang="en-US" dirty="0" smtClean="0"/>
          </a:p>
          <a:p>
            <a:pPr lvl="1"/>
            <a:endParaRPr dirty="0"/>
          </a:p>
          <a:p>
            <a:pPr lvl="1"/>
            <a:r>
              <a:rPr dirty="0"/>
              <a:t>Show the old techniques: </a:t>
            </a:r>
            <a:r>
              <a:rPr sz="1800" dirty="0">
                <a:latin typeface="Courier"/>
              </a:rPr>
              <a:t>caret</a:t>
            </a:r>
          </a:p>
          <a:p>
            <a:pPr lvl="1"/>
            <a:endParaRPr lang="en-US" dirty="0" smtClean="0"/>
          </a:p>
          <a:p>
            <a:pPr lvl="1"/>
            <a:r>
              <a:rPr dirty="0" smtClean="0"/>
              <a:t>Show </a:t>
            </a:r>
            <a:r>
              <a:rPr dirty="0"/>
              <a:t>the new technique: </a:t>
            </a:r>
            <a:r>
              <a:rPr sz="1800" dirty="0" err="1">
                <a:latin typeface="Courier"/>
              </a:rPr>
              <a:t>tidymodels</a:t>
            </a:r>
            <a:endParaRPr sz="1800" dirty="0">
              <a:latin typeface="Courier"/>
            </a:endParaRPr>
          </a:p>
          <a:p>
            <a:pPr lvl="1"/>
            <a:endParaRPr lang="en-US" dirty="0" smtClean="0"/>
          </a:p>
          <a:p>
            <a:pPr lvl="1"/>
            <a:r>
              <a:rPr dirty="0" smtClean="0"/>
              <a:t>Discuss </a:t>
            </a:r>
            <a:r>
              <a:rPr dirty="0"/>
              <a:t>Challenges</a:t>
            </a:r>
          </a:p>
          <a:p>
            <a:pPr lvl="1"/>
            <a:endParaRPr lang="en-US" dirty="0" smtClean="0"/>
          </a:p>
          <a:p>
            <a:pPr lvl="1"/>
            <a:r>
              <a:rPr dirty="0" smtClean="0"/>
              <a:t>Main </a:t>
            </a:r>
            <a:r>
              <a:rPr dirty="0"/>
              <a:t>Libraries</a:t>
            </a:r>
          </a:p>
          <a:p>
            <a:pPr marL="1270000" lvl="0" indent="0">
              <a:buNone/>
            </a:pPr>
            <a:r>
              <a:rPr sz="1800" b="1" dirty="0">
                <a:solidFill>
                  <a:srgbClr val="007020"/>
                </a:solidFill>
                <a:latin typeface="Courier"/>
              </a:rPr>
              <a:t>library</a:t>
            </a:r>
            <a:r>
              <a:rPr sz="1800" dirty="0">
                <a:latin typeface="Courier"/>
              </a:rPr>
              <a:t>(caret)</a:t>
            </a:r>
            <a:r>
              <a:rPr dirty="0"/>
              <a:t/>
            </a:r>
            <a:br>
              <a:rPr dirty="0"/>
            </a:br>
            <a:r>
              <a:rPr sz="1800" b="1" dirty="0">
                <a:solidFill>
                  <a:srgbClr val="007020"/>
                </a:solidFill>
                <a:latin typeface="Courier"/>
              </a:rPr>
              <a:t>library</a:t>
            </a:r>
            <a:r>
              <a:rPr sz="1800" dirty="0">
                <a:latin typeface="Courier"/>
              </a:rPr>
              <a:t>(tidyverse)</a:t>
            </a:r>
            <a:r>
              <a:rPr dirty="0"/>
              <a:t/>
            </a:r>
            <a:br>
              <a:rPr dirty="0"/>
            </a:br>
            <a:r>
              <a:rPr sz="1800" b="1" dirty="0">
                <a:solidFill>
                  <a:srgbClr val="007020"/>
                </a:solidFill>
                <a:latin typeface="Courier"/>
              </a:rPr>
              <a:t>library</a:t>
            </a:r>
            <a:r>
              <a:rPr sz="1800" dirty="0">
                <a:latin typeface="Courier"/>
              </a:rPr>
              <a:t>(</a:t>
            </a:r>
            <a:r>
              <a:rPr sz="1800" dirty="0" err="1">
                <a:latin typeface="Courier"/>
              </a:rPr>
              <a:t>tidymodels</a:t>
            </a:r>
            <a:r>
              <a:rPr sz="1800" dirty="0">
                <a:latin typeface="Courier"/>
              </a:rPr>
              <a:t>)</a:t>
            </a:r>
          </a:p>
        </p:txBody>
      </p:sp>
    </p:spTree>
    <p:extLst>
      <p:ext uri="{BB962C8B-B14F-4D97-AF65-F5344CB8AC3E}">
        <p14:creationId xmlns:p14="http://schemas.microsoft.com/office/powerpoint/2010/main" val="3027977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a:t>Flying Hour Challenge - Inspect the Data</a:t>
            </a:r>
          </a:p>
        </p:txBody>
      </p:sp>
      <p:graphicFrame>
        <p:nvGraphicFramePr>
          <p:cNvPr id="89081162" name="Table 89081161"/>
          <p:cNvGraphicFramePr>
            <a:graphicFrameLocks noGrp="1"/>
          </p:cNvGraphicFramePr>
          <p:nvPr>
            <p:extLst>
              <p:ext uri="{D42A27DB-BD31-4B8C-83A1-F6EECF244321}">
                <p14:modId xmlns:p14="http://schemas.microsoft.com/office/powerpoint/2010/main" val="3242139165"/>
              </p:ext>
            </p:extLst>
          </p:nvPr>
        </p:nvGraphicFramePr>
        <p:xfrm>
          <a:off x="1081867" y="1492370"/>
          <a:ext cx="6799023" cy="2907052"/>
        </p:xfrm>
        <a:graphic>
          <a:graphicData uri="http://schemas.openxmlformats.org/drawingml/2006/table">
            <a:tbl>
              <a:tblPr/>
              <a:tblGrid>
                <a:gridCol w="1014048"/>
                <a:gridCol w="959955"/>
                <a:gridCol w="990651"/>
                <a:gridCol w="827622"/>
                <a:gridCol w="1029464"/>
                <a:gridCol w="1977283"/>
              </a:tblGrid>
              <a:tr h="289392">
                <a:tc>
                  <a:txBody>
                    <a:bodyPr/>
                    <a:lstStyle/>
                    <a:p>
                      <a:pPr marL="63500" marR="63500" algn="r">
                        <a:spcBef>
                          <a:spcPts val="200"/>
                        </a:spcBef>
                        <a:spcAft>
                          <a:spcPts val="200"/>
                        </a:spcAft>
                        <a:buNone/>
                      </a:pPr>
                      <a:r>
                        <a:rPr sz="1100" dirty="0" err="1">
                          <a:solidFill>
                            <a:srgbClr val="111111">
                              <a:alpha val="100000"/>
                            </a:srgbClr>
                          </a:solidFill>
                          <a:latin typeface="Arial"/>
                          <a:cs typeface="Arial"/>
                        </a:rPr>
                        <a:t>hours_flown</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as_of_date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mc_percent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poss_hrs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fmc_percent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age_years_by_accept_date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25.7616438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25.7616438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0.97500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0.97500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25.7616438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25.4328767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dirty="0">
                          <a:solidFill>
                            <a:srgbClr val="111111">
                              <a:alpha val="100000"/>
                            </a:srgbClr>
                          </a:solidFill>
                          <a:latin typeface="Arial"/>
                          <a:cs typeface="Arial"/>
                        </a:rPr>
                        <a:t>27.4328767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0.85000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0.85000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24.5150685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0.51250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0.51250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24.3479452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143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0.91250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0.91250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6.4191781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0.91528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0.91528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0.8301370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61766">
                <a:tc>
                  <a:txBody>
                    <a:bodyPr/>
                    <a:lstStyle/>
                    <a:p>
                      <a:pPr marL="63500" marR="63500" algn="r">
                        <a:spcBef>
                          <a:spcPts val="200"/>
                        </a:spcBef>
                        <a:spcAft>
                          <a:spcPts val="200"/>
                        </a:spcAft>
                        <a:buNone/>
                      </a:pPr>
                      <a:r>
                        <a:rPr sz="1100">
                          <a:solidFill>
                            <a:srgbClr val="111111">
                              <a:alpha val="100000"/>
                            </a:srgbClr>
                          </a:solidFill>
                          <a:latin typeface="Arial"/>
                          <a:cs typeface="Arial"/>
                        </a:rPr>
                        <a:t>47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10/15/2011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dirty="0">
                          <a:solidFill>
                            <a:srgbClr val="111111">
                              <a:alpha val="100000"/>
                            </a:srgbClr>
                          </a:solidFill>
                          <a:latin typeface="Arial"/>
                          <a:cs typeface="Arial"/>
                        </a:rPr>
                        <a:t>0.9123288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a:latin typeface="Courier"/>
              </a:rPr>
              <a:t>s</a:t>
            </a:r>
            <a:r>
              <a:rPr sz="1800" dirty="0" err="1" smtClean="0">
                <a:latin typeface="Courier"/>
              </a:rPr>
              <a:t>kimr</a:t>
            </a:r>
            <a:r>
              <a:rPr dirty="0" smtClean="0"/>
              <a:t> </a:t>
            </a:r>
            <a:r>
              <a:rPr dirty="0"/>
              <a:t>Numeric Variables</a:t>
            </a:r>
          </a:p>
        </p:txBody>
      </p:sp>
      <p:graphicFrame>
        <p:nvGraphicFramePr>
          <p:cNvPr id="33413242" name="Table 33413241"/>
          <p:cNvGraphicFramePr>
            <a:graphicFrameLocks noGrp="1"/>
          </p:cNvGraphicFramePr>
          <p:nvPr>
            <p:extLst>
              <p:ext uri="{D42A27DB-BD31-4B8C-83A1-F6EECF244321}">
                <p14:modId xmlns:p14="http://schemas.microsoft.com/office/powerpoint/2010/main" val="3956601743"/>
              </p:ext>
            </p:extLst>
          </p:nvPr>
        </p:nvGraphicFramePr>
        <p:xfrm>
          <a:off x="778059" y="1311215"/>
          <a:ext cx="7813623" cy="4761780"/>
        </p:xfrm>
        <a:graphic>
          <a:graphicData uri="http://schemas.openxmlformats.org/drawingml/2006/table">
            <a:tbl>
              <a:tblPr/>
              <a:tblGrid>
                <a:gridCol w="1944633"/>
                <a:gridCol w="722182"/>
                <a:gridCol w="638525"/>
                <a:gridCol w="753109"/>
                <a:gridCol w="676697"/>
                <a:gridCol w="753109"/>
                <a:gridCol w="753109"/>
                <a:gridCol w="753109"/>
                <a:gridCol w="819150"/>
              </a:tblGrid>
              <a:tr h="259095">
                <a:tc>
                  <a:txBody>
                    <a:bodyPr/>
                    <a:lstStyle/>
                    <a:p>
                      <a:pPr marL="63500" marR="63500" algn="l">
                        <a:spcBef>
                          <a:spcPts val="200"/>
                        </a:spcBef>
                        <a:spcAft>
                          <a:spcPts val="200"/>
                        </a:spcAft>
                        <a:buNone/>
                      </a:pPr>
                      <a:r>
                        <a:rPr sz="1100">
                          <a:solidFill>
                            <a:srgbClr val="111111">
                              <a:alpha val="100000"/>
                            </a:srgbClr>
                          </a:solidFill>
                          <a:latin typeface="Arial"/>
                          <a:cs typeface="Arial"/>
                        </a:rPr>
                        <a:t>variable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missing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p0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p50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p100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hist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fy</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2013.98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1.41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2012.00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2014.00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2016.00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dirty="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fiscal_month</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6.53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3.45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12.00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age_years_by_accept_date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8.95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7.33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35.90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qty_reported_for_readiness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dirty="0" smtClean="0">
                          <a:solidFill>
                            <a:srgbClr val="111111">
                              <a:alpha val="100000"/>
                            </a:srgbClr>
                          </a:solidFill>
                          <a:latin typeface="Arial"/>
                          <a:cs typeface="Arial"/>
                        </a:rPr>
                        <a:t>▁▁▁▁▇</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poss_hrs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683.26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181.20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744.00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744.00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dirty="0" smtClean="0">
                          <a:solidFill>
                            <a:srgbClr val="111111">
                              <a:alpha val="100000"/>
                            </a:srgbClr>
                          </a:solidFill>
                          <a:latin typeface="Arial"/>
                          <a:cs typeface="Arial"/>
                        </a:rPr>
                        <a:t>▁▁▁▁▇</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mc_hrs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529.85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255.99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655.00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744.00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mc_percent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0.78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dirty="0" smtClean="0">
                          <a:solidFill>
                            <a:srgbClr val="111111">
                              <a:alpha val="100000"/>
                            </a:srgbClr>
                          </a:solidFill>
                          <a:latin typeface="Arial"/>
                          <a:cs typeface="Arial"/>
                        </a:rPr>
                        <a:t>▁▁▁▁▂▇</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da_2_year_mc_hist_avg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0.73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0.71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0.81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avail_hours_days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484.35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271.25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608.00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744.00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fmc_percent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0.71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0.34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0.86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da_2_year_fmc_hist_avg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0.66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0.64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nmcs_days_hrs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16.92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76.10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744.00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nmcs_percent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da_2_year_nmcs_hist_avg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spcBef>
                          <a:spcPts val="200"/>
                        </a:spcBef>
                        <a:spcAft>
                          <a:spcPts val="200"/>
                        </a:spcAft>
                        <a:buNone/>
                      </a:pPr>
                      <a:r>
                        <a:rPr sz="110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300179">
                <a:tc>
                  <a:txBody>
                    <a:bodyPr/>
                    <a:lstStyle/>
                    <a:p>
                      <a:pPr marL="63500" marR="63500" algn="l">
                        <a:spcBef>
                          <a:spcPts val="200"/>
                        </a:spcBef>
                        <a:spcAft>
                          <a:spcPts val="200"/>
                        </a:spcAft>
                        <a:buNone/>
                      </a:pPr>
                      <a:r>
                        <a:rPr sz="1100">
                          <a:solidFill>
                            <a:srgbClr val="111111">
                              <a:alpha val="100000"/>
                            </a:srgbClr>
                          </a:solidFill>
                          <a:latin typeface="Arial"/>
                          <a:cs typeface="Arial"/>
                        </a:rPr>
                        <a:t>nmcm_days_hrs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136.49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204.75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744.00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l">
                        <a:spcBef>
                          <a:spcPts val="200"/>
                        </a:spcBef>
                        <a:spcAft>
                          <a:spcPts val="200"/>
                        </a:spcAft>
                        <a:buNone/>
                      </a:pPr>
                      <a:r>
                        <a:rPr sz="1100" dirty="0">
                          <a:solidFill>
                            <a:srgbClr val="111111">
                              <a:alpha val="100000"/>
                            </a:srgbClr>
                          </a:solidFill>
                          <a:latin typeface="Arial"/>
                          <a:cs typeface="Arial"/>
                        </a:rPr>
                        <a: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a:latin typeface="Courier"/>
              </a:rPr>
              <a:t>s</a:t>
            </a:r>
            <a:r>
              <a:rPr sz="1800" dirty="0" err="1" smtClean="0">
                <a:latin typeface="Courier"/>
              </a:rPr>
              <a:t>kimr</a:t>
            </a:r>
            <a:r>
              <a:rPr dirty="0" smtClean="0"/>
              <a:t> </a:t>
            </a:r>
            <a:r>
              <a:rPr dirty="0"/>
              <a:t>Character</a:t>
            </a:r>
          </a:p>
        </p:txBody>
      </p:sp>
      <p:graphicFrame>
        <p:nvGraphicFramePr>
          <p:cNvPr id="309821856" name="Table 309821855"/>
          <p:cNvGraphicFramePr>
            <a:graphicFrameLocks noGrp="1"/>
          </p:cNvGraphicFramePr>
          <p:nvPr>
            <p:extLst>
              <p:ext uri="{D42A27DB-BD31-4B8C-83A1-F6EECF244321}">
                <p14:modId xmlns:p14="http://schemas.microsoft.com/office/powerpoint/2010/main" val="3731382595"/>
              </p:ext>
            </p:extLst>
          </p:nvPr>
        </p:nvGraphicFramePr>
        <p:xfrm>
          <a:off x="1656019" y="2268747"/>
          <a:ext cx="5650720" cy="839049"/>
        </p:xfrm>
        <a:graphic>
          <a:graphicData uri="http://schemas.openxmlformats.org/drawingml/2006/table">
            <a:tbl>
              <a:tblPr/>
              <a:tblGrid>
                <a:gridCol w="952111"/>
                <a:gridCol w="734307"/>
                <a:gridCol w="827622"/>
                <a:gridCol w="649246"/>
                <a:gridCol w="485876"/>
                <a:gridCol w="524689"/>
                <a:gridCol w="641197"/>
                <a:gridCol w="835672"/>
              </a:tblGrid>
              <a:tr h="289392">
                <a:tc>
                  <a:txBody>
                    <a:bodyPr/>
                    <a:lstStyle/>
                    <a:p>
                      <a:pPr marL="63500" marR="63500" algn="l">
                        <a:spcBef>
                          <a:spcPts val="200"/>
                        </a:spcBef>
                        <a:spcAft>
                          <a:spcPts val="200"/>
                        </a:spcAft>
                        <a:buNone/>
                      </a:pPr>
                      <a:r>
                        <a:rPr sz="1100" dirty="0">
                          <a:solidFill>
                            <a:srgbClr val="111111">
                              <a:alpha val="100000"/>
                            </a:srgbClr>
                          </a:solidFill>
                          <a:latin typeface="Arial"/>
                          <a:cs typeface="Arial"/>
                        </a:rPr>
                        <a:t>variable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missing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complete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min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max</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empty</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n_unique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288164">
                <a:tc>
                  <a:txBody>
                    <a:bodyPr/>
                    <a:lstStyle/>
                    <a:p>
                      <a:pPr marL="63500" marR="63500" algn="l">
                        <a:spcBef>
                          <a:spcPts val="200"/>
                        </a:spcBef>
                        <a:spcAft>
                          <a:spcPts val="200"/>
                        </a:spcAft>
                        <a:buNone/>
                      </a:pPr>
                      <a:r>
                        <a:rPr sz="1100">
                          <a:solidFill>
                            <a:srgbClr val="111111">
                              <a:alpha val="100000"/>
                            </a:srgbClr>
                          </a:solidFill>
                          <a:latin typeface="Arial"/>
                          <a:cs typeface="Arial"/>
                        </a:rPr>
                        <a:t>as_of_date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261493">
                <a:tc>
                  <a:txBody>
                    <a:bodyPr/>
                    <a:lstStyle/>
                    <a:p>
                      <a:pPr marL="63500" marR="63500" algn="l">
                        <a:spcBef>
                          <a:spcPts val="200"/>
                        </a:spcBef>
                        <a:spcAft>
                          <a:spcPts val="200"/>
                        </a:spcAft>
                        <a:buNone/>
                      </a:pPr>
                      <a:r>
                        <a:rPr sz="1100">
                          <a:solidFill>
                            <a:srgbClr val="111111">
                              <a:alpha val="100000"/>
                            </a:srgbClr>
                          </a:solidFill>
                          <a:latin typeface="Arial"/>
                          <a:cs typeface="Arial"/>
                        </a:rPr>
                        <a:t>mth</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dirty="0">
                          <a:solidFill>
                            <a:srgbClr val="111111">
                              <a:alpha val="100000"/>
                            </a:srgbClr>
                          </a:solidFill>
                          <a:latin typeface="Arial"/>
                          <a:cs typeface="Arial"/>
                        </a:rPr>
                        <a: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dirty="0">
                          <a:solidFill>
                            <a:srgbClr val="111111">
                              <a:alpha val="100000"/>
                            </a:srgbClr>
                          </a:solidFill>
                          <a:latin typeface="Arial"/>
                          <a:cs typeface="Arial"/>
                        </a:rPr>
                        <a:t>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dirty="0">
                          <a:solidFill>
                            <a:srgbClr val="111111">
                              <a:alpha val="100000"/>
                            </a:srgbClr>
                          </a:solidFill>
                          <a:latin typeface="Arial"/>
                          <a:cs typeface="Arial"/>
                        </a:rPr>
                        <a:t>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
        <p:nvSpPr>
          <p:cNvPr id="2" name="Rectangle 1"/>
          <p:cNvSpPr/>
          <p:nvPr/>
        </p:nvSpPr>
        <p:spPr bwMode="auto">
          <a:xfrm>
            <a:off x="7172325" y="6372225"/>
            <a:ext cx="1809750" cy="304800"/>
          </a:xfrm>
          <a:prstGeom prst="rect">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The Data is a Mess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a:t>Flying Hour Challenge - Data Processing</a:t>
            </a:r>
          </a:p>
        </p:txBody>
      </p:sp>
      <p:sp>
        <p:nvSpPr>
          <p:cNvPr id="3" name="Content Placeholder 2"/>
          <p:cNvSpPr>
            <a:spLocks noGrp="1"/>
          </p:cNvSpPr>
          <p:nvPr>
            <p:ph idx="1"/>
          </p:nvPr>
        </p:nvSpPr>
        <p:spPr/>
        <p:txBody>
          <a:bodyPr/>
          <a:lstStyle/>
          <a:p>
            <a:pPr lvl="1"/>
            <a:r>
              <a:rPr dirty="0"/>
              <a:t>ensure correct data type</a:t>
            </a:r>
          </a:p>
          <a:p>
            <a:pPr marL="1270000" lvl="0" indent="0">
              <a:buNone/>
            </a:pPr>
            <a:r>
              <a:rPr sz="1800" b="1" dirty="0">
                <a:solidFill>
                  <a:srgbClr val="007020"/>
                </a:solidFill>
                <a:latin typeface="Courier"/>
              </a:rPr>
              <a:t>mutate</a:t>
            </a:r>
            <a:r>
              <a:rPr sz="1800" dirty="0">
                <a:latin typeface="Courier"/>
              </a:rPr>
              <a:t>(</a:t>
            </a:r>
            <a:r>
              <a:rPr sz="1800" dirty="0" err="1">
                <a:solidFill>
                  <a:srgbClr val="902000"/>
                </a:solidFill>
                <a:latin typeface="Courier"/>
              </a:rPr>
              <a:t>as_of_date</a:t>
            </a:r>
            <a:r>
              <a:rPr sz="1800" dirty="0">
                <a:solidFill>
                  <a:srgbClr val="902000"/>
                </a:solidFill>
                <a:latin typeface="Courier"/>
              </a:rPr>
              <a:t> =</a:t>
            </a:r>
            <a:r>
              <a:rPr sz="1800" dirty="0">
                <a:latin typeface="Courier"/>
              </a:rPr>
              <a:t> </a:t>
            </a:r>
            <a:r>
              <a:rPr sz="1800" dirty="0" err="1">
                <a:latin typeface="Courier"/>
              </a:rPr>
              <a:t>lubridate</a:t>
            </a:r>
            <a:r>
              <a:rPr sz="1800" dirty="0">
                <a:solidFill>
                  <a:srgbClr val="666666"/>
                </a:solidFill>
                <a:latin typeface="Courier"/>
              </a:rPr>
              <a:t>::</a:t>
            </a:r>
            <a:r>
              <a:rPr sz="1800" b="1" dirty="0" err="1">
                <a:solidFill>
                  <a:srgbClr val="007020"/>
                </a:solidFill>
                <a:latin typeface="Courier"/>
              </a:rPr>
              <a:t>mdy</a:t>
            </a:r>
            <a:r>
              <a:rPr sz="1800" dirty="0">
                <a:latin typeface="Courier"/>
              </a:rPr>
              <a:t>(</a:t>
            </a:r>
            <a:r>
              <a:rPr sz="1800" dirty="0" err="1">
                <a:latin typeface="Courier"/>
              </a:rPr>
              <a:t>as_of_date</a:t>
            </a:r>
            <a:r>
              <a:rPr sz="1800" dirty="0" smtClean="0">
                <a:latin typeface="Courier"/>
              </a:rPr>
              <a:t>))</a:t>
            </a:r>
            <a:endParaRPr lang="en-US" sz="1800" dirty="0" smtClean="0">
              <a:latin typeface="Courier"/>
            </a:endParaRPr>
          </a:p>
          <a:p>
            <a:pPr marL="1270000" lvl="0" indent="0">
              <a:buNone/>
            </a:pPr>
            <a:r>
              <a:rPr sz="1800" dirty="0" smtClean="0">
                <a:latin typeface="Courier"/>
              </a:rPr>
              <a:t> </a:t>
            </a:r>
            <a:endParaRPr sz="1800" dirty="0">
              <a:latin typeface="Courier"/>
            </a:endParaRPr>
          </a:p>
          <a:p>
            <a:pPr lvl="1"/>
            <a:r>
              <a:rPr dirty="0"/>
              <a:t>remove near zero variance</a:t>
            </a:r>
          </a:p>
          <a:p>
            <a:pPr marL="1270000" lvl="0" indent="0">
              <a:buNone/>
            </a:pPr>
            <a:r>
              <a:rPr sz="1800" b="1" dirty="0" err="1">
                <a:solidFill>
                  <a:srgbClr val="007020"/>
                </a:solidFill>
                <a:latin typeface="Courier"/>
              </a:rPr>
              <a:t>nearZeroVar</a:t>
            </a:r>
            <a:r>
              <a:rPr sz="1800" dirty="0" smtClean="0">
                <a:latin typeface="Courier"/>
              </a:rPr>
              <a:t>()</a:t>
            </a:r>
            <a:endParaRPr lang="en-US" sz="1800" dirty="0" smtClean="0">
              <a:latin typeface="Courier"/>
            </a:endParaRPr>
          </a:p>
          <a:p>
            <a:pPr marL="1270000" lvl="0" indent="0">
              <a:buNone/>
            </a:pPr>
            <a:endParaRPr sz="1800" dirty="0">
              <a:latin typeface="Courier"/>
            </a:endParaRPr>
          </a:p>
          <a:p>
            <a:pPr lvl="1"/>
            <a:r>
              <a:rPr dirty="0"/>
              <a:t>linear dependencies</a:t>
            </a:r>
          </a:p>
          <a:p>
            <a:pPr marL="1270000" lvl="0" indent="0">
              <a:buNone/>
            </a:pPr>
            <a:r>
              <a:rPr sz="1800" b="1" dirty="0" err="1">
                <a:solidFill>
                  <a:srgbClr val="007020"/>
                </a:solidFill>
                <a:latin typeface="Courier"/>
              </a:rPr>
              <a:t>findLinearCombos</a:t>
            </a:r>
            <a:r>
              <a:rPr sz="1800" dirty="0" smtClean="0">
                <a:latin typeface="Courier"/>
              </a:rPr>
              <a:t>()</a:t>
            </a:r>
            <a:endParaRPr lang="en-US" sz="1800" dirty="0" smtClean="0">
              <a:latin typeface="Courier"/>
            </a:endParaRPr>
          </a:p>
          <a:p>
            <a:pPr marL="1270000" lvl="0" indent="0">
              <a:buNone/>
            </a:pPr>
            <a:endParaRPr sz="1800" dirty="0">
              <a:latin typeface="Courier"/>
            </a:endParaRPr>
          </a:p>
          <a:p>
            <a:pPr lvl="1"/>
            <a:r>
              <a:rPr dirty="0"/>
              <a:t>handle </a:t>
            </a:r>
            <a:r>
              <a:rPr sz="1800" dirty="0">
                <a:latin typeface="Courier"/>
              </a:rPr>
              <a:t>NA</a:t>
            </a:r>
            <a:r>
              <a:rPr dirty="0"/>
              <a:t>s (next slide)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a:t>Handle </a:t>
            </a:r>
            <a:r>
              <a:rPr sz="1800">
                <a:latin typeface="Courier"/>
              </a:rPr>
              <a:t>NA</a:t>
            </a:r>
            <a:r>
              <a:rPr/>
              <a:t>s</a:t>
            </a:r>
          </a:p>
        </p:txBody>
      </p:sp>
      <p:graphicFrame>
        <p:nvGraphicFramePr>
          <p:cNvPr id="595251538" name="Table 595251537"/>
          <p:cNvGraphicFramePr>
            <a:graphicFrameLocks noGrp="1"/>
          </p:cNvGraphicFramePr>
          <p:nvPr>
            <p:extLst>
              <p:ext uri="{D42A27DB-BD31-4B8C-83A1-F6EECF244321}">
                <p14:modId xmlns:p14="http://schemas.microsoft.com/office/powerpoint/2010/main" val="2190128559"/>
              </p:ext>
            </p:extLst>
          </p:nvPr>
        </p:nvGraphicFramePr>
        <p:xfrm>
          <a:off x="2649733" y="1647645"/>
          <a:ext cx="3663292" cy="3684333"/>
        </p:xfrm>
        <a:graphic>
          <a:graphicData uri="http://schemas.openxmlformats.org/drawingml/2006/table">
            <a:tbl>
              <a:tblPr/>
              <a:tblGrid>
                <a:gridCol w="1977283"/>
                <a:gridCol w="951702"/>
                <a:gridCol w="734307"/>
              </a:tblGrid>
              <a:tr h="289392">
                <a:tc>
                  <a:txBody>
                    <a:bodyPr/>
                    <a:lstStyle/>
                    <a:p>
                      <a:pPr marL="63500" marR="63500" algn="l">
                        <a:spcBef>
                          <a:spcPts val="200"/>
                        </a:spcBef>
                        <a:spcAft>
                          <a:spcPts val="200"/>
                        </a:spcAft>
                        <a:buNone/>
                      </a:pPr>
                      <a:r>
                        <a:rPr sz="1100">
                          <a:solidFill>
                            <a:srgbClr val="111111">
                              <a:alpha val="100000"/>
                            </a:srgbClr>
                          </a:solidFill>
                          <a:latin typeface="Arial"/>
                          <a:cs typeface="Arial"/>
                        </a:rPr>
                        <a:t>name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NotMissing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Missing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289255">
                <a:tc>
                  <a:txBody>
                    <a:bodyPr/>
                    <a:lstStyle/>
                    <a:p>
                      <a:pPr marL="63500" marR="63500" algn="l">
                        <a:spcBef>
                          <a:spcPts val="200"/>
                        </a:spcBef>
                        <a:spcAft>
                          <a:spcPts val="200"/>
                        </a:spcAft>
                        <a:buNone/>
                      </a:pPr>
                      <a:r>
                        <a:rPr sz="1100">
                          <a:solidFill>
                            <a:srgbClr val="111111">
                              <a:alpha val="100000"/>
                            </a:srgbClr>
                          </a:solidFill>
                          <a:latin typeface="Arial"/>
                          <a:cs typeface="Arial"/>
                        </a:rPr>
                        <a:t>fmc_percent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69977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278478">
                <a:tc>
                  <a:txBody>
                    <a:bodyPr/>
                    <a:lstStyle/>
                    <a:p>
                      <a:pPr marL="63500" marR="63500" algn="l">
                        <a:spcBef>
                          <a:spcPts val="200"/>
                        </a:spcBef>
                        <a:spcAft>
                          <a:spcPts val="200"/>
                        </a:spcAft>
                        <a:buNone/>
                      </a:pPr>
                      <a:r>
                        <a:rPr sz="1100">
                          <a:solidFill>
                            <a:srgbClr val="111111">
                              <a:alpha val="100000"/>
                            </a:srgbClr>
                          </a:solidFill>
                          <a:latin typeface="Arial"/>
                          <a:cs typeface="Arial"/>
                        </a:rPr>
                        <a:t>mc_percent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69977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a:solidFill>
                            <a:srgbClr val="111111">
                              <a:alpha val="100000"/>
                            </a:srgbClr>
                          </a:solidFill>
                          <a:latin typeface="Arial"/>
                          <a:cs typeface="Arial"/>
                        </a:rPr>
                        <a:t>nmcm_depot_percent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69977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78478">
                <a:tc>
                  <a:txBody>
                    <a:bodyPr/>
                    <a:lstStyle/>
                    <a:p>
                      <a:pPr marL="63500" marR="63500" algn="l">
                        <a:spcBef>
                          <a:spcPts val="200"/>
                        </a:spcBef>
                        <a:spcAft>
                          <a:spcPts val="200"/>
                        </a:spcAft>
                        <a:buNone/>
                      </a:pPr>
                      <a:r>
                        <a:rPr sz="1100">
                          <a:solidFill>
                            <a:srgbClr val="111111">
                              <a:alpha val="100000"/>
                            </a:srgbClr>
                          </a:solidFill>
                          <a:latin typeface="Arial"/>
                          <a:cs typeface="Arial"/>
                        </a:rPr>
                        <a:t>nmcm_percent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69977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78478">
                <a:tc>
                  <a:txBody>
                    <a:bodyPr/>
                    <a:lstStyle/>
                    <a:p>
                      <a:pPr marL="63500" marR="63500" algn="l">
                        <a:spcBef>
                          <a:spcPts val="200"/>
                        </a:spcBef>
                        <a:spcAft>
                          <a:spcPts val="200"/>
                        </a:spcAft>
                        <a:buNone/>
                      </a:pPr>
                      <a:r>
                        <a:rPr sz="1100">
                          <a:solidFill>
                            <a:srgbClr val="111111">
                              <a:alpha val="100000"/>
                            </a:srgbClr>
                          </a:solidFill>
                          <a:latin typeface="Arial"/>
                          <a:cs typeface="Arial"/>
                        </a:rPr>
                        <a:t>nmcm_spt_percent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69977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78478">
                <a:tc>
                  <a:txBody>
                    <a:bodyPr/>
                    <a:lstStyle/>
                    <a:p>
                      <a:pPr marL="63500" marR="63500" algn="l">
                        <a:spcBef>
                          <a:spcPts val="200"/>
                        </a:spcBef>
                        <a:spcAft>
                          <a:spcPts val="200"/>
                        </a:spcAft>
                        <a:buNone/>
                      </a:pPr>
                      <a:r>
                        <a:rPr sz="1100">
                          <a:solidFill>
                            <a:srgbClr val="111111">
                              <a:alpha val="100000"/>
                            </a:srgbClr>
                          </a:solidFill>
                          <a:latin typeface="Arial"/>
                          <a:cs typeface="Arial"/>
                        </a:rPr>
                        <a:t>nmcs_percent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69977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78478">
                <a:tc>
                  <a:txBody>
                    <a:bodyPr/>
                    <a:lstStyle/>
                    <a:p>
                      <a:pPr marL="63500" marR="63500" algn="l">
                        <a:spcBef>
                          <a:spcPts val="200"/>
                        </a:spcBef>
                        <a:spcAft>
                          <a:spcPts val="200"/>
                        </a:spcAft>
                        <a:buNone/>
                      </a:pPr>
                      <a:r>
                        <a:rPr sz="1100">
                          <a:solidFill>
                            <a:srgbClr val="111111">
                              <a:alpha val="100000"/>
                            </a:srgbClr>
                          </a:solidFill>
                          <a:latin typeface="Arial"/>
                          <a:cs typeface="Arial"/>
                        </a:rPr>
                        <a:t>pmc_percent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69977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78478">
                <a:tc>
                  <a:txBody>
                    <a:bodyPr/>
                    <a:lstStyle/>
                    <a:p>
                      <a:pPr marL="63500" marR="63500" algn="l">
                        <a:spcBef>
                          <a:spcPts val="200"/>
                        </a:spcBef>
                        <a:spcAft>
                          <a:spcPts val="200"/>
                        </a:spcAft>
                        <a:buNone/>
                      </a:pPr>
                      <a:r>
                        <a:rPr sz="1100">
                          <a:solidFill>
                            <a:srgbClr val="111111">
                              <a:alpha val="100000"/>
                            </a:srgbClr>
                          </a:solidFill>
                          <a:latin typeface="Arial"/>
                          <a:cs typeface="Arial"/>
                        </a:rPr>
                        <a:t>pmcm_percent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69977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78478">
                <a:tc>
                  <a:txBody>
                    <a:bodyPr/>
                    <a:lstStyle/>
                    <a:p>
                      <a:pPr marL="63500" marR="63500" algn="l">
                        <a:spcBef>
                          <a:spcPts val="200"/>
                        </a:spcBef>
                        <a:spcAft>
                          <a:spcPts val="200"/>
                        </a:spcAft>
                        <a:buNone/>
                      </a:pPr>
                      <a:r>
                        <a:rPr sz="1100">
                          <a:solidFill>
                            <a:srgbClr val="111111">
                              <a:alpha val="100000"/>
                            </a:srgbClr>
                          </a:solidFill>
                          <a:latin typeface="Arial"/>
                          <a:cs typeface="Arial"/>
                        </a:rPr>
                        <a:t>pmcs_percent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69977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4872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a:solidFill>
                            <a:srgbClr val="111111">
                              <a:alpha val="100000"/>
                            </a:srgbClr>
                          </a:solidFill>
                          <a:latin typeface="Arial"/>
                          <a:cs typeface="Arial"/>
                        </a:rPr>
                        <a:t>age_years_by_accept_date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74785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64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8164">
                <a:tc>
                  <a:txBody>
                    <a:bodyPr/>
                    <a:lstStyle/>
                    <a:p>
                      <a:pPr marL="63500" marR="63500" algn="l">
                        <a:spcBef>
                          <a:spcPts val="200"/>
                        </a:spcBef>
                        <a:spcAft>
                          <a:spcPts val="200"/>
                        </a:spcAft>
                        <a:buNone/>
                      </a:pPr>
                      <a:r>
                        <a:rPr sz="1100">
                          <a:solidFill>
                            <a:srgbClr val="111111">
                              <a:alpha val="100000"/>
                            </a:srgbClr>
                          </a:solidFill>
                          <a:latin typeface="Arial"/>
                          <a:cs typeface="Arial"/>
                        </a:rPr>
                        <a:t>as_of_date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NA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a:solidFill>
                            <a:srgbClr val="111111">
                              <a:alpha val="100000"/>
                            </a:srgbClr>
                          </a:solidFill>
                          <a:latin typeface="Arial"/>
                          <a:cs typeface="Arial"/>
                        </a:rPr>
                        <a:t>avail_hours_days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74849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dirty="0">
                          <a:solidFill>
                            <a:srgbClr val="111111">
                              <a:alpha val="100000"/>
                            </a:srgbClr>
                          </a:solidFill>
                          <a:latin typeface="Arial"/>
                          <a:cs typeface="Arial"/>
                        </a:rPr>
                        <a:t>NA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a:t>Plot View</a:t>
            </a:r>
          </a:p>
        </p:txBody>
      </p:sp>
      <p:pic>
        <p:nvPicPr>
          <p:cNvPr id="2" name="Picture 1" descr="MORS_Emerging_Techniques_Tidymodels_files/figure-pptx/unnamed-chunk-17-1.png"/>
          <p:cNvPicPr>
            <a:picLocks noGrp="1" noChangeAspect="1"/>
          </p:cNvPicPr>
          <p:nvPr/>
        </p:nvPicPr>
        <p:blipFill>
          <a:blip r:embed="rId2"/>
          <a:stretch>
            <a:fillRect/>
          </a:stretch>
        </p:blipFill>
        <p:spPr bwMode="auto">
          <a:xfrm>
            <a:off x="1371600" y="1092200"/>
            <a:ext cx="6858000" cy="5486400"/>
          </a:xfrm>
          <a:prstGeom prst="rect">
            <a:avLst/>
          </a:prstGeom>
          <a:noFill/>
          <a:ln w="9525">
            <a:noFill/>
            <a:headEnd/>
            <a:tailEnd/>
          </a:ln>
        </p:spPr>
      </p:pic>
      <p:sp>
        <p:nvSpPr>
          <p:cNvPr id="4" name="TextBox 3"/>
          <p:cNvSpPr txBox="1"/>
          <p:nvPr/>
        </p:nvSpPr>
        <p:spPr>
          <a:xfrm>
            <a:off x="117446" y="6224631"/>
            <a:ext cx="3120704" cy="523220"/>
          </a:xfrm>
          <a:prstGeom prst="rect">
            <a:avLst/>
          </a:prstGeom>
          <a:solidFill>
            <a:schemeClr val="accent1"/>
          </a:solidFill>
          <a:ln>
            <a:solidFill>
              <a:schemeClr val="tx1"/>
            </a:solidFill>
          </a:ln>
        </p:spPr>
        <p:txBody>
          <a:bodyPr wrap="square" rtlCol="0">
            <a:spAutoFit/>
          </a:bodyPr>
          <a:lstStyle/>
          <a:p>
            <a:r>
              <a:rPr lang="en-US" sz="1400" dirty="0" smtClean="0"/>
              <a:t>Many columns have missing data and data is not missing at random</a:t>
            </a:r>
            <a:endParaRPr lang="en-US" sz="1400" dirty="0"/>
          </a:p>
        </p:txBody>
      </p:sp>
    </p:spTree>
    <p:extLst>
      <p:ext uri="{BB962C8B-B14F-4D97-AF65-F5344CB8AC3E}">
        <p14:creationId xmlns:p14="http://schemas.microsoft.com/office/powerpoint/2010/main" val="3983576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635" y="1427403"/>
            <a:ext cx="7886700" cy="2852737"/>
          </a:xfrm>
        </p:spPr>
        <p:txBody>
          <a:bodyPr/>
          <a:lstStyle/>
          <a:p>
            <a:pPr marL="0" lvl="0" indent="0">
              <a:buNone/>
            </a:pPr>
            <a:r>
              <a:rPr lang="en-US" dirty="0" smtClean="0"/>
              <a:t>The Old: </a:t>
            </a:r>
            <a:r>
              <a:rPr sz="3600" dirty="0">
                <a:latin typeface="Courier"/>
              </a:rPr>
              <a:t>C</a:t>
            </a:r>
            <a:r>
              <a:rPr lang="en-US" sz="3600" dirty="0">
                <a:latin typeface="Courier"/>
              </a:rPr>
              <a:t>ARET</a:t>
            </a:r>
            <a:endParaRPr sz="1800" dirty="0">
              <a:latin typeface="Courier"/>
            </a:endParaRPr>
          </a:p>
        </p:txBody>
      </p:sp>
      <p:pic>
        <p:nvPicPr>
          <p:cNvPr id="3" name="Picture 2" descr="03_presentation_files/caret.png"/>
          <p:cNvPicPr>
            <a:picLocks noGrp="1" noChangeAspect="1"/>
          </p:cNvPicPr>
          <p:nvPr/>
        </p:nvPicPr>
        <p:blipFill>
          <a:blip r:embed="rId2"/>
          <a:stretch>
            <a:fillRect/>
          </a:stretch>
        </p:blipFill>
        <p:spPr bwMode="auto">
          <a:xfrm>
            <a:off x="469900" y="4280140"/>
            <a:ext cx="8674100" cy="23495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smtClean="0">
                <a:latin typeface="Courier"/>
              </a:rPr>
              <a:t>c</a:t>
            </a:r>
            <a:r>
              <a:rPr sz="1800" dirty="0" smtClean="0">
                <a:latin typeface="Courier"/>
              </a:rPr>
              <a:t>aret</a:t>
            </a:r>
            <a:r>
              <a:rPr dirty="0" smtClean="0"/>
              <a:t>: </a:t>
            </a:r>
            <a:r>
              <a:rPr dirty="0"/>
              <a:t>Preprocess</a:t>
            </a:r>
          </a:p>
        </p:txBody>
      </p:sp>
      <p:sp>
        <p:nvSpPr>
          <p:cNvPr id="3" name="Content Placeholder 2"/>
          <p:cNvSpPr>
            <a:spLocks noGrp="1"/>
          </p:cNvSpPr>
          <p:nvPr>
            <p:ph idx="1"/>
          </p:nvPr>
        </p:nvSpPr>
        <p:spPr>
          <a:xfrm>
            <a:off x="-1155940" y="1371600"/>
            <a:ext cx="10498348" cy="5486400"/>
          </a:xfrm>
        </p:spPr>
        <p:txBody>
          <a:bodyPr/>
          <a:lstStyle/>
          <a:p>
            <a:pPr marL="1270000" lvl="0" indent="0">
              <a:buNone/>
            </a:pPr>
            <a:r>
              <a:rPr sz="1800" dirty="0" err="1">
                <a:latin typeface="Courier"/>
              </a:rPr>
              <a:t>preprocessvalues</a:t>
            </a:r>
            <a:r>
              <a:rPr sz="1800" dirty="0">
                <a:latin typeface="Courier"/>
              </a:rPr>
              <a:t> =</a:t>
            </a:r>
            <a:r>
              <a:rPr sz="1800" dirty="0">
                <a:solidFill>
                  <a:srgbClr val="4070A0"/>
                </a:solidFill>
                <a:latin typeface="Courier"/>
              </a:rPr>
              <a:t> </a:t>
            </a:r>
            <a:r>
              <a:rPr sz="1800" b="1" dirty="0" err="1">
                <a:solidFill>
                  <a:srgbClr val="007020"/>
                </a:solidFill>
                <a:latin typeface="Courier"/>
              </a:rPr>
              <a:t>preProcess</a:t>
            </a:r>
            <a:r>
              <a:rPr sz="1800" dirty="0">
                <a:latin typeface="Courier"/>
              </a:rPr>
              <a:t>(</a:t>
            </a:r>
            <a:r>
              <a:rPr sz="1800" dirty="0" err="1">
                <a:latin typeface="Courier"/>
              </a:rPr>
              <a:t>rawdata</a:t>
            </a:r>
            <a:r>
              <a:rPr sz="1800" dirty="0">
                <a:latin typeface="Courier"/>
              </a:rPr>
              <a:t>[,</a:t>
            </a:r>
            <a:r>
              <a:rPr sz="1800" dirty="0">
                <a:solidFill>
                  <a:srgbClr val="666666"/>
                </a:solidFill>
                <a:latin typeface="Courier"/>
              </a:rPr>
              <a:t>-</a:t>
            </a:r>
            <a:r>
              <a:rPr sz="1800" dirty="0">
                <a:solidFill>
                  <a:srgbClr val="40A070"/>
                </a:solidFill>
                <a:latin typeface="Courier"/>
              </a:rPr>
              <a:t>33</a:t>
            </a:r>
            <a:r>
              <a:rPr sz="1800" dirty="0">
                <a:latin typeface="Courier"/>
              </a:rPr>
              <a:t>], </a:t>
            </a:r>
            <a:r>
              <a:rPr dirty="0"/>
              <a:t/>
            </a:r>
            <a:br>
              <a:rPr dirty="0"/>
            </a:br>
            <a:r>
              <a:rPr sz="1800" dirty="0">
                <a:latin typeface="Courier"/>
              </a:rPr>
              <a:t>             </a:t>
            </a:r>
            <a:r>
              <a:rPr sz="1800" dirty="0" smtClean="0">
                <a:solidFill>
                  <a:srgbClr val="902000"/>
                </a:solidFill>
                <a:latin typeface="Courier"/>
              </a:rPr>
              <a:t>method </a:t>
            </a:r>
            <a:r>
              <a:rPr sz="1800" dirty="0">
                <a:solidFill>
                  <a:srgbClr val="902000"/>
                </a:solidFill>
                <a:latin typeface="Courier"/>
              </a:rPr>
              <a:t>=</a:t>
            </a:r>
            <a:r>
              <a:rPr sz="1800" dirty="0">
                <a:latin typeface="Courier"/>
              </a:rPr>
              <a:t> </a:t>
            </a:r>
            <a:r>
              <a:rPr sz="1800" b="1" dirty="0">
                <a:solidFill>
                  <a:srgbClr val="007020"/>
                </a:solidFill>
                <a:latin typeface="Courier"/>
              </a:rPr>
              <a:t>c</a:t>
            </a:r>
            <a:r>
              <a:rPr sz="1800" dirty="0">
                <a:latin typeface="Courier"/>
              </a:rPr>
              <a:t>(</a:t>
            </a:r>
            <a:r>
              <a:rPr sz="1800" dirty="0">
                <a:solidFill>
                  <a:srgbClr val="4070A0"/>
                </a:solidFill>
                <a:latin typeface="Courier"/>
              </a:rPr>
              <a:t>"</a:t>
            </a:r>
            <a:r>
              <a:rPr sz="1800" dirty="0" err="1">
                <a:solidFill>
                  <a:srgbClr val="4070A0"/>
                </a:solidFill>
                <a:latin typeface="Courier"/>
              </a:rPr>
              <a:t>medianImpute</a:t>
            </a:r>
            <a:r>
              <a:rPr sz="1800" dirty="0">
                <a:solidFill>
                  <a:srgbClr val="4070A0"/>
                </a:solidFill>
                <a:latin typeface="Courier"/>
              </a:rPr>
              <a:t>"</a:t>
            </a:r>
            <a:r>
              <a:rPr sz="1800" dirty="0">
                <a:latin typeface="Courier"/>
              </a:rPr>
              <a:t>,</a:t>
            </a:r>
            <a:r>
              <a:rPr sz="1800" dirty="0">
                <a:solidFill>
                  <a:srgbClr val="4070A0"/>
                </a:solidFill>
                <a:latin typeface="Courier"/>
              </a:rPr>
              <a:t>"</a:t>
            </a:r>
            <a:r>
              <a:rPr sz="1800" dirty="0" err="1">
                <a:solidFill>
                  <a:srgbClr val="4070A0"/>
                </a:solidFill>
                <a:latin typeface="Courier"/>
              </a:rPr>
              <a:t>nzv</a:t>
            </a:r>
            <a:r>
              <a:rPr sz="1800" dirty="0">
                <a:solidFill>
                  <a:srgbClr val="4070A0"/>
                </a:solidFill>
                <a:latin typeface="Courier"/>
              </a:rPr>
              <a:t>"</a:t>
            </a:r>
            <a:r>
              <a:rPr sz="1800" dirty="0">
                <a:latin typeface="Courier"/>
              </a:rPr>
              <a:t>, </a:t>
            </a:r>
            <a:r>
              <a:rPr sz="1800" dirty="0">
                <a:solidFill>
                  <a:srgbClr val="4070A0"/>
                </a:solidFill>
                <a:latin typeface="Courier"/>
              </a:rPr>
              <a:t>"center"</a:t>
            </a:r>
            <a:r>
              <a:rPr sz="1800" dirty="0">
                <a:latin typeface="Courier"/>
              </a:rPr>
              <a:t>, </a:t>
            </a:r>
            <a:r>
              <a:rPr sz="1800" dirty="0">
                <a:solidFill>
                  <a:srgbClr val="4070A0"/>
                </a:solidFill>
                <a:latin typeface="Courier"/>
              </a:rPr>
              <a:t>"scale</a:t>
            </a:r>
            <a:r>
              <a:rPr sz="1800" dirty="0" smtClean="0">
                <a:solidFill>
                  <a:srgbClr val="4070A0"/>
                </a:solidFill>
                <a:latin typeface="Courier"/>
              </a:rPr>
              <a:t>"</a:t>
            </a:r>
            <a:r>
              <a:rPr sz="1800" dirty="0" smtClean="0">
                <a:latin typeface="Courier"/>
              </a:rPr>
              <a:t>))</a:t>
            </a:r>
            <a:endParaRPr lang="en-US" sz="1800" dirty="0" smtClean="0">
              <a:latin typeface="Courier"/>
            </a:endParaRPr>
          </a:p>
          <a:p>
            <a:pPr marL="1270000" lvl="0" indent="0">
              <a:buNone/>
            </a:pPr>
            <a:endParaRPr sz="1800" dirty="0">
              <a:latin typeface="Courier"/>
            </a:endParaRPr>
          </a:p>
          <a:p>
            <a:pPr marL="1270000" lvl="0" indent="0">
              <a:buNone/>
            </a:pPr>
            <a:r>
              <a:rPr sz="1800" dirty="0" err="1">
                <a:latin typeface="Courier"/>
              </a:rPr>
              <a:t>caretimpute</a:t>
            </a:r>
            <a:r>
              <a:rPr sz="1800" dirty="0">
                <a:latin typeface="Courier"/>
              </a:rPr>
              <a:t> =</a:t>
            </a:r>
            <a:r>
              <a:rPr sz="1800" dirty="0">
                <a:solidFill>
                  <a:srgbClr val="4070A0"/>
                </a:solidFill>
                <a:latin typeface="Courier"/>
              </a:rPr>
              <a:t> </a:t>
            </a:r>
            <a:r>
              <a:rPr sz="1800" b="1" dirty="0">
                <a:solidFill>
                  <a:srgbClr val="007020"/>
                </a:solidFill>
                <a:latin typeface="Courier"/>
              </a:rPr>
              <a:t>predict</a:t>
            </a:r>
            <a:r>
              <a:rPr sz="1800" dirty="0">
                <a:latin typeface="Courier"/>
              </a:rPr>
              <a:t>(</a:t>
            </a:r>
            <a:r>
              <a:rPr sz="1800" dirty="0" err="1">
                <a:latin typeface="Courier"/>
              </a:rPr>
              <a:t>preprocessvalues</a:t>
            </a:r>
            <a:r>
              <a:rPr sz="1800" dirty="0">
                <a:latin typeface="Courier"/>
              </a:rPr>
              <a:t>, </a:t>
            </a:r>
            <a:r>
              <a:rPr sz="1800" dirty="0" err="1">
                <a:latin typeface="Courier"/>
              </a:rPr>
              <a:t>rawdata</a:t>
            </a:r>
            <a:r>
              <a:rPr sz="1800" dirty="0">
                <a:latin typeface="Courier"/>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a:t>Who am I?</a:t>
            </a:r>
          </a:p>
        </p:txBody>
      </p:sp>
      <p:sp>
        <p:nvSpPr>
          <p:cNvPr id="3" name="Content Placeholder 2"/>
          <p:cNvSpPr>
            <a:spLocks noGrp="1"/>
          </p:cNvSpPr>
          <p:nvPr>
            <p:ph idx="1"/>
          </p:nvPr>
        </p:nvSpPr>
        <p:spPr>
          <a:xfrm>
            <a:off x="356533" y="1021779"/>
            <a:ext cx="8680450" cy="5486400"/>
          </a:xfrm>
        </p:spPr>
        <p:txBody>
          <a:bodyPr/>
          <a:lstStyle/>
          <a:p>
            <a:pPr marL="0" lvl="0" indent="0">
              <a:buNone/>
            </a:pPr>
            <a:r>
              <a:rPr dirty="0"/>
              <a:t>Army</a:t>
            </a:r>
          </a:p>
          <a:p>
            <a:pPr lvl="1"/>
            <a:r>
              <a:rPr dirty="0"/>
              <a:t>Combat Engineer</a:t>
            </a:r>
          </a:p>
          <a:p>
            <a:pPr lvl="1"/>
            <a:r>
              <a:rPr dirty="0"/>
              <a:t>Platoon Leader / XO / Company Commander</a:t>
            </a:r>
          </a:p>
          <a:p>
            <a:pPr lvl="1"/>
            <a:r>
              <a:rPr dirty="0"/>
              <a:t>Geospatial / Sapper / Route Clearance</a:t>
            </a:r>
          </a:p>
          <a:p>
            <a:pPr lvl="1"/>
            <a:r>
              <a:rPr dirty="0"/>
              <a:t>Hawaii / White Sands Missile Range / Iraq / Afghanistan</a:t>
            </a:r>
          </a:p>
          <a:p>
            <a:pPr marL="0" lvl="0" indent="0">
              <a:buNone/>
            </a:pPr>
            <a:endParaRPr lang="en-US" dirty="0" smtClean="0"/>
          </a:p>
          <a:p>
            <a:pPr marL="0" lvl="0" indent="0">
              <a:buNone/>
            </a:pPr>
            <a:r>
              <a:rPr dirty="0" smtClean="0"/>
              <a:t>Education</a:t>
            </a:r>
            <a:endParaRPr dirty="0"/>
          </a:p>
          <a:p>
            <a:pPr lvl="1"/>
            <a:r>
              <a:rPr dirty="0"/>
              <a:t>West Point ’07</a:t>
            </a:r>
          </a:p>
          <a:p>
            <a:pPr lvl="2"/>
            <a:r>
              <a:rPr dirty="0"/>
              <a:t>Operations Research, BS</a:t>
            </a:r>
          </a:p>
          <a:p>
            <a:pPr lvl="1"/>
            <a:r>
              <a:rPr dirty="0"/>
              <a:t>Missouri University of Science and Technology ’12</a:t>
            </a:r>
          </a:p>
          <a:p>
            <a:pPr lvl="2"/>
            <a:r>
              <a:rPr dirty="0"/>
              <a:t>Engineering Management, MS</a:t>
            </a:r>
          </a:p>
          <a:p>
            <a:pPr lvl="1"/>
            <a:r>
              <a:rPr dirty="0"/>
              <a:t>THE Ohio State ’16</a:t>
            </a:r>
          </a:p>
          <a:p>
            <a:pPr lvl="2"/>
            <a:r>
              <a:rPr dirty="0"/>
              <a:t>Integrated Systems Engineering, MS</a:t>
            </a:r>
          </a:p>
          <a:p>
            <a:pPr lvl="2"/>
            <a:r>
              <a:rPr dirty="0"/>
              <a:t>Applied Statistics, Graduate Minor</a:t>
            </a:r>
          </a:p>
          <a:p>
            <a:pPr marL="0" lvl="0" indent="0">
              <a:buNone/>
            </a:pPr>
            <a:endParaRPr lang="en-US" dirty="0" smtClean="0"/>
          </a:p>
          <a:p>
            <a:pPr marL="0" lvl="0" indent="0">
              <a:buNone/>
            </a:pPr>
            <a:r>
              <a:rPr dirty="0" smtClean="0"/>
              <a:t>Data </a:t>
            </a:r>
            <a:r>
              <a:rPr dirty="0"/>
              <a:t>Science</a:t>
            </a:r>
          </a:p>
          <a:p>
            <a:pPr lvl="1"/>
            <a:r>
              <a:rPr dirty="0"/>
              <a:t>R User Since ’14</a:t>
            </a:r>
          </a:p>
          <a:p>
            <a:pPr lvl="1"/>
            <a:r>
              <a:rPr dirty="0"/>
              <a:t>Catch me on Twitter </a:t>
            </a:r>
            <a:r>
              <a:rPr sz="1800" dirty="0">
                <a:hlinkClick r:id="rId2"/>
              </a:rPr>
              <a:t>@</a:t>
            </a:r>
            <a:r>
              <a:rPr sz="1800" dirty="0" err="1">
                <a:hlinkClick r:id="rId2"/>
              </a:rPr>
              <a:t>dtdusty</a:t>
            </a:r>
            <a:endParaRPr sz="1800" dirty="0">
              <a:hlinkClick r:id="rId2"/>
            </a:endParaRPr>
          </a:p>
          <a:p>
            <a:pPr lvl="1"/>
            <a:r>
              <a:rPr dirty="0">
                <a:hlinkClick r:id="rId3"/>
              </a:rPr>
              <a:t>http://dusty-turner.netlify.com/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smtClean="0">
                <a:latin typeface="Courier"/>
              </a:rPr>
              <a:t>c</a:t>
            </a:r>
            <a:r>
              <a:rPr sz="1800" dirty="0" smtClean="0">
                <a:latin typeface="Courier"/>
              </a:rPr>
              <a:t>aret</a:t>
            </a:r>
            <a:r>
              <a:rPr dirty="0"/>
              <a:t>: Split in Train/Testing</a:t>
            </a:r>
          </a:p>
        </p:txBody>
      </p:sp>
      <p:sp>
        <p:nvSpPr>
          <p:cNvPr id="3" name="Content Placeholder 2"/>
          <p:cNvSpPr>
            <a:spLocks noGrp="1"/>
          </p:cNvSpPr>
          <p:nvPr>
            <p:ph idx="1"/>
          </p:nvPr>
        </p:nvSpPr>
        <p:spPr>
          <a:xfrm>
            <a:off x="-1199071" y="1371600"/>
            <a:ext cx="10584611" cy="5486400"/>
          </a:xfrm>
        </p:spPr>
        <p:txBody>
          <a:bodyPr/>
          <a:lstStyle/>
          <a:p>
            <a:pPr marL="1270000" lvl="0" indent="0">
              <a:buNone/>
            </a:pPr>
            <a:r>
              <a:rPr sz="1800" dirty="0" err="1">
                <a:latin typeface="Courier"/>
              </a:rPr>
              <a:t>trainIndex</a:t>
            </a:r>
            <a:r>
              <a:rPr sz="1800" dirty="0">
                <a:latin typeface="Courier"/>
              </a:rPr>
              <a:t> =</a:t>
            </a:r>
            <a:r>
              <a:rPr sz="1800" dirty="0">
                <a:solidFill>
                  <a:srgbClr val="4070A0"/>
                </a:solidFill>
                <a:latin typeface="Courier"/>
              </a:rPr>
              <a:t> </a:t>
            </a:r>
            <a:r>
              <a:rPr sz="1800" b="1" dirty="0" err="1">
                <a:solidFill>
                  <a:srgbClr val="007020"/>
                </a:solidFill>
                <a:latin typeface="Courier"/>
              </a:rPr>
              <a:t>createDataPartition</a:t>
            </a:r>
            <a:r>
              <a:rPr sz="1800" dirty="0">
                <a:latin typeface="Courier"/>
              </a:rPr>
              <a:t>(</a:t>
            </a:r>
            <a:r>
              <a:rPr sz="1800" dirty="0" err="1">
                <a:latin typeface="Courier"/>
              </a:rPr>
              <a:t>caretimpute</a:t>
            </a:r>
            <a:r>
              <a:rPr sz="1800" dirty="0" err="1">
                <a:solidFill>
                  <a:srgbClr val="666666"/>
                </a:solidFill>
                <a:latin typeface="Courier"/>
              </a:rPr>
              <a:t>$</a:t>
            </a:r>
            <a:r>
              <a:rPr sz="1800" dirty="0" err="1">
                <a:latin typeface="Courier"/>
              </a:rPr>
              <a:t>hours_flown</a:t>
            </a:r>
            <a:r>
              <a:rPr sz="1800" dirty="0">
                <a:latin typeface="Courier"/>
              </a:rPr>
              <a:t>, </a:t>
            </a:r>
            <a:r>
              <a:rPr sz="1800" dirty="0">
                <a:solidFill>
                  <a:srgbClr val="902000"/>
                </a:solidFill>
                <a:latin typeface="Courier"/>
              </a:rPr>
              <a:t>p =</a:t>
            </a:r>
            <a:r>
              <a:rPr sz="1800" dirty="0">
                <a:latin typeface="Courier"/>
              </a:rPr>
              <a:t> </a:t>
            </a:r>
            <a:r>
              <a:rPr sz="1800" dirty="0">
                <a:solidFill>
                  <a:srgbClr val="40A070"/>
                </a:solidFill>
                <a:latin typeface="Courier"/>
              </a:rPr>
              <a:t>.7</a:t>
            </a:r>
            <a:r>
              <a:rPr sz="1800" dirty="0" smtClean="0">
                <a:latin typeface="Courier"/>
              </a:rPr>
              <a:t>)</a:t>
            </a:r>
            <a:endParaRPr lang="en-US" sz="1800" dirty="0" smtClean="0">
              <a:latin typeface="Courier"/>
            </a:endParaRPr>
          </a:p>
          <a:p>
            <a:pPr marL="1270000" lvl="0" indent="0">
              <a:buNone/>
            </a:pPr>
            <a:r>
              <a:rPr dirty="0"/>
              <a:t/>
            </a:r>
            <a:br>
              <a:rPr dirty="0"/>
            </a:br>
            <a:r>
              <a:rPr sz="1800" dirty="0" err="1">
                <a:latin typeface="Courier"/>
              </a:rPr>
              <a:t>dataTrain</a:t>
            </a:r>
            <a:r>
              <a:rPr sz="1800" dirty="0">
                <a:latin typeface="Courier"/>
              </a:rPr>
              <a:t> =</a:t>
            </a:r>
            <a:r>
              <a:rPr sz="1800" dirty="0">
                <a:solidFill>
                  <a:srgbClr val="4070A0"/>
                </a:solidFill>
                <a:latin typeface="Courier"/>
              </a:rPr>
              <a:t> </a:t>
            </a:r>
            <a:r>
              <a:rPr sz="1800" dirty="0" err="1">
                <a:latin typeface="Courier"/>
              </a:rPr>
              <a:t>caretimpute</a:t>
            </a:r>
            <a:r>
              <a:rPr sz="1800" dirty="0">
                <a:latin typeface="Courier"/>
              </a:rPr>
              <a:t>[trainIndex</a:t>
            </a:r>
            <a:r>
              <a:rPr sz="1800" dirty="0">
                <a:solidFill>
                  <a:srgbClr val="666666"/>
                </a:solidFill>
                <a:latin typeface="Courier"/>
              </a:rPr>
              <a:t>$</a:t>
            </a:r>
            <a:r>
              <a:rPr sz="1800" dirty="0">
                <a:latin typeface="Courier"/>
              </a:rPr>
              <a:t>Resample1</a:t>
            </a:r>
            <a:r>
              <a:rPr sz="1800" dirty="0" smtClean="0">
                <a:latin typeface="Courier"/>
              </a:rPr>
              <a:t>,]</a:t>
            </a:r>
            <a:endParaRPr lang="en-US" sz="1800" dirty="0" smtClean="0">
              <a:latin typeface="Courier"/>
            </a:endParaRPr>
          </a:p>
          <a:p>
            <a:pPr marL="1270000" lvl="0" indent="0">
              <a:buNone/>
            </a:pPr>
            <a:r>
              <a:rPr dirty="0"/>
              <a:t/>
            </a:r>
            <a:br>
              <a:rPr dirty="0"/>
            </a:br>
            <a:r>
              <a:rPr sz="1800" dirty="0" err="1">
                <a:latin typeface="Courier"/>
              </a:rPr>
              <a:t>dataTest</a:t>
            </a:r>
            <a:r>
              <a:rPr sz="1800" dirty="0">
                <a:latin typeface="Courier"/>
              </a:rPr>
              <a:t> =</a:t>
            </a:r>
            <a:r>
              <a:rPr sz="1800" dirty="0">
                <a:solidFill>
                  <a:srgbClr val="4070A0"/>
                </a:solidFill>
                <a:latin typeface="Courier"/>
              </a:rPr>
              <a:t> </a:t>
            </a:r>
            <a:r>
              <a:rPr sz="1800" dirty="0" err="1">
                <a:latin typeface="Courier"/>
              </a:rPr>
              <a:t>caretimpute</a:t>
            </a:r>
            <a:r>
              <a:rPr sz="1800" dirty="0">
                <a:latin typeface="Courier"/>
              </a:rPr>
              <a:t>[</a:t>
            </a:r>
            <a:r>
              <a:rPr sz="1800" dirty="0">
                <a:solidFill>
                  <a:srgbClr val="666666"/>
                </a:solidFill>
                <a:latin typeface="Courier"/>
              </a:rPr>
              <a:t>-</a:t>
            </a:r>
            <a:r>
              <a:rPr sz="1800" dirty="0">
                <a:latin typeface="Courier"/>
              </a:rPr>
              <a:t>trainIndex</a:t>
            </a:r>
            <a:r>
              <a:rPr sz="1800" dirty="0">
                <a:solidFill>
                  <a:srgbClr val="666666"/>
                </a:solidFill>
                <a:latin typeface="Courier"/>
              </a:rPr>
              <a:t>$</a:t>
            </a:r>
            <a:r>
              <a:rPr sz="1800" dirty="0">
                <a:latin typeface="Courier"/>
              </a:rPr>
              <a:t>Resample1,]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smtClean="0">
                <a:latin typeface="Courier"/>
              </a:rPr>
              <a:t>c</a:t>
            </a:r>
            <a:r>
              <a:rPr sz="1800" dirty="0" smtClean="0">
                <a:latin typeface="Courier"/>
              </a:rPr>
              <a:t>aret</a:t>
            </a:r>
            <a:r>
              <a:rPr dirty="0"/>
              <a:t>: Build Models</a:t>
            </a:r>
          </a:p>
        </p:txBody>
      </p:sp>
      <p:sp>
        <p:nvSpPr>
          <p:cNvPr id="3" name="Content Placeholder 2"/>
          <p:cNvSpPr>
            <a:spLocks noGrp="1"/>
          </p:cNvSpPr>
          <p:nvPr>
            <p:ph idx="1"/>
          </p:nvPr>
        </p:nvSpPr>
        <p:spPr>
          <a:xfrm>
            <a:off x="-1311215" y="1097280"/>
            <a:ext cx="10567358" cy="5486400"/>
          </a:xfrm>
        </p:spPr>
        <p:txBody>
          <a:bodyPr/>
          <a:lstStyle/>
          <a:p>
            <a:pPr marL="1270000" lvl="0" indent="0">
              <a:buNone/>
            </a:pPr>
            <a:r>
              <a:rPr sz="1800" dirty="0" err="1">
                <a:latin typeface="Courier"/>
              </a:rPr>
              <a:t>caretlm</a:t>
            </a:r>
            <a:r>
              <a:rPr sz="1800" dirty="0">
                <a:latin typeface="Courier"/>
              </a:rPr>
              <a:t> =</a:t>
            </a:r>
            <a:r>
              <a:rPr sz="1800" dirty="0">
                <a:solidFill>
                  <a:srgbClr val="4070A0"/>
                </a:solidFill>
                <a:latin typeface="Courier"/>
              </a:rPr>
              <a:t> </a:t>
            </a:r>
            <a:r>
              <a:rPr sz="1800" b="1" dirty="0">
                <a:solidFill>
                  <a:srgbClr val="007020"/>
                </a:solidFill>
                <a:latin typeface="Courier"/>
              </a:rPr>
              <a:t>train</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dataTrain</a:t>
            </a:r>
            <a:r>
              <a:rPr sz="1800" dirty="0">
                <a:latin typeface="Courier"/>
              </a:rPr>
              <a:t>,</a:t>
            </a:r>
            <a:r>
              <a:rPr dirty="0"/>
              <a:t/>
            </a:r>
            <a:br>
              <a:rPr dirty="0"/>
            </a:br>
            <a:r>
              <a:rPr sz="1800" dirty="0">
                <a:latin typeface="Courier"/>
              </a:rPr>
              <a:t>                 </a:t>
            </a:r>
            <a:r>
              <a:rPr sz="1800" dirty="0">
                <a:solidFill>
                  <a:srgbClr val="902000"/>
                </a:solidFill>
                <a:latin typeface="Courier"/>
              </a:rPr>
              <a:t>method =</a:t>
            </a:r>
            <a:r>
              <a:rPr sz="1800" dirty="0">
                <a:latin typeface="Courier"/>
              </a:rPr>
              <a:t> </a:t>
            </a:r>
            <a:r>
              <a:rPr sz="1800" dirty="0">
                <a:solidFill>
                  <a:srgbClr val="4070A0"/>
                </a:solidFill>
                <a:latin typeface="Courier"/>
              </a:rPr>
              <a:t>"lm"</a:t>
            </a:r>
            <a:r>
              <a:rPr sz="1800" dirty="0">
                <a:latin typeface="Courier"/>
              </a:rPr>
              <a:t>,</a:t>
            </a:r>
            <a:r>
              <a:rPr dirty="0"/>
              <a:t/>
            </a:r>
            <a:br>
              <a:rPr dirty="0"/>
            </a:br>
            <a:r>
              <a:rPr sz="1800" dirty="0">
                <a:latin typeface="Courier"/>
              </a:rPr>
              <a:t>                 </a:t>
            </a:r>
            <a:r>
              <a:rPr sz="1800" dirty="0" err="1">
                <a:solidFill>
                  <a:srgbClr val="902000"/>
                </a:solidFill>
                <a:latin typeface="Courier"/>
              </a:rPr>
              <a:t>trControl</a:t>
            </a:r>
            <a:r>
              <a:rPr sz="1800" dirty="0">
                <a:solidFill>
                  <a:srgbClr val="902000"/>
                </a:solidFill>
                <a:latin typeface="Courier"/>
              </a:rPr>
              <a:t> =</a:t>
            </a:r>
            <a:r>
              <a:rPr sz="1800" dirty="0">
                <a:latin typeface="Courier"/>
              </a:rPr>
              <a:t> </a:t>
            </a:r>
            <a:r>
              <a:rPr sz="1800" b="1" dirty="0" err="1">
                <a:solidFill>
                  <a:srgbClr val="007020"/>
                </a:solidFill>
                <a:latin typeface="Courier"/>
              </a:rPr>
              <a:t>trainControl</a:t>
            </a:r>
            <a:r>
              <a:rPr sz="1800" dirty="0">
                <a:latin typeface="Courier"/>
              </a:rPr>
              <a:t>(</a:t>
            </a:r>
            <a:r>
              <a:rPr sz="1800" dirty="0">
                <a:solidFill>
                  <a:srgbClr val="902000"/>
                </a:solidFill>
                <a:latin typeface="Courier"/>
              </a:rPr>
              <a:t>method =</a:t>
            </a:r>
            <a:r>
              <a:rPr sz="1800" dirty="0">
                <a:latin typeface="Courier"/>
              </a:rPr>
              <a:t> </a:t>
            </a:r>
            <a:r>
              <a:rPr sz="1800" dirty="0">
                <a:solidFill>
                  <a:srgbClr val="4070A0"/>
                </a:solidFill>
                <a:latin typeface="Courier"/>
              </a:rPr>
              <a:t>"none"</a:t>
            </a:r>
            <a:r>
              <a:rPr sz="1800" dirty="0">
                <a:latin typeface="Courier"/>
              </a:rPr>
              <a:t>))</a:t>
            </a:r>
            <a:r>
              <a:rPr dirty="0"/>
              <a:t/>
            </a:r>
            <a:br>
              <a:rPr dirty="0"/>
            </a:br>
            <a:r>
              <a:rPr dirty="0"/>
              <a:t/>
            </a:r>
            <a:br>
              <a:rPr dirty="0"/>
            </a:br>
            <a:r>
              <a:rPr sz="1800" dirty="0" err="1">
                <a:latin typeface="Courier"/>
              </a:rPr>
              <a:t>caretrf</a:t>
            </a:r>
            <a:r>
              <a:rPr sz="1800" dirty="0">
                <a:latin typeface="Courier"/>
              </a:rPr>
              <a:t> =</a:t>
            </a:r>
            <a:r>
              <a:rPr sz="1800" dirty="0">
                <a:solidFill>
                  <a:srgbClr val="4070A0"/>
                </a:solidFill>
                <a:latin typeface="Courier"/>
              </a:rPr>
              <a:t> </a:t>
            </a:r>
            <a:r>
              <a:rPr sz="1800" b="1" dirty="0">
                <a:solidFill>
                  <a:srgbClr val="007020"/>
                </a:solidFill>
                <a:latin typeface="Courier"/>
              </a:rPr>
              <a:t>train</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b="1" dirty="0" err="1">
                <a:solidFill>
                  <a:srgbClr val="007020"/>
                </a:solidFill>
                <a:latin typeface="Courier"/>
              </a:rPr>
              <a:t>sample_n</a:t>
            </a:r>
            <a:r>
              <a:rPr sz="1800" dirty="0">
                <a:latin typeface="Courier"/>
              </a:rPr>
              <a:t>(dataTrain,</a:t>
            </a:r>
            <a:r>
              <a:rPr sz="1800" dirty="0">
                <a:solidFill>
                  <a:srgbClr val="40A070"/>
                </a:solidFill>
                <a:latin typeface="Courier"/>
              </a:rPr>
              <a:t>5000</a:t>
            </a:r>
            <a:r>
              <a:rPr sz="1800" dirty="0">
                <a:latin typeface="Courier"/>
              </a:rPr>
              <a:t>),</a:t>
            </a:r>
            <a:r>
              <a:rPr dirty="0"/>
              <a:t/>
            </a:r>
            <a:br>
              <a:rPr dirty="0"/>
            </a:br>
            <a:r>
              <a:rPr sz="1800" dirty="0">
                <a:latin typeface="Courier"/>
              </a:rPr>
              <a:t>                 </a:t>
            </a:r>
            <a:r>
              <a:rPr sz="1800" dirty="0">
                <a:solidFill>
                  <a:srgbClr val="902000"/>
                </a:solidFill>
                <a:latin typeface="Courier"/>
              </a:rPr>
              <a:t>method =</a:t>
            </a:r>
            <a:r>
              <a:rPr sz="1800" dirty="0">
                <a:latin typeface="Courier"/>
              </a:rPr>
              <a:t> </a:t>
            </a:r>
            <a:r>
              <a:rPr sz="1800" dirty="0">
                <a:solidFill>
                  <a:srgbClr val="4070A0"/>
                </a:solidFill>
                <a:latin typeface="Courier"/>
              </a:rPr>
              <a:t>"</a:t>
            </a:r>
            <a:r>
              <a:rPr sz="1800" dirty="0" err="1">
                <a:solidFill>
                  <a:srgbClr val="4070A0"/>
                </a:solidFill>
                <a:latin typeface="Courier"/>
              </a:rPr>
              <a:t>rf</a:t>
            </a:r>
            <a:r>
              <a:rPr sz="1800" dirty="0">
                <a:solidFill>
                  <a:srgbClr val="4070A0"/>
                </a:solidFill>
                <a:latin typeface="Courier"/>
              </a:rPr>
              <a:t>"</a:t>
            </a:r>
            <a:r>
              <a:rPr sz="1800" dirty="0">
                <a:latin typeface="Courier"/>
              </a:rPr>
              <a:t>,</a:t>
            </a:r>
            <a:r>
              <a:rPr dirty="0"/>
              <a:t/>
            </a:r>
            <a:br>
              <a:rPr dirty="0"/>
            </a:br>
            <a:r>
              <a:rPr sz="1800" dirty="0">
                <a:latin typeface="Courier"/>
              </a:rPr>
              <a:t>                 </a:t>
            </a:r>
            <a:r>
              <a:rPr sz="1800" dirty="0" err="1">
                <a:solidFill>
                  <a:srgbClr val="902000"/>
                </a:solidFill>
                <a:latin typeface="Courier"/>
              </a:rPr>
              <a:t>trControl</a:t>
            </a:r>
            <a:r>
              <a:rPr sz="1800" dirty="0">
                <a:solidFill>
                  <a:srgbClr val="902000"/>
                </a:solidFill>
                <a:latin typeface="Courier"/>
              </a:rPr>
              <a:t> =</a:t>
            </a:r>
            <a:r>
              <a:rPr sz="1800" dirty="0">
                <a:latin typeface="Courier"/>
              </a:rPr>
              <a:t> </a:t>
            </a:r>
            <a:r>
              <a:rPr sz="1800" b="1" dirty="0" err="1">
                <a:solidFill>
                  <a:srgbClr val="007020"/>
                </a:solidFill>
                <a:latin typeface="Courier"/>
              </a:rPr>
              <a:t>trainControl</a:t>
            </a:r>
            <a:r>
              <a:rPr sz="1800" dirty="0">
                <a:latin typeface="Courier"/>
              </a:rPr>
              <a:t>(</a:t>
            </a:r>
            <a:r>
              <a:rPr sz="1800" dirty="0">
                <a:solidFill>
                  <a:srgbClr val="902000"/>
                </a:solidFill>
                <a:latin typeface="Courier"/>
              </a:rPr>
              <a:t>method =</a:t>
            </a:r>
            <a:r>
              <a:rPr sz="1800" dirty="0">
                <a:latin typeface="Courier"/>
              </a:rPr>
              <a:t> </a:t>
            </a:r>
            <a:r>
              <a:rPr sz="1800" dirty="0">
                <a:solidFill>
                  <a:srgbClr val="4070A0"/>
                </a:solidFill>
                <a:latin typeface="Courier"/>
              </a:rPr>
              <a:t>"none"</a:t>
            </a:r>
            <a:r>
              <a:rPr sz="1800" dirty="0">
                <a:latin typeface="Courier"/>
              </a:rPr>
              <a:t>))</a:t>
            </a:r>
            <a:r>
              <a:rPr dirty="0"/>
              <a:t/>
            </a:r>
            <a:br>
              <a:rPr dirty="0"/>
            </a:br>
            <a:r>
              <a:rPr dirty="0"/>
              <a:t/>
            </a:r>
            <a:br>
              <a:rPr dirty="0"/>
            </a:br>
            <a:r>
              <a:rPr sz="1800" i="1" dirty="0">
                <a:solidFill>
                  <a:srgbClr val="60A0B0"/>
                </a:solidFill>
                <a:latin typeface="Courier"/>
              </a:rPr>
              <a:t># </a:t>
            </a:r>
            <a:r>
              <a:rPr sz="1800" i="1" dirty="0" err="1">
                <a:solidFill>
                  <a:srgbClr val="60A0B0"/>
                </a:solidFill>
                <a:latin typeface="Courier"/>
              </a:rPr>
              <a:t>caretranger</a:t>
            </a:r>
            <a:r>
              <a:rPr sz="1800" i="1" dirty="0">
                <a:solidFill>
                  <a:srgbClr val="60A0B0"/>
                </a:solidFill>
                <a:latin typeface="Courier"/>
              </a:rPr>
              <a:t> = train(</a:t>
            </a:r>
            <a:r>
              <a:rPr sz="1800" i="1" dirty="0" err="1">
                <a:solidFill>
                  <a:srgbClr val="60A0B0"/>
                </a:solidFill>
                <a:latin typeface="Courier"/>
              </a:rPr>
              <a:t>hours_flown</a:t>
            </a:r>
            <a:r>
              <a:rPr sz="1800" i="1" dirty="0">
                <a:solidFill>
                  <a:srgbClr val="60A0B0"/>
                </a:solidFill>
                <a:latin typeface="Courier"/>
              </a:rPr>
              <a:t> ~ ., data = </a:t>
            </a:r>
            <a:r>
              <a:rPr sz="1800" i="1" dirty="0" err="1">
                <a:solidFill>
                  <a:srgbClr val="60A0B0"/>
                </a:solidFill>
                <a:latin typeface="Courier"/>
              </a:rPr>
              <a:t>dataTrain</a:t>
            </a:r>
            <a:r>
              <a:rPr sz="1800" i="1" dirty="0">
                <a:solidFill>
                  <a:srgbClr val="60A0B0"/>
                </a:solidFill>
                <a:latin typeface="Courier"/>
              </a:rPr>
              <a:t>,</a:t>
            </a:r>
            <a:r>
              <a:rPr dirty="0"/>
              <a:t/>
            </a:r>
            <a:br>
              <a:rPr dirty="0"/>
            </a:br>
            <a:r>
              <a:rPr sz="1800" i="1" dirty="0">
                <a:solidFill>
                  <a:srgbClr val="60A0B0"/>
                </a:solidFill>
                <a:latin typeface="Courier"/>
              </a:rPr>
              <a:t>#                  method = "ranger",</a:t>
            </a:r>
            <a:r>
              <a:rPr dirty="0"/>
              <a:t/>
            </a:r>
            <a:br>
              <a:rPr dirty="0"/>
            </a:br>
            <a:r>
              <a:rPr sz="1800" i="1" dirty="0">
                <a:solidFill>
                  <a:srgbClr val="60A0B0"/>
                </a:solidFill>
                <a:latin typeface="Courier"/>
              </a:rPr>
              <a:t>#                  </a:t>
            </a:r>
            <a:r>
              <a:rPr sz="1800" i="1" dirty="0" err="1">
                <a:solidFill>
                  <a:srgbClr val="60A0B0"/>
                </a:solidFill>
                <a:latin typeface="Courier"/>
              </a:rPr>
              <a:t>trControl</a:t>
            </a:r>
            <a:r>
              <a:rPr sz="1800" i="1" dirty="0">
                <a:solidFill>
                  <a:srgbClr val="60A0B0"/>
                </a:solidFill>
                <a:latin typeface="Courier"/>
              </a:rPr>
              <a:t> = </a:t>
            </a:r>
            <a:r>
              <a:rPr sz="1800" i="1" dirty="0" err="1">
                <a:solidFill>
                  <a:srgbClr val="60A0B0"/>
                </a:solidFill>
                <a:latin typeface="Courier"/>
              </a:rPr>
              <a:t>trainControl</a:t>
            </a:r>
            <a:r>
              <a:rPr sz="1800" i="1" dirty="0">
                <a:solidFill>
                  <a:srgbClr val="60A0B0"/>
                </a:solidFill>
                <a:latin typeface="Courier"/>
              </a:rPr>
              <a:t>(method = "none"))</a:t>
            </a:r>
            <a:r>
              <a:rPr dirty="0"/>
              <a:t/>
            </a:r>
            <a:br>
              <a:rPr dirty="0"/>
            </a:br>
            <a:r>
              <a:rPr dirty="0"/>
              <a:t/>
            </a:r>
            <a:br>
              <a:rPr dirty="0"/>
            </a:br>
            <a:r>
              <a:rPr sz="1800" dirty="0" err="1">
                <a:latin typeface="Courier"/>
              </a:rPr>
              <a:t>caretglm</a:t>
            </a:r>
            <a:r>
              <a:rPr sz="1800" dirty="0">
                <a:latin typeface="Courier"/>
              </a:rPr>
              <a:t> =</a:t>
            </a:r>
            <a:r>
              <a:rPr sz="1800" dirty="0">
                <a:solidFill>
                  <a:srgbClr val="4070A0"/>
                </a:solidFill>
                <a:latin typeface="Courier"/>
              </a:rPr>
              <a:t> </a:t>
            </a:r>
            <a:r>
              <a:rPr sz="1800" b="1" dirty="0">
                <a:solidFill>
                  <a:srgbClr val="007020"/>
                </a:solidFill>
                <a:latin typeface="Courier"/>
              </a:rPr>
              <a:t>train</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dataTrain</a:t>
            </a:r>
            <a:r>
              <a:rPr sz="1800" dirty="0">
                <a:latin typeface="Courier"/>
              </a:rPr>
              <a:t>,</a:t>
            </a:r>
            <a:r>
              <a:rPr dirty="0"/>
              <a:t/>
            </a:r>
            <a:br>
              <a:rPr dirty="0"/>
            </a:br>
            <a:r>
              <a:rPr sz="1800" dirty="0">
                <a:latin typeface="Courier"/>
              </a:rPr>
              <a:t>                 </a:t>
            </a:r>
            <a:r>
              <a:rPr sz="1800" dirty="0">
                <a:solidFill>
                  <a:srgbClr val="902000"/>
                </a:solidFill>
                <a:latin typeface="Courier"/>
              </a:rPr>
              <a:t>method =</a:t>
            </a:r>
            <a:r>
              <a:rPr sz="1800" dirty="0">
                <a:latin typeface="Courier"/>
              </a:rPr>
              <a:t> </a:t>
            </a:r>
            <a:r>
              <a:rPr sz="1800" dirty="0">
                <a:solidFill>
                  <a:srgbClr val="4070A0"/>
                </a:solidFill>
                <a:latin typeface="Courier"/>
              </a:rPr>
              <a:t>"</a:t>
            </a:r>
            <a:r>
              <a:rPr sz="1800" dirty="0" err="1">
                <a:solidFill>
                  <a:srgbClr val="4070A0"/>
                </a:solidFill>
                <a:latin typeface="Courier"/>
              </a:rPr>
              <a:t>glmnet</a:t>
            </a:r>
            <a:r>
              <a:rPr sz="1800" dirty="0">
                <a:solidFill>
                  <a:srgbClr val="4070A0"/>
                </a:solidFill>
                <a:latin typeface="Courier"/>
              </a:rPr>
              <a:t>"</a:t>
            </a:r>
            <a:r>
              <a:rPr sz="1800" dirty="0">
                <a:latin typeface="Courier"/>
              </a:rPr>
              <a:t>,</a:t>
            </a:r>
            <a:r>
              <a:rPr dirty="0"/>
              <a:t/>
            </a:r>
            <a:br>
              <a:rPr dirty="0"/>
            </a:br>
            <a:r>
              <a:rPr sz="1800" dirty="0">
                <a:latin typeface="Courier"/>
              </a:rPr>
              <a:t>                 </a:t>
            </a:r>
            <a:r>
              <a:rPr sz="1800" dirty="0" err="1">
                <a:solidFill>
                  <a:srgbClr val="902000"/>
                </a:solidFill>
                <a:latin typeface="Courier"/>
              </a:rPr>
              <a:t>trControl</a:t>
            </a:r>
            <a:r>
              <a:rPr sz="1800" dirty="0">
                <a:solidFill>
                  <a:srgbClr val="902000"/>
                </a:solidFill>
                <a:latin typeface="Courier"/>
              </a:rPr>
              <a:t> =</a:t>
            </a:r>
            <a:r>
              <a:rPr sz="1800" dirty="0">
                <a:latin typeface="Courier"/>
              </a:rPr>
              <a:t> </a:t>
            </a:r>
            <a:r>
              <a:rPr sz="1800" b="1" dirty="0" err="1">
                <a:solidFill>
                  <a:srgbClr val="007020"/>
                </a:solidFill>
                <a:latin typeface="Courier"/>
              </a:rPr>
              <a:t>trainControl</a:t>
            </a:r>
            <a:r>
              <a:rPr sz="1800" dirty="0">
                <a:latin typeface="Courier"/>
              </a:rPr>
              <a:t>(</a:t>
            </a:r>
            <a:r>
              <a:rPr sz="1800" dirty="0">
                <a:solidFill>
                  <a:srgbClr val="902000"/>
                </a:solidFill>
                <a:latin typeface="Courier"/>
              </a:rPr>
              <a:t>method =</a:t>
            </a:r>
            <a:r>
              <a:rPr sz="1800" dirty="0">
                <a:latin typeface="Courier"/>
              </a:rPr>
              <a:t> </a:t>
            </a:r>
            <a:r>
              <a:rPr sz="1800" dirty="0">
                <a:solidFill>
                  <a:srgbClr val="4070A0"/>
                </a:solidFill>
                <a:latin typeface="Courier"/>
              </a:rPr>
              <a:t>"none"</a:t>
            </a:r>
            <a:r>
              <a:rPr sz="1800" dirty="0">
                <a:latin typeface="Courier"/>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smtClean="0">
                <a:latin typeface="Courier"/>
              </a:rPr>
              <a:t>c</a:t>
            </a:r>
            <a:r>
              <a:rPr sz="1800" dirty="0" smtClean="0">
                <a:latin typeface="Courier"/>
              </a:rPr>
              <a:t>aret</a:t>
            </a:r>
            <a:r>
              <a:rPr dirty="0"/>
              <a:t>: Predict and Evaluate</a:t>
            </a:r>
          </a:p>
        </p:txBody>
      </p:sp>
      <p:sp>
        <p:nvSpPr>
          <p:cNvPr id="3" name="Content Placeholder 2"/>
          <p:cNvSpPr>
            <a:spLocks noGrp="1"/>
          </p:cNvSpPr>
          <p:nvPr>
            <p:ph idx="1"/>
          </p:nvPr>
        </p:nvSpPr>
        <p:spPr/>
        <p:txBody>
          <a:bodyPr/>
          <a:lstStyle/>
          <a:p>
            <a:pPr marL="0" lvl="0" indent="0">
              <a:buNone/>
            </a:pPr>
            <a:r>
              <a:rPr dirty="0"/>
              <a:t>Predict</a:t>
            </a:r>
          </a:p>
          <a:p>
            <a:pPr marL="1270000" lvl="0" indent="0">
              <a:buNone/>
            </a:pPr>
            <a:r>
              <a:rPr sz="1800" dirty="0" err="1">
                <a:latin typeface="Courier"/>
              </a:rPr>
              <a:t>lm.pred</a:t>
            </a:r>
            <a:r>
              <a:rPr sz="1800" dirty="0">
                <a:latin typeface="Courier"/>
              </a:rPr>
              <a:t> =</a:t>
            </a:r>
            <a:r>
              <a:rPr sz="1800" dirty="0">
                <a:solidFill>
                  <a:srgbClr val="4070A0"/>
                </a:solidFill>
                <a:latin typeface="Courier"/>
              </a:rPr>
              <a:t> </a:t>
            </a:r>
            <a:r>
              <a:rPr sz="1800" b="1" dirty="0">
                <a:solidFill>
                  <a:srgbClr val="007020"/>
                </a:solidFill>
                <a:latin typeface="Courier"/>
              </a:rPr>
              <a:t>predict</a:t>
            </a:r>
            <a:r>
              <a:rPr sz="1800" dirty="0">
                <a:latin typeface="Courier"/>
              </a:rPr>
              <a:t>(</a:t>
            </a:r>
            <a:r>
              <a:rPr sz="1800" dirty="0" err="1">
                <a:latin typeface="Courier"/>
              </a:rPr>
              <a:t>caretlm</a:t>
            </a:r>
            <a:r>
              <a:rPr sz="1800" dirty="0">
                <a:latin typeface="Courier"/>
              </a:rPr>
              <a:t>, </a:t>
            </a:r>
            <a:r>
              <a:rPr sz="1800" dirty="0" err="1">
                <a:latin typeface="Courier"/>
              </a:rPr>
              <a:t>dataTest</a:t>
            </a:r>
            <a:r>
              <a:rPr sz="1800" dirty="0">
                <a:latin typeface="Courier"/>
              </a:rPr>
              <a:t>)</a:t>
            </a:r>
            <a:r>
              <a:rPr dirty="0"/>
              <a:t/>
            </a:r>
            <a:br>
              <a:rPr dirty="0"/>
            </a:br>
            <a:r>
              <a:rPr sz="1800" dirty="0" err="1">
                <a:latin typeface="Courier"/>
              </a:rPr>
              <a:t>rf.pred</a:t>
            </a:r>
            <a:r>
              <a:rPr sz="1800" dirty="0">
                <a:latin typeface="Courier"/>
              </a:rPr>
              <a:t> =</a:t>
            </a:r>
            <a:r>
              <a:rPr sz="1800" dirty="0">
                <a:solidFill>
                  <a:srgbClr val="4070A0"/>
                </a:solidFill>
                <a:latin typeface="Courier"/>
              </a:rPr>
              <a:t> </a:t>
            </a:r>
            <a:r>
              <a:rPr sz="1800" b="1" dirty="0">
                <a:solidFill>
                  <a:srgbClr val="007020"/>
                </a:solidFill>
                <a:latin typeface="Courier"/>
              </a:rPr>
              <a:t>predict</a:t>
            </a:r>
            <a:r>
              <a:rPr sz="1800" dirty="0">
                <a:latin typeface="Courier"/>
              </a:rPr>
              <a:t>(</a:t>
            </a:r>
            <a:r>
              <a:rPr sz="1800" dirty="0" err="1">
                <a:latin typeface="Courier"/>
              </a:rPr>
              <a:t>caretrf</a:t>
            </a:r>
            <a:r>
              <a:rPr sz="1800" dirty="0">
                <a:latin typeface="Courier"/>
              </a:rPr>
              <a:t>, </a:t>
            </a:r>
            <a:r>
              <a:rPr sz="1800" dirty="0" err="1">
                <a:latin typeface="Courier"/>
              </a:rPr>
              <a:t>dataTest</a:t>
            </a:r>
            <a:r>
              <a:rPr sz="1800" dirty="0">
                <a:latin typeface="Courier"/>
              </a:rPr>
              <a:t>)</a:t>
            </a:r>
            <a:r>
              <a:rPr dirty="0"/>
              <a:t/>
            </a:r>
            <a:br>
              <a:rPr dirty="0"/>
            </a:br>
            <a:r>
              <a:rPr sz="1800" dirty="0" err="1">
                <a:latin typeface="Courier"/>
              </a:rPr>
              <a:t>glm.pred</a:t>
            </a:r>
            <a:r>
              <a:rPr sz="1800" dirty="0">
                <a:latin typeface="Courier"/>
              </a:rPr>
              <a:t> =</a:t>
            </a:r>
            <a:r>
              <a:rPr sz="1800" dirty="0">
                <a:solidFill>
                  <a:srgbClr val="4070A0"/>
                </a:solidFill>
                <a:latin typeface="Courier"/>
              </a:rPr>
              <a:t> </a:t>
            </a:r>
            <a:r>
              <a:rPr sz="1800" b="1" dirty="0">
                <a:solidFill>
                  <a:srgbClr val="007020"/>
                </a:solidFill>
                <a:latin typeface="Courier"/>
              </a:rPr>
              <a:t>predict</a:t>
            </a:r>
            <a:r>
              <a:rPr sz="1800" dirty="0">
                <a:latin typeface="Courier"/>
              </a:rPr>
              <a:t>(</a:t>
            </a:r>
            <a:r>
              <a:rPr sz="1800" dirty="0" err="1">
                <a:latin typeface="Courier"/>
              </a:rPr>
              <a:t>caretglm</a:t>
            </a:r>
            <a:r>
              <a:rPr sz="1800" dirty="0">
                <a:latin typeface="Courier"/>
              </a:rPr>
              <a:t>, </a:t>
            </a:r>
            <a:r>
              <a:rPr sz="1800" dirty="0" err="1">
                <a:latin typeface="Courier"/>
              </a:rPr>
              <a:t>dataTest</a:t>
            </a:r>
            <a:r>
              <a:rPr sz="1800" dirty="0">
                <a:latin typeface="Courier"/>
              </a:rPr>
              <a:t>)</a:t>
            </a:r>
          </a:p>
          <a:p>
            <a:pPr marL="0" lvl="0" indent="0">
              <a:buNone/>
            </a:pPr>
            <a:endParaRPr lang="en-US" dirty="0" smtClean="0"/>
          </a:p>
          <a:p>
            <a:pPr marL="0" lvl="0" indent="0">
              <a:buNone/>
            </a:pPr>
            <a:r>
              <a:rPr dirty="0" smtClean="0"/>
              <a:t>Evaluate </a:t>
            </a:r>
            <a:r>
              <a:rPr dirty="0"/>
              <a:t>Models</a:t>
            </a:r>
          </a:p>
        </p:txBody>
      </p:sp>
      <p:graphicFrame>
        <p:nvGraphicFramePr>
          <p:cNvPr id="837108168" name="Table 837108167"/>
          <p:cNvGraphicFramePr>
            <a:graphicFrameLocks noGrp="1"/>
          </p:cNvGraphicFramePr>
          <p:nvPr>
            <p:extLst>
              <p:ext uri="{D42A27DB-BD31-4B8C-83A1-F6EECF244321}">
                <p14:modId xmlns:p14="http://schemas.microsoft.com/office/powerpoint/2010/main" val="3802801087"/>
              </p:ext>
            </p:extLst>
          </p:nvPr>
        </p:nvGraphicFramePr>
        <p:xfrm>
          <a:off x="1802921" y="2998110"/>
          <a:ext cx="3404691" cy="1063638"/>
        </p:xfrm>
        <a:graphic>
          <a:graphicData uri="http://schemas.openxmlformats.org/drawingml/2006/table">
            <a:tbl>
              <a:tblPr/>
              <a:tblGrid>
                <a:gridCol w="641265"/>
                <a:gridCol w="921142"/>
                <a:gridCol w="921142"/>
                <a:gridCol w="921142"/>
              </a:tblGrid>
              <a:tr h="289392">
                <a:tc>
                  <a:txBody>
                    <a:bodyPr/>
                    <a:lstStyle/>
                    <a:p>
                      <a:pPr marL="63500" marR="63500" algn="l">
                        <a:spcBef>
                          <a:spcPts val="200"/>
                        </a:spcBef>
                        <a:spcAft>
                          <a:spcPts val="200"/>
                        </a:spcAft>
                        <a:buNone/>
                      </a:pPr>
                      <a:r>
                        <a:rPr sz="1100">
                          <a:solidFill>
                            <a:srgbClr val="111111">
                              <a:alpha val="100000"/>
                            </a:srgbClr>
                          </a:solidFill>
                          <a:latin typeface="Arial"/>
                          <a:cs typeface="Arial"/>
                        </a:rPr>
                        <a:t>Model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RMSE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Rsquared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MAE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258082">
                <a:tc>
                  <a:txBody>
                    <a:bodyPr/>
                    <a:lstStyle/>
                    <a:p>
                      <a:pPr marL="63500" marR="63500" algn="l">
                        <a:spcBef>
                          <a:spcPts val="200"/>
                        </a:spcBef>
                        <a:spcAft>
                          <a:spcPts val="200"/>
                        </a:spcAft>
                        <a:buNone/>
                      </a:pPr>
                      <a:r>
                        <a:rPr sz="1100">
                          <a:solidFill>
                            <a:srgbClr val="111111">
                              <a:alpha val="100000"/>
                            </a:srgbClr>
                          </a:solidFill>
                          <a:latin typeface="Arial"/>
                          <a:cs typeface="Arial"/>
                        </a:rPr>
                        <a:t>RF</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0.4549430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0.8098941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0.2712814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258082">
                <a:tc>
                  <a:txBody>
                    <a:bodyPr/>
                    <a:lstStyle/>
                    <a:p>
                      <a:pPr marL="63500" marR="63500" algn="l">
                        <a:spcBef>
                          <a:spcPts val="200"/>
                        </a:spcBef>
                        <a:spcAft>
                          <a:spcPts val="200"/>
                        </a:spcAft>
                        <a:buNone/>
                      </a:pPr>
                      <a:r>
                        <a:rPr sz="1100">
                          <a:solidFill>
                            <a:srgbClr val="111111">
                              <a:alpha val="100000"/>
                            </a:srgbClr>
                          </a:solidFill>
                          <a:latin typeface="Arial"/>
                          <a:cs typeface="Arial"/>
                        </a:rPr>
                        <a:t>LM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0.5050112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0.7469176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0.3090749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58082">
                <a:tc>
                  <a:txBody>
                    <a:bodyPr/>
                    <a:lstStyle/>
                    <a:p>
                      <a:pPr marL="63500" marR="63500" algn="l">
                        <a:spcBef>
                          <a:spcPts val="200"/>
                        </a:spcBef>
                        <a:spcAft>
                          <a:spcPts val="200"/>
                        </a:spcAft>
                        <a:buNone/>
                      </a:pPr>
                      <a:r>
                        <a:rPr sz="1100">
                          <a:solidFill>
                            <a:srgbClr val="111111">
                              <a:alpha val="100000"/>
                            </a:srgbClr>
                          </a:solidFill>
                          <a:latin typeface="Arial"/>
                          <a:cs typeface="Arial"/>
                        </a:rPr>
                        <a:t>GLM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0.5059139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a:solidFill>
                            <a:srgbClr val="111111">
                              <a:alpha val="100000"/>
                            </a:srgbClr>
                          </a:solidFill>
                          <a:latin typeface="Arial"/>
                          <a:cs typeface="Arial"/>
                        </a:rPr>
                        <a:t>0.7464147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sz="1100" dirty="0">
                          <a:solidFill>
                            <a:srgbClr val="111111">
                              <a:alpha val="100000"/>
                            </a:srgbClr>
                          </a:solidFill>
                          <a:latin typeface="Arial"/>
                          <a:cs typeface="Arial"/>
                        </a:rPr>
                        <a:t>0.3062023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
        <p:nvSpPr>
          <p:cNvPr id="4" name="TextBox 3"/>
          <p:cNvSpPr txBox="1"/>
          <p:nvPr/>
        </p:nvSpPr>
        <p:spPr>
          <a:xfrm>
            <a:off x="7147421" y="6249798"/>
            <a:ext cx="1903085" cy="507831"/>
          </a:xfrm>
          <a:prstGeom prst="rect">
            <a:avLst/>
          </a:prstGeom>
          <a:solidFill>
            <a:schemeClr val="tx2"/>
          </a:solidFill>
          <a:ln>
            <a:solidFill>
              <a:schemeClr val="tx1"/>
            </a:solidFill>
          </a:ln>
        </p:spPr>
        <p:txBody>
          <a:bodyPr wrap="none" rtlCol="0">
            <a:spAutoFit/>
          </a:bodyPr>
          <a:lstStyle/>
          <a:p>
            <a:r>
              <a:rPr lang="en-US" sz="900" b="0" dirty="0" smtClean="0">
                <a:solidFill>
                  <a:schemeClr val="tx1"/>
                </a:solidFill>
              </a:rPr>
              <a:t>RMSE: Root Mean Squared Error</a:t>
            </a:r>
          </a:p>
          <a:p>
            <a:r>
              <a:rPr lang="en-US" sz="900" b="0" dirty="0" err="1" smtClean="0">
                <a:solidFill>
                  <a:schemeClr val="tx1"/>
                </a:solidFill>
              </a:rPr>
              <a:t>R</a:t>
            </a:r>
            <a:r>
              <a:rPr lang="en-US" sz="900" b="0" dirty="0" err="1" smtClean="0">
                <a:solidFill>
                  <a:schemeClr val="tx1"/>
                </a:solidFill>
              </a:rPr>
              <a:t>squared</a:t>
            </a:r>
            <a:r>
              <a:rPr lang="en-US" sz="900" b="0" dirty="0" smtClean="0">
                <a:solidFill>
                  <a:schemeClr val="tx1"/>
                </a:solidFill>
              </a:rPr>
              <a:t>: </a:t>
            </a:r>
            <a:r>
              <a:rPr lang="en-US" sz="900" b="0" dirty="0" smtClean="0">
                <a:solidFill>
                  <a:schemeClr val="tx1"/>
                </a:solidFill>
              </a:rPr>
              <a:t>R Squared</a:t>
            </a:r>
          </a:p>
          <a:p>
            <a:r>
              <a:rPr lang="en-US" sz="900" b="0" dirty="0" smtClean="0">
                <a:solidFill>
                  <a:schemeClr val="tx1"/>
                </a:solidFill>
              </a:rPr>
              <a:t>MAE: Mean Absolute Error</a:t>
            </a:r>
            <a:endParaRPr lang="en-US" sz="900" b="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3_presentation_files/tidyhex.png"/>
          <p:cNvPicPr>
            <a:picLocks noGrp="1" noChangeAspect="1"/>
          </p:cNvPicPr>
          <p:nvPr/>
        </p:nvPicPr>
        <p:blipFill>
          <a:blip r:embed="rId2"/>
          <a:stretch>
            <a:fillRect/>
          </a:stretch>
        </p:blipFill>
        <p:spPr bwMode="auto">
          <a:xfrm>
            <a:off x="3275432" y="3943230"/>
            <a:ext cx="2583611" cy="2583611"/>
          </a:xfrm>
          <a:prstGeom prst="rect">
            <a:avLst/>
          </a:prstGeom>
          <a:noFill/>
          <a:ln w="9525">
            <a:noFill/>
            <a:headEnd/>
            <a:tailEnd/>
          </a:ln>
        </p:spPr>
      </p:pic>
      <p:sp>
        <p:nvSpPr>
          <p:cNvPr id="2" name="Title 1"/>
          <p:cNvSpPr>
            <a:spLocks noGrp="1"/>
          </p:cNvSpPr>
          <p:nvPr>
            <p:ph type="title"/>
          </p:nvPr>
        </p:nvSpPr>
        <p:spPr>
          <a:xfrm>
            <a:off x="623887" y="864351"/>
            <a:ext cx="7886700" cy="2852737"/>
          </a:xfrm>
        </p:spPr>
        <p:txBody>
          <a:bodyPr/>
          <a:lstStyle/>
          <a:p>
            <a:pPr marL="0" lvl="0" indent="0">
              <a:buNone/>
            </a:pPr>
            <a:r>
              <a:rPr lang="en-US" dirty="0" smtClean="0"/>
              <a:t>The New: </a:t>
            </a:r>
            <a:r>
              <a:rPr sz="3600" dirty="0" err="1">
                <a:latin typeface="Courier"/>
              </a:rPr>
              <a:t>tidymodels</a:t>
            </a:r>
            <a:endParaRPr sz="3600" dirty="0">
              <a:latin typeface="Courie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sz="1800" dirty="0" err="1">
                <a:latin typeface="Courier"/>
              </a:rPr>
              <a:t>tidymodels</a:t>
            </a:r>
            <a:r>
              <a:rPr dirty="0"/>
              <a:t>: Split</a:t>
            </a:r>
          </a:p>
        </p:txBody>
      </p:sp>
      <p:sp>
        <p:nvSpPr>
          <p:cNvPr id="3" name="Content Placeholder 2"/>
          <p:cNvSpPr>
            <a:spLocks noGrp="1"/>
          </p:cNvSpPr>
          <p:nvPr>
            <p:ph idx="1"/>
          </p:nvPr>
        </p:nvSpPr>
        <p:spPr>
          <a:xfrm>
            <a:off x="-1155940" y="1097280"/>
            <a:ext cx="10293590" cy="5486400"/>
          </a:xfrm>
        </p:spPr>
        <p:txBody>
          <a:bodyPr/>
          <a:lstStyle/>
          <a:p>
            <a:pPr marL="1270000" lvl="0" indent="0">
              <a:buNone/>
            </a:pPr>
            <a:r>
              <a:rPr sz="1800" dirty="0" err="1">
                <a:latin typeface="Courier"/>
              </a:rPr>
              <a:t>data_split</a:t>
            </a:r>
            <a:r>
              <a:rPr sz="1800" dirty="0">
                <a:latin typeface="Courier"/>
              </a:rPr>
              <a:t> =</a:t>
            </a:r>
            <a:r>
              <a:rPr sz="1800" dirty="0">
                <a:solidFill>
                  <a:srgbClr val="4070A0"/>
                </a:solidFill>
                <a:latin typeface="Courier"/>
              </a:rPr>
              <a:t> </a:t>
            </a:r>
            <a:r>
              <a:rPr sz="1800" dirty="0" err="1">
                <a:latin typeface="Courier"/>
              </a:rPr>
              <a:t>rawdata</a:t>
            </a:r>
            <a:r>
              <a:rPr sz="1800" dirty="0">
                <a:latin typeface="Courier"/>
              </a:rPr>
              <a:t> </a:t>
            </a:r>
            <a:r>
              <a:rPr sz="1800" dirty="0">
                <a:solidFill>
                  <a:srgbClr val="666666"/>
                </a:solidFill>
                <a:latin typeface="Courier"/>
              </a:rPr>
              <a:t>%&gt;%</a:t>
            </a:r>
            <a:r>
              <a:rPr sz="1800" dirty="0">
                <a:solidFill>
                  <a:srgbClr val="4070A0"/>
                </a:solidFill>
                <a:latin typeface="Courier"/>
              </a:rPr>
              <a:t> </a:t>
            </a:r>
            <a:r>
              <a:rPr sz="1800" b="1" dirty="0" err="1">
                <a:solidFill>
                  <a:srgbClr val="007020"/>
                </a:solidFill>
                <a:latin typeface="Courier"/>
              </a:rPr>
              <a:t>initial_split</a:t>
            </a:r>
            <a:r>
              <a:rPr sz="1800" dirty="0">
                <a:latin typeface="Courier"/>
              </a:rPr>
              <a:t>(</a:t>
            </a:r>
            <a:r>
              <a:rPr sz="1800" dirty="0">
                <a:solidFill>
                  <a:srgbClr val="902000"/>
                </a:solidFill>
                <a:latin typeface="Courier"/>
              </a:rPr>
              <a:t>prop =</a:t>
            </a:r>
            <a:r>
              <a:rPr sz="1800" dirty="0">
                <a:latin typeface="Courier"/>
              </a:rPr>
              <a:t> </a:t>
            </a:r>
            <a:r>
              <a:rPr sz="1800" dirty="0">
                <a:solidFill>
                  <a:srgbClr val="40A070"/>
                </a:solidFill>
                <a:latin typeface="Courier"/>
              </a:rPr>
              <a:t>.7</a:t>
            </a:r>
            <a:r>
              <a:rPr sz="1800" dirty="0">
                <a:latin typeface="Courier"/>
              </a:rPr>
              <a:t>)</a:t>
            </a:r>
            <a:r>
              <a:rPr dirty="0"/>
              <a:t/>
            </a:r>
            <a:br>
              <a:rPr dirty="0"/>
            </a:br>
            <a:r>
              <a:rPr dirty="0"/>
              <a:t/>
            </a:r>
            <a:br>
              <a:rPr dirty="0"/>
            </a:br>
            <a:r>
              <a:rPr sz="1800" dirty="0" err="1">
                <a:latin typeface="Courier"/>
              </a:rPr>
              <a:t>data_split</a:t>
            </a:r>
            <a:r>
              <a:rPr sz="1800" dirty="0">
                <a:latin typeface="Courier"/>
              </a:rPr>
              <a:t> </a:t>
            </a:r>
          </a:p>
          <a:p>
            <a:pPr marL="1270000" lvl="0" indent="0">
              <a:buNone/>
            </a:pPr>
            <a:r>
              <a:rPr sz="1800" dirty="0">
                <a:latin typeface="Courier"/>
              </a:rPr>
              <a:t>## &lt;52395/22454/74849&gt;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Preprocess</a:t>
            </a:r>
          </a:p>
        </p:txBody>
      </p:sp>
      <p:sp>
        <p:nvSpPr>
          <p:cNvPr id="3" name="Content Placeholder 2"/>
          <p:cNvSpPr>
            <a:spLocks noGrp="1"/>
          </p:cNvSpPr>
          <p:nvPr>
            <p:ph idx="1"/>
          </p:nvPr>
        </p:nvSpPr>
        <p:spPr>
          <a:xfrm>
            <a:off x="-1027981" y="1160182"/>
            <a:ext cx="10593238" cy="5486400"/>
          </a:xfrm>
        </p:spPr>
        <p:txBody>
          <a:bodyPr/>
          <a:lstStyle/>
          <a:p>
            <a:pPr marL="1270000" lvl="0" indent="0">
              <a:buNone/>
            </a:pPr>
            <a:r>
              <a:rPr sz="1800" dirty="0" err="1">
                <a:latin typeface="Courier"/>
              </a:rPr>
              <a:t>flight_recipe</a:t>
            </a:r>
            <a:r>
              <a:rPr sz="1800" dirty="0">
                <a:latin typeface="Courier"/>
              </a:rPr>
              <a:t> </a:t>
            </a:r>
            <a:r>
              <a:rPr sz="1800" dirty="0" smtClean="0">
                <a:latin typeface="Courier"/>
              </a:rPr>
              <a:t>=</a:t>
            </a:r>
            <a:r>
              <a:rPr dirty="0"/>
              <a:t/>
            </a:r>
            <a:br>
              <a:rPr dirty="0"/>
            </a:br>
            <a:endParaRPr lang="en-US" dirty="0" smtClean="0"/>
          </a:p>
          <a:p>
            <a:pPr marL="1270000" lvl="0" indent="0">
              <a:buNone/>
            </a:pPr>
            <a:r>
              <a:rPr sz="1800" dirty="0" err="1" smtClean="0">
                <a:latin typeface="Courier"/>
              </a:rPr>
              <a:t>data_split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training</a:t>
            </a:r>
            <a:r>
              <a:rPr sz="1800" dirty="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smtClean="0">
                <a:solidFill>
                  <a:srgbClr val="007020"/>
                </a:solidFill>
                <a:latin typeface="Courier"/>
              </a:rPr>
              <a:t>recipe</a:t>
            </a:r>
            <a:r>
              <a:rPr sz="1800" dirty="0" smtClean="0">
                <a:latin typeface="Courier"/>
              </a:rPr>
              <a:t>(</a:t>
            </a:r>
            <a:r>
              <a:rPr sz="1800" dirty="0" err="1" smtClean="0">
                <a:latin typeface="Courier"/>
              </a:rPr>
              <a:t>hours_flown</a:t>
            </a:r>
            <a:r>
              <a:rPr sz="1800" dirty="0" smtClean="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smtClean="0">
                <a:solidFill>
                  <a:srgbClr val="666666"/>
                </a:solidFill>
                <a:latin typeface="Courier"/>
              </a:rPr>
              <a:t>%&gt;%</a:t>
            </a:r>
            <a:r>
              <a:rPr dirty="0"/>
              <a:t/>
            </a:r>
            <a:br>
              <a:rPr dirty="0"/>
            </a:br>
            <a:endParaRPr lang="en-US" dirty="0" smtClean="0"/>
          </a:p>
          <a:p>
            <a:pPr marL="1270000" lvl="0" indent="0">
              <a:buNone/>
            </a:pPr>
            <a:r>
              <a:rPr sz="1800" dirty="0" smtClean="0">
                <a:solidFill>
                  <a:srgbClr val="4070A0"/>
                </a:solidFill>
                <a:latin typeface="Courier"/>
              </a:rPr>
              <a:t>  </a:t>
            </a:r>
            <a:r>
              <a:rPr sz="1800" b="1" dirty="0" err="1" smtClean="0">
                <a:solidFill>
                  <a:srgbClr val="007020"/>
                </a:solidFill>
                <a:latin typeface="Courier"/>
              </a:rPr>
              <a:t>step_meanimpute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a:t>
            </a:r>
            <a:r>
              <a:rPr lang="en-US" sz="1800" dirty="0" smtClean="0">
                <a:latin typeface="Courier"/>
              </a:rPr>
              <a: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step_corr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a:solidFill>
                  <a:srgbClr val="666666"/>
                </a:solidFill>
                <a:latin typeface="Courier"/>
              </a:rPr>
              <a:t>%&gt;%</a:t>
            </a:r>
            <a:r>
              <a:rPr dirty="0"/>
              <a:t/>
            </a:r>
            <a:br>
              <a:rPr dirty="0"/>
            </a:br>
            <a:r>
              <a:rPr lang="en-US" sz="1800" b="1" dirty="0" smtClean="0">
                <a:solidFill>
                  <a:srgbClr val="4070A0"/>
                </a:solidFill>
                <a:latin typeface="Courier"/>
              </a:rPr>
              <a:t>  </a:t>
            </a:r>
            <a:r>
              <a:rPr sz="1800" b="1" dirty="0" err="1" smtClean="0">
                <a:solidFill>
                  <a:srgbClr val="007020"/>
                </a:solidFill>
                <a:latin typeface="Courier"/>
              </a:rPr>
              <a:t>step_center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step_scale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endParaRPr lang="en-US" sz="1800" dirty="0" smtClean="0">
              <a:solidFill>
                <a:srgbClr val="4070A0"/>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prep</a:t>
            </a:r>
            <a:r>
              <a:rPr sz="1800" dirty="0">
                <a:latin typeface="Courier"/>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Preprocess</a:t>
            </a:r>
          </a:p>
        </p:txBody>
      </p:sp>
      <p:sp>
        <p:nvSpPr>
          <p:cNvPr id="3" name="Content Placeholder 2"/>
          <p:cNvSpPr>
            <a:spLocks noGrp="1"/>
          </p:cNvSpPr>
          <p:nvPr>
            <p:ph idx="1"/>
          </p:nvPr>
        </p:nvSpPr>
        <p:spPr>
          <a:xfrm>
            <a:off x="-1027981" y="1160182"/>
            <a:ext cx="10593238" cy="5486400"/>
          </a:xfrm>
        </p:spPr>
        <p:txBody>
          <a:bodyPr/>
          <a:lstStyle/>
          <a:p>
            <a:pPr marL="1270000" lvl="0" indent="0">
              <a:buNone/>
            </a:pPr>
            <a:r>
              <a:rPr sz="1800" dirty="0" err="1">
                <a:latin typeface="Courier"/>
              </a:rPr>
              <a:t>flight_recipe</a:t>
            </a:r>
            <a:r>
              <a:rPr sz="1800" dirty="0">
                <a:latin typeface="Courier"/>
              </a:rPr>
              <a:t> </a:t>
            </a:r>
            <a:r>
              <a:rPr sz="1800" dirty="0" smtClean="0">
                <a:latin typeface="Courier"/>
              </a:rPr>
              <a:t>=</a:t>
            </a:r>
            <a:r>
              <a:rPr dirty="0"/>
              <a:t/>
            </a:r>
            <a:br>
              <a:rPr dirty="0"/>
            </a:br>
            <a:endParaRPr lang="en-US" dirty="0" smtClean="0"/>
          </a:p>
          <a:p>
            <a:pPr marL="1270000" lvl="0" indent="0">
              <a:buNone/>
            </a:pPr>
            <a:r>
              <a:rPr sz="1800" dirty="0" err="1" smtClean="0">
                <a:latin typeface="Courier"/>
              </a:rPr>
              <a:t>data_split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training</a:t>
            </a:r>
            <a:r>
              <a:rPr sz="1800" dirty="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smtClean="0">
                <a:solidFill>
                  <a:srgbClr val="007020"/>
                </a:solidFill>
                <a:latin typeface="Courier"/>
              </a:rPr>
              <a:t>recipe</a:t>
            </a:r>
            <a:r>
              <a:rPr sz="1800" dirty="0" smtClean="0">
                <a:latin typeface="Courier"/>
              </a:rPr>
              <a:t>(</a:t>
            </a:r>
            <a:r>
              <a:rPr sz="1800" dirty="0" err="1" smtClean="0">
                <a:latin typeface="Courier"/>
              </a:rPr>
              <a:t>hours_flown</a:t>
            </a:r>
            <a:r>
              <a:rPr sz="1800" dirty="0" smtClean="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smtClean="0">
                <a:solidFill>
                  <a:srgbClr val="666666"/>
                </a:solidFill>
                <a:latin typeface="Courier"/>
              </a:rPr>
              <a:t>%&gt;%</a:t>
            </a:r>
            <a:r>
              <a:rPr dirty="0"/>
              <a:t/>
            </a:r>
            <a:br>
              <a:rPr dirty="0"/>
            </a:br>
            <a:endParaRPr lang="en-US" dirty="0" smtClean="0"/>
          </a:p>
          <a:p>
            <a:pPr marL="1270000" lvl="0" indent="0">
              <a:buNone/>
            </a:pPr>
            <a:r>
              <a:rPr sz="1800" dirty="0" smtClean="0">
                <a:solidFill>
                  <a:srgbClr val="4070A0"/>
                </a:solidFill>
                <a:latin typeface="Courier"/>
              </a:rPr>
              <a:t>  </a:t>
            </a:r>
            <a:r>
              <a:rPr sz="1800" b="1" dirty="0" err="1" smtClean="0">
                <a:solidFill>
                  <a:srgbClr val="007020"/>
                </a:solidFill>
                <a:latin typeface="Courier"/>
              </a:rPr>
              <a:t>step_meanimpute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a:t>
            </a:r>
            <a:r>
              <a:rPr lang="en-US" sz="1800" dirty="0" smtClean="0">
                <a:latin typeface="Courier"/>
              </a:rPr>
              <a: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step_corr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a:solidFill>
                  <a:srgbClr val="666666"/>
                </a:solidFill>
                <a:latin typeface="Courier"/>
              </a:rPr>
              <a:t>%&gt;%</a:t>
            </a:r>
            <a:r>
              <a:rPr dirty="0"/>
              <a:t/>
            </a:r>
            <a:br>
              <a:rPr dirty="0"/>
            </a:br>
            <a:r>
              <a:rPr lang="en-US" sz="1800" b="1" dirty="0" smtClean="0">
                <a:solidFill>
                  <a:srgbClr val="4070A0"/>
                </a:solidFill>
                <a:latin typeface="Courier"/>
              </a:rPr>
              <a:t>  </a:t>
            </a:r>
            <a:r>
              <a:rPr sz="1800" b="1" dirty="0" err="1" smtClean="0">
                <a:solidFill>
                  <a:srgbClr val="007020"/>
                </a:solidFill>
                <a:latin typeface="Courier"/>
              </a:rPr>
              <a:t>step_center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step_scale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endParaRPr lang="en-US" sz="1800" dirty="0" smtClean="0">
              <a:solidFill>
                <a:srgbClr val="4070A0"/>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prep</a:t>
            </a:r>
            <a:r>
              <a:rPr sz="1800" dirty="0">
                <a:latin typeface="Courier"/>
              </a:rPr>
              <a:t>()</a:t>
            </a:r>
          </a:p>
        </p:txBody>
      </p:sp>
      <p:sp>
        <p:nvSpPr>
          <p:cNvPr id="4" name="Rectangle 3"/>
          <p:cNvSpPr/>
          <p:nvPr/>
        </p:nvSpPr>
        <p:spPr bwMode="auto">
          <a:xfrm>
            <a:off x="-342900" y="1085850"/>
            <a:ext cx="9908157" cy="523875"/>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
        <p:nvSpPr>
          <p:cNvPr id="5" name="Rectangle 4"/>
          <p:cNvSpPr/>
          <p:nvPr/>
        </p:nvSpPr>
        <p:spPr bwMode="auto">
          <a:xfrm>
            <a:off x="-342900" y="2543174"/>
            <a:ext cx="9908157" cy="1857375"/>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2882579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Preprocess</a:t>
            </a:r>
          </a:p>
        </p:txBody>
      </p:sp>
      <p:sp>
        <p:nvSpPr>
          <p:cNvPr id="3" name="Content Placeholder 2"/>
          <p:cNvSpPr>
            <a:spLocks noGrp="1"/>
          </p:cNvSpPr>
          <p:nvPr>
            <p:ph idx="1"/>
          </p:nvPr>
        </p:nvSpPr>
        <p:spPr>
          <a:xfrm>
            <a:off x="-1027981" y="1160182"/>
            <a:ext cx="10593238" cy="5486400"/>
          </a:xfrm>
        </p:spPr>
        <p:txBody>
          <a:bodyPr/>
          <a:lstStyle/>
          <a:p>
            <a:pPr marL="1270000" lvl="0" indent="0">
              <a:buNone/>
            </a:pPr>
            <a:r>
              <a:rPr sz="1800" dirty="0" err="1">
                <a:latin typeface="Courier"/>
              </a:rPr>
              <a:t>flight_recipe</a:t>
            </a:r>
            <a:r>
              <a:rPr sz="1800" dirty="0">
                <a:latin typeface="Courier"/>
              </a:rPr>
              <a:t> </a:t>
            </a:r>
            <a:r>
              <a:rPr sz="1800" dirty="0" smtClean="0">
                <a:latin typeface="Courier"/>
              </a:rPr>
              <a:t>=</a:t>
            </a:r>
            <a:r>
              <a:rPr dirty="0"/>
              <a:t/>
            </a:r>
            <a:br>
              <a:rPr dirty="0"/>
            </a:br>
            <a:endParaRPr lang="en-US" dirty="0" smtClean="0"/>
          </a:p>
          <a:p>
            <a:pPr marL="1270000" lvl="0" indent="0">
              <a:buNone/>
            </a:pPr>
            <a:r>
              <a:rPr sz="1800" dirty="0" err="1" smtClean="0">
                <a:latin typeface="Courier"/>
              </a:rPr>
              <a:t>data_split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training</a:t>
            </a:r>
            <a:r>
              <a:rPr sz="1800" dirty="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smtClean="0">
                <a:solidFill>
                  <a:srgbClr val="007020"/>
                </a:solidFill>
                <a:latin typeface="Courier"/>
              </a:rPr>
              <a:t>recipe</a:t>
            </a:r>
            <a:r>
              <a:rPr sz="1800" dirty="0" smtClean="0">
                <a:latin typeface="Courier"/>
              </a:rPr>
              <a:t>(</a:t>
            </a:r>
            <a:r>
              <a:rPr sz="1800" dirty="0" err="1" smtClean="0">
                <a:latin typeface="Courier"/>
              </a:rPr>
              <a:t>hours_flown</a:t>
            </a:r>
            <a:r>
              <a:rPr sz="1800" dirty="0" smtClean="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smtClean="0">
                <a:solidFill>
                  <a:srgbClr val="666666"/>
                </a:solidFill>
                <a:latin typeface="Courier"/>
              </a:rPr>
              <a:t>%&gt;%</a:t>
            </a:r>
            <a:r>
              <a:rPr dirty="0"/>
              <a:t/>
            </a:r>
            <a:br>
              <a:rPr dirty="0"/>
            </a:br>
            <a:endParaRPr lang="en-US" dirty="0" smtClean="0"/>
          </a:p>
          <a:p>
            <a:pPr marL="1270000" lvl="0" indent="0">
              <a:buNone/>
            </a:pPr>
            <a:r>
              <a:rPr sz="1800" dirty="0" smtClean="0">
                <a:solidFill>
                  <a:srgbClr val="4070A0"/>
                </a:solidFill>
                <a:latin typeface="Courier"/>
              </a:rPr>
              <a:t>  </a:t>
            </a:r>
            <a:r>
              <a:rPr sz="1800" b="1" dirty="0" err="1" smtClean="0">
                <a:solidFill>
                  <a:srgbClr val="007020"/>
                </a:solidFill>
                <a:latin typeface="Courier"/>
              </a:rPr>
              <a:t>step_meanimpute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a:t>
            </a:r>
            <a:r>
              <a:rPr lang="en-US" sz="1800" dirty="0" smtClean="0">
                <a:latin typeface="Courier"/>
              </a:rPr>
              <a: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step_corr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a:solidFill>
                  <a:srgbClr val="666666"/>
                </a:solidFill>
                <a:latin typeface="Courier"/>
              </a:rPr>
              <a:t>%&gt;%</a:t>
            </a:r>
            <a:r>
              <a:rPr dirty="0"/>
              <a:t/>
            </a:r>
            <a:br>
              <a:rPr dirty="0"/>
            </a:br>
            <a:r>
              <a:rPr lang="en-US" sz="1800" b="1" dirty="0" smtClean="0">
                <a:solidFill>
                  <a:srgbClr val="4070A0"/>
                </a:solidFill>
                <a:latin typeface="Courier"/>
              </a:rPr>
              <a:t>  </a:t>
            </a:r>
            <a:r>
              <a:rPr sz="1800" b="1" dirty="0" err="1" smtClean="0">
                <a:solidFill>
                  <a:srgbClr val="007020"/>
                </a:solidFill>
                <a:latin typeface="Courier"/>
              </a:rPr>
              <a:t>step_center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step_scale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endParaRPr lang="en-US" sz="1800" dirty="0" smtClean="0">
              <a:solidFill>
                <a:srgbClr val="4070A0"/>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prep</a:t>
            </a:r>
            <a:r>
              <a:rPr sz="1800" dirty="0">
                <a:latin typeface="Courier"/>
              </a:rPr>
              <a:t>()</a:t>
            </a:r>
          </a:p>
        </p:txBody>
      </p:sp>
      <p:sp>
        <p:nvSpPr>
          <p:cNvPr id="4" name="Rectangle 3"/>
          <p:cNvSpPr/>
          <p:nvPr/>
        </p:nvSpPr>
        <p:spPr bwMode="auto">
          <a:xfrm>
            <a:off x="-342900" y="1085849"/>
            <a:ext cx="9908157" cy="1533525"/>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
        <p:nvSpPr>
          <p:cNvPr id="5" name="Rectangle 4"/>
          <p:cNvSpPr/>
          <p:nvPr/>
        </p:nvSpPr>
        <p:spPr bwMode="auto">
          <a:xfrm>
            <a:off x="-342900" y="3019425"/>
            <a:ext cx="9908157" cy="1381124"/>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3681083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Preprocess</a:t>
            </a:r>
          </a:p>
        </p:txBody>
      </p:sp>
      <p:sp>
        <p:nvSpPr>
          <p:cNvPr id="3" name="Content Placeholder 2"/>
          <p:cNvSpPr>
            <a:spLocks noGrp="1"/>
          </p:cNvSpPr>
          <p:nvPr>
            <p:ph idx="1"/>
          </p:nvPr>
        </p:nvSpPr>
        <p:spPr>
          <a:xfrm>
            <a:off x="-1027981" y="1160182"/>
            <a:ext cx="10593238" cy="5486400"/>
          </a:xfrm>
        </p:spPr>
        <p:txBody>
          <a:bodyPr/>
          <a:lstStyle/>
          <a:p>
            <a:pPr marL="1270000" lvl="0" indent="0">
              <a:buNone/>
            </a:pPr>
            <a:r>
              <a:rPr sz="1800" dirty="0" err="1">
                <a:latin typeface="Courier"/>
              </a:rPr>
              <a:t>flight_recipe</a:t>
            </a:r>
            <a:r>
              <a:rPr sz="1800" dirty="0">
                <a:latin typeface="Courier"/>
              </a:rPr>
              <a:t> </a:t>
            </a:r>
            <a:r>
              <a:rPr sz="1800" dirty="0" smtClean="0">
                <a:latin typeface="Courier"/>
              </a:rPr>
              <a:t>=</a:t>
            </a:r>
            <a:r>
              <a:rPr dirty="0"/>
              <a:t/>
            </a:r>
            <a:br>
              <a:rPr dirty="0"/>
            </a:br>
            <a:endParaRPr lang="en-US" dirty="0" smtClean="0"/>
          </a:p>
          <a:p>
            <a:pPr marL="1270000" lvl="0" indent="0">
              <a:buNone/>
            </a:pPr>
            <a:r>
              <a:rPr sz="1800" dirty="0" err="1" smtClean="0">
                <a:latin typeface="Courier"/>
              </a:rPr>
              <a:t>data_split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training</a:t>
            </a:r>
            <a:r>
              <a:rPr sz="1800" dirty="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smtClean="0">
                <a:solidFill>
                  <a:srgbClr val="007020"/>
                </a:solidFill>
                <a:latin typeface="Courier"/>
              </a:rPr>
              <a:t>recipe</a:t>
            </a:r>
            <a:r>
              <a:rPr sz="1800" dirty="0" smtClean="0">
                <a:latin typeface="Courier"/>
              </a:rPr>
              <a:t>(</a:t>
            </a:r>
            <a:r>
              <a:rPr sz="1800" dirty="0" err="1" smtClean="0">
                <a:latin typeface="Courier"/>
              </a:rPr>
              <a:t>hours_flown</a:t>
            </a:r>
            <a:r>
              <a:rPr sz="1800" dirty="0" smtClean="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smtClean="0">
                <a:solidFill>
                  <a:srgbClr val="666666"/>
                </a:solidFill>
                <a:latin typeface="Courier"/>
              </a:rPr>
              <a:t>%&gt;%</a:t>
            </a:r>
            <a:r>
              <a:rPr dirty="0"/>
              <a:t/>
            </a:r>
            <a:br>
              <a:rPr dirty="0"/>
            </a:br>
            <a:endParaRPr lang="en-US" dirty="0" smtClean="0"/>
          </a:p>
          <a:p>
            <a:pPr marL="1270000" lvl="0" indent="0">
              <a:buNone/>
            </a:pPr>
            <a:r>
              <a:rPr sz="1800" dirty="0" smtClean="0">
                <a:solidFill>
                  <a:srgbClr val="4070A0"/>
                </a:solidFill>
                <a:latin typeface="Courier"/>
              </a:rPr>
              <a:t>  </a:t>
            </a:r>
            <a:r>
              <a:rPr sz="1800" b="1" dirty="0" err="1" smtClean="0">
                <a:solidFill>
                  <a:srgbClr val="007020"/>
                </a:solidFill>
                <a:latin typeface="Courier"/>
              </a:rPr>
              <a:t>step_meanimpute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a:t>
            </a:r>
            <a:r>
              <a:rPr lang="en-US" sz="1800" dirty="0" smtClean="0">
                <a:latin typeface="Courier"/>
              </a:rPr>
              <a: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step_corr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a:solidFill>
                  <a:srgbClr val="666666"/>
                </a:solidFill>
                <a:latin typeface="Courier"/>
              </a:rPr>
              <a:t>%&gt;%</a:t>
            </a:r>
            <a:r>
              <a:rPr dirty="0"/>
              <a:t/>
            </a:r>
            <a:br>
              <a:rPr dirty="0"/>
            </a:br>
            <a:r>
              <a:rPr lang="en-US" sz="1800" b="1" dirty="0" smtClean="0">
                <a:solidFill>
                  <a:srgbClr val="4070A0"/>
                </a:solidFill>
                <a:latin typeface="Courier"/>
              </a:rPr>
              <a:t>  </a:t>
            </a:r>
            <a:r>
              <a:rPr sz="1800" b="1" dirty="0" err="1" smtClean="0">
                <a:solidFill>
                  <a:srgbClr val="007020"/>
                </a:solidFill>
                <a:latin typeface="Courier"/>
              </a:rPr>
              <a:t>step_center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step_scale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endParaRPr lang="en-US" sz="1800" dirty="0" smtClean="0">
              <a:solidFill>
                <a:srgbClr val="4070A0"/>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prep</a:t>
            </a:r>
            <a:r>
              <a:rPr sz="1800" dirty="0">
                <a:latin typeface="Courier"/>
              </a:rPr>
              <a:t>()</a:t>
            </a:r>
          </a:p>
        </p:txBody>
      </p:sp>
      <p:sp>
        <p:nvSpPr>
          <p:cNvPr id="4" name="Rectangle 3"/>
          <p:cNvSpPr/>
          <p:nvPr/>
        </p:nvSpPr>
        <p:spPr bwMode="auto">
          <a:xfrm>
            <a:off x="-342900" y="1085849"/>
            <a:ext cx="9908157" cy="1533525"/>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
        <p:nvSpPr>
          <p:cNvPr id="5" name="Rectangle 4"/>
          <p:cNvSpPr/>
          <p:nvPr/>
        </p:nvSpPr>
        <p:spPr bwMode="auto">
          <a:xfrm>
            <a:off x="-342900" y="3848099"/>
            <a:ext cx="9908157" cy="552449"/>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2547027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Preprocess</a:t>
            </a:r>
          </a:p>
        </p:txBody>
      </p:sp>
      <p:sp>
        <p:nvSpPr>
          <p:cNvPr id="3" name="Content Placeholder 2"/>
          <p:cNvSpPr>
            <a:spLocks noGrp="1"/>
          </p:cNvSpPr>
          <p:nvPr>
            <p:ph idx="1"/>
          </p:nvPr>
        </p:nvSpPr>
        <p:spPr>
          <a:xfrm>
            <a:off x="-1027981" y="1160182"/>
            <a:ext cx="10593238" cy="5486400"/>
          </a:xfrm>
        </p:spPr>
        <p:txBody>
          <a:bodyPr/>
          <a:lstStyle/>
          <a:p>
            <a:pPr marL="1270000" lvl="0" indent="0">
              <a:buNone/>
            </a:pPr>
            <a:r>
              <a:rPr sz="1800" dirty="0" err="1">
                <a:latin typeface="Courier"/>
              </a:rPr>
              <a:t>flight_recipe</a:t>
            </a:r>
            <a:r>
              <a:rPr sz="1800" dirty="0">
                <a:latin typeface="Courier"/>
              </a:rPr>
              <a:t> </a:t>
            </a:r>
            <a:r>
              <a:rPr sz="1800" dirty="0" smtClean="0">
                <a:latin typeface="Courier"/>
              </a:rPr>
              <a:t>=</a:t>
            </a:r>
            <a:r>
              <a:rPr dirty="0"/>
              <a:t/>
            </a:r>
            <a:br>
              <a:rPr dirty="0"/>
            </a:br>
            <a:endParaRPr lang="en-US" dirty="0" smtClean="0"/>
          </a:p>
          <a:p>
            <a:pPr marL="1270000" lvl="0" indent="0">
              <a:buNone/>
            </a:pPr>
            <a:r>
              <a:rPr sz="1800" dirty="0" err="1" smtClean="0">
                <a:latin typeface="Courier"/>
              </a:rPr>
              <a:t>data_split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training</a:t>
            </a:r>
            <a:r>
              <a:rPr sz="1800" dirty="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smtClean="0">
                <a:solidFill>
                  <a:srgbClr val="007020"/>
                </a:solidFill>
                <a:latin typeface="Courier"/>
              </a:rPr>
              <a:t>recipe</a:t>
            </a:r>
            <a:r>
              <a:rPr sz="1800" dirty="0" smtClean="0">
                <a:latin typeface="Courier"/>
              </a:rPr>
              <a:t>(</a:t>
            </a:r>
            <a:r>
              <a:rPr sz="1800" dirty="0" err="1" smtClean="0">
                <a:latin typeface="Courier"/>
              </a:rPr>
              <a:t>hours_flown</a:t>
            </a:r>
            <a:r>
              <a:rPr sz="1800" dirty="0" smtClean="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smtClean="0">
                <a:solidFill>
                  <a:srgbClr val="666666"/>
                </a:solidFill>
                <a:latin typeface="Courier"/>
              </a:rPr>
              <a:t>%&gt;%</a:t>
            </a:r>
            <a:r>
              <a:rPr dirty="0"/>
              <a:t/>
            </a:r>
            <a:br>
              <a:rPr dirty="0"/>
            </a:br>
            <a:endParaRPr lang="en-US" dirty="0" smtClean="0"/>
          </a:p>
          <a:p>
            <a:pPr marL="1270000" lvl="0" indent="0">
              <a:buNone/>
            </a:pPr>
            <a:r>
              <a:rPr sz="1800" dirty="0" smtClean="0">
                <a:solidFill>
                  <a:srgbClr val="4070A0"/>
                </a:solidFill>
                <a:latin typeface="Courier"/>
              </a:rPr>
              <a:t>  </a:t>
            </a:r>
            <a:r>
              <a:rPr sz="1800" b="1" dirty="0" err="1" smtClean="0">
                <a:solidFill>
                  <a:srgbClr val="007020"/>
                </a:solidFill>
                <a:latin typeface="Courier"/>
              </a:rPr>
              <a:t>step_meanimpute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a:t>
            </a:r>
            <a:r>
              <a:rPr lang="en-US" sz="1800" dirty="0" smtClean="0">
                <a:latin typeface="Courier"/>
              </a:rPr>
              <a:t>)</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step_corr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a:solidFill>
                  <a:srgbClr val="666666"/>
                </a:solidFill>
                <a:latin typeface="Courier"/>
              </a:rPr>
              <a:t>%&gt;%</a:t>
            </a:r>
            <a:r>
              <a:rPr dirty="0"/>
              <a:t/>
            </a:r>
            <a:br>
              <a:rPr dirty="0"/>
            </a:br>
            <a:r>
              <a:rPr lang="en-US" sz="1800" b="1" dirty="0" smtClean="0">
                <a:solidFill>
                  <a:srgbClr val="4070A0"/>
                </a:solidFill>
                <a:latin typeface="Courier"/>
              </a:rPr>
              <a:t>  </a:t>
            </a:r>
            <a:r>
              <a:rPr sz="1800" b="1" dirty="0" err="1" smtClean="0">
                <a:solidFill>
                  <a:srgbClr val="007020"/>
                </a:solidFill>
                <a:latin typeface="Courier"/>
              </a:rPr>
              <a:t>step_center</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r>
              <a:rPr sz="1800" dirty="0" smtClean="0">
                <a:solidFill>
                  <a:srgbClr val="4070A0"/>
                </a:solidFill>
                <a:latin typeface="Courier"/>
              </a:rPr>
              <a:t>  </a:t>
            </a:r>
            <a:r>
              <a:rPr sz="1800" b="1" dirty="0" err="1" smtClean="0">
                <a:solidFill>
                  <a:srgbClr val="007020"/>
                </a:solidFill>
                <a:latin typeface="Courier"/>
              </a:rPr>
              <a:t>step_scale</a:t>
            </a:r>
            <a:r>
              <a:rPr sz="1800" dirty="0" smtClean="0">
                <a:latin typeface="Courier"/>
              </a:rPr>
              <a:t>(</a:t>
            </a:r>
            <a:r>
              <a:rPr sz="1800" b="1" dirty="0" err="1" smtClean="0">
                <a:solidFill>
                  <a:srgbClr val="007020"/>
                </a:solidFill>
                <a:latin typeface="Courier"/>
              </a:rPr>
              <a:t>all_numeric</a:t>
            </a:r>
            <a:r>
              <a:rPr sz="1800" dirty="0">
                <a:latin typeface="Courier"/>
              </a:rPr>
              <a:t>(), </a:t>
            </a:r>
            <a:r>
              <a:rPr sz="1800" dirty="0">
                <a:solidFill>
                  <a:srgbClr val="666666"/>
                </a:solidFill>
                <a:latin typeface="Courier"/>
              </a:rPr>
              <a:t>-</a:t>
            </a:r>
            <a:r>
              <a:rPr sz="1800" b="1" dirty="0" err="1">
                <a:solidFill>
                  <a:srgbClr val="007020"/>
                </a:solidFill>
                <a:latin typeface="Courier"/>
              </a:rPr>
              <a:t>all_outcomes</a:t>
            </a:r>
            <a:r>
              <a:rPr sz="1800" dirty="0" smtClean="0">
                <a:latin typeface="Courier"/>
              </a:rPr>
              <a:t>()) </a:t>
            </a:r>
            <a:r>
              <a:rPr sz="1800" dirty="0" smtClean="0">
                <a:solidFill>
                  <a:srgbClr val="666666"/>
                </a:solidFill>
                <a:latin typeface="Courier"/>
              </a:rPr>
              <a:t>%&gt;%</a:t>
            </a:r>
            <a:endParaRPr lang="en-US" sz="1800" dirty="0" smtClean="0">
              <a:solidFill>
                <a:srgbClr val="666666"/>
              </a:solidFill>
              <a:latin typeface="Courier"/>
            </a:endParaRPr>
          </a:p>
          <a:p>
            <a:pPr marL="1270000" lvl="0" indent="0">
              <a:buNone/>
            </a:pPr>
            <a:endParaRPr lang="en-US" sz="1800" dirty="0" smtClean="0">
              <a:solidFill>
                <a:srgbClr val="4070A0"/>
              </a:solidFill>
              <a:latin typeface="Courier"/>
            </a:endParaRPr>
          </a:p>
          <a:p>
            <a:pPr marL="1270000" lvl="0" indent="0">
              <a:buNone/>
            </a:pPr>
            <a:r>
              <a:rPr sz="1800" dirty="0" smtClean="0">
                <a:solidFill>
                  <a:srgbClr val="4070A0"/>
                </a:solidFill>
                <a:latin typeface="Courier"/>
              </a:rPr>
              <a:t>  </a:t>
            </a:r>
            <a:r>
              <a:rPr sz="1800" b="1" dirty="0">
                <a:solidFill>
                  <a:srgbClr val="007020"/>
                </a:solidFill>
                <a:latin typeface="Courier"/>
              </a:rPr>
              <a:t>prep</a:t>
            </a:r>
            <a:r>
              <a:rPr sz="1800" dirty="0">
                <a:latin typeface="Courier"/>
              </a:rPr>
              <a:t>()</a:t>
            </a:r>
          </a:p>
        </p:txBody>
      </p:sp>
      <p:sp>
        <p:nvSpPr>
          <p:cNvPr id="4" name="Rectangle 3"/>
          <p:cNvSpPr/>
          <p:nvPr/>
        </p:nvSpPr>
        <p:spPr bwMode="auto">
          <a:xfrm>
            <a:off x="-342900" y="1085849"/>
            <a:ext cx="9908157" cy="2828926"/>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2021560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marL="0" lvl="0" indent="0">
              <a:buNone/>
            </a:pPr>
            <a:r>
              <a:rPr/>
              <a:t>What am I assuming about you?</a:t>
            </a:r>
          </a:p>
        </p:txBody>
      </p:sp>
      <p:sp>
        <p:nvSpPr>
          <p:cNvPr id="3" name="Content Placeholder 2"/>
          <p:cNvSpPr>
            <a:spLocks noGrp="1"/>
          </p:cNvSpPr>
          <p:nvPr>
            <p:ph sz="half" idx="1"/>
          </p:nvPr>
        </p:nvSpPr>
        <p:spPr/>
        <p:txBody>
          <a:bodyPr/>
          <a:lstStyle/>
          <a:p>
            <a:pPr marL="455613" lvl="1" indent="0">
              <a:buNone/>
            </a:pPr>
            <a:r>
              <a:rPr dirty="0"/>
              <a:t>Data Science Background</a:t>
            </a:r>
          </a:p>
          <a:p>
            <a:pPr marL="455613" lvl="1" indent="0">
              <a:buNone/>
            </a:pPr>
            <a:endParaRPr dirty="0" smtClean="0"/>
          </a:p>
          <a:p>
            <a:pPr marL="455613" lvl="1" indent="0">
              <a:buNone/>
            </a:pPr>
            <a:r>
              <a:rPr dirty="0" smtClean="0"/>
              <a:t>Moderate </a:t>
            </a:r>
            <a:r>
              <a:rPr dirty="0"/>
              <a:t>R Background</a:t>
            </a:r>
          </a:p>
          <a:p>
            <a:pPr marL="455613" lvl="1" indent="0">
              <a:buNone/>
            </a:pPr>
            <a:endParaRPr dirty="0" smtClean="0"/>
          </a:p>
          <a:p>
            <a:pPr marL="455613" lvl="1" indent="0">
              <a:buNone/>
            </a:pPr>
            <a:r>
              <a:rPr dirty="0" smtClean="0"/>
              <a:t>Pretty </a:t>
            </a:r>
            <a:r>
              <a:rPr dirty="0"/>
              <a:t>much a </a:t>
            </a:r>
            <a:r>
              <a:rPr dirty="0" smtClean="0"/>
              <a:t>super nerd</a:t>
            </a:r>
            <a:endParaRPr dirty="0"/>
          </a:p>
        </p:txBody>
      </p:sp>
      <p:pic>
        <p:nvPicPr>
          <p:cNvPr id="2" name="Picture 1" descr="03_presentation_files/nerd.gif"/>
          <p:cNvPicPr>
            <a:picLocks noGrp="1" noChangeAspect="1"/>
          </p:cNvPicPr>
          <p:nvPr/>
        </p:nvPicPr>
        <p:blipFill>
          <a:blip r:embed="rId2"/>
          <a:stretch>
            <a:fillRect/>
          </a:stretch>
        </p:blipFill>
        <p:spPr bwMode="auto">
          <a:xfrm>
            <a:off x="4635500" y="2286000"/>
            <a:ext cx="4254500" cy="2590800"/>
          </a:xfrm>
          <a:prstGeom prst="rect">
            <a:avLst/>
          </a:prstGeom>
          <a:noFill/>
          <a:ln w="9525">
            <a:noFill/>
            <a:headEnd/>
            <a:tailEnd/>
          </a:ln>
        </p:spPr>
      </p:pic>
      <p:sp>
        <p:nvSpPr>
          <p:cNvPr id="4" name="TextBox 3"/>
          <p:cNvSpPr txBox="1"/>
          <p:nvPr/>
        </p:nvSpPr>
        <p:spPr>
          <a:xfrm>
            <a:off x="4635500" y="4876800"/>
            <a:ext cx="4254500" cy="508000"/>
          </a:xfrm>
          <a:prstGeom prst="rect">
            <a:avLst/>
          </a:prstGeom>
          <a:noFill/>
        </p:spPr>
        <p:txBody>
          <a:bodyPr/>
          <a:lstStyle/>
          <a:p>
            <a:pPr marL="0" lvl="0" indent="0" algn="ctr">
              <a:buNone/>
            </a:pPr>
            <a:r>
              <a:rPr sz="1400" dirty="0"/>
              <a:t>www.tenor.com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Preprocess</a:t>
            </a:r>
          </a:p>
        </p:txBody>
      </p:sp>
      <p:sp>
        <p:nvSpPr>
          <p:cNvPr id="3" name="Content Placeholder 2"/>
          <p:cNvSpPr>
            <a:spLocks noGrp="1"/>
          </p:cNvSpPr>
          <p:nvPr>
            <p:ph idx="1"/>
          </p:nvPr>
        </p:nvSpPr>
        <p:spPr>
          <a:xfrm>
            <a:off x="-1121433" y="1097280"/>
            <a:ext cx="10259084" cy="5486400"/>
          </a:xfrm>
        </p:spPr>
        <p:txBody>
          <a:bodyPr/>
          <a:lstStyle/>
          <a:p>
            <a:pPr marL="1270000" lvl="0" indent="0">
              <a:buNone/>
            </a:pPr>
            <a:r>
              <a:rPr sz="1800" dirty="0" err="1">
                <a:latin typeface="Courier"/>
              </a:rPr>
              <a:t>flight_recipe</a:t>
            </a:r>
            <a:endParaRPr sz="1800" dirty="0">
              <a:latin typeface="Courier"/>
            </a:endParaRPr>
          </a:p>
          <a:p>
            <a:pPr marL="1270000" lvl="0" indent="0">
              <a:buNone/>
            </a:pPr>
            <a:r>
              <a:rPr sz="1800" dirty="0">
                <a:latin typeface="Courier"/>
              </a:rPr>
              <a:t>## Data Recipe
## 
## Inputs:
## 
##       role #variables
##    outcome          1
##  predictor         33
## 
## Training data contained 52395 data points and 3426 incomplete rows. 
## 
## Operations:
## 
## Mean Imputation for </a:t>
            </a:r>
            <a:r>
              <a:rPr sz="1800" dirty="0" err="1">
                <a:latin typeface="Courier"/>
              </a:rPr>
              <a:t>fy</a:t>
            </a:r>
            <a:r>
              <a:rPr sz="1800" dirty="0">
                <a:latin typeface="Courier"/>
              </a:rPr>
              <a:t>, </a:t>
            </a:r>
            <a:r>
              <a:rPr sz="1800" dirty="0" err="1">
                <a:latin typeface="Courier"/>
              </a:rPr>
              <a:t>fiscal_month</a:t>
            </a:r>
            <a:r>
              <a:rPr sz="1800" dirty="0">
                <a:latin typeface="Courier"/>
              </a:rPr>
              <a:t>, ... [trained]
## Correlation filter removed </a:t>
            </a:r>
            <a:r>
              <a:rPr sz="1800" dirty="0" err="1">
                <a:latin typeface="Courier"/>
              </a:rPr>
              <a:t>poss_hrs</a:t>
            </a:r>
            <a:r>
              <a:rPr sz="1800" dirty="0">
                <a:latin typeface="Courier"/>
              </a:rPr>
              <a:t>, </a:t>
            </a:r>
            <a:r>
              <a:rPr sz="1800" dirty="0" err="1">
                <a:latin typeface="Courier"/>
              </a:rPr>
              <a:t>nmcs_days_hrs</a:t>
            </a:r>
            <a:r>
              <a:rPr sz="1800" dirty="0">
                <a:latin typeface="Courier"/>
              </a:rPr>
              <a:t>, ... [trained]
## Centering for </a:t>
            </a:r>
            <a:r>
              <a:rPr sz="1800" dirty="0" err="1">
                <a:latin typeface="Courier"/>
              </a:rPr>
              <a:t>fy</a:t>
            </a:r>
            <a:r>
              <a:rPr sz="1800" dirty="0">
                <a:latin typeface="Courier"/>
              </a:rPr>
              <a:t>, </a:t>
            </a:r>
            <a:r>
              <a:rPr sz="1800" dirty="0" err="1">
                <a:latin typeface="Courier"/>
              </a:rPr>
              <a:t>fiscal_month</a:t>
            </a:r>
            <a:r>
              <a:rPr sz="1800" dirty="0">
                <a:latin typeface="Courier"/>
              </a:rPr>
              <a:t>, ... [trained]
## Scaling for </a:t>
            </a:r>
            <a:r>
              <a:rPr sz="1800" dirty="0" err="1">
                <a:latin typeface="Courier"/>
              </a:rPr>
              <a:t>fy</a:t>
            </a:r>
            <a:r>
              <a:rPr sz="1800" dirty="0">
                <a:latin typeface="Courier"/>
              </a:rPr>
              <a:t>, </a:t>
            </a:r>
            <a:r>
              <a:rPr sz="1800" dirty="0" err="1">
                <a:latin typeface="Courier"/>
              </a:rPr>
              <a:t>fiscal_month</a:t>
            </a:r>
            <a:r>
              <a:rPr sz="1800" dirty="0">
                <a:latin typeface="Courier"/>
              </a:rPr>
              <a:t>, ... [trained]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Prepare Training and Testing Data</a:t>
            </a:r>
          </a:p>
        </p:txBody>
      </p:sp>
      <p:sp>
        <p:nvSpPr>
          <p:cNvPr id="3" name="Content Placeholder 2"/>
          <p:cNvSpPr>
            <a:spLocks noGrp="1"/>
          </p:cNvSpPr>
          <p:nvPr>
            <p:ph idx="1"/>
          </p:nvPr>
        </p:nvSpPr>
        <p:spPr/>
        <p:txBody>
          <a:bodyPr/>
          <a:lstStyle/>
          <a:p>
            <a:pPr marL="0" lvl="0" indent="0">
              <a:buNone/>
            </a:pPr>
            <a:r>
              <a:rPr lang="en-US" sz="1800" dirty="0">
                <a:latin typeface="Courier"/>
              </a:rPr>
              <a:t>j</a:t>
            </a:r>
            <a:r>
              <a:rPr sz="1800" dirty="0" smtClean="0">
                <a:latin typeface="Courier"/>
              </a:rPr>
              <a:t>uice</a:t>
            </a:r>
            <a:r>
              <a:rPr dirty="0" smtClean="0"/>
              <a:t> </a:t>
            </a:r>
            <a:r>
              <a:rPr dirty="0"/>
              <a:t>Training </a:t>
            </a:r>
            <a:r>
              <a:rPr dirty="0" smtClean="0"/>
              <a:t>Data</a:t>
            </a:r>
            <a:endParaRPr lang="en-US" dirty="0" smtClean="0"/>
          </a:p>
          <a:p>
            <a:pPr marL="0" lvl="0" indent="0">
              <a:buNone/>
            </a:pPr>
            <a:endParaRPr dirty="0"/>
          </a:p>
          <a:p>
            <a:pPr marL="1270000" lvl="0" indent="0">
              <a:buNone/>
            </a:pPr>
            <a:r>
              <a:rPr sz="1800" dirty="0" err="1">
                <a:latin typeface="Courier"/>
              </a:rPr>
              <a:t>flight_training</a:t>
            </a:r>
            <a:r>
              <a:rPr sz="1800" dirty="0">
                <a:latin typeface="Courier"/>
              </a:rPr>
              <a:t> =</a:t>
            </a:r>
            <a:r>
              <a:rPr sz="1800" dirty="0">
                <a:solidFill>
                  <a:srgbClr val="4070A0"/>
                </a:solidFill>
                <a:latin typeface="Courier"/>
              </a:rPr>
              <a:t> </a:t>
            </a:r>
            <a:r>
              <a:rPr sz="1800" b="1" dirty="0" smtClean="0">
                <a:solidFill>
                  <a:srgbClr val="007020"/>
                </a:solidFill>
                <a:latin typeface="Courier"/>
              </a:rPr>
              <a:t>juice</a:t>
            </a:r>
            <a:r>
              <a:rPr sz="1800" dirty="0" smtClean="0">
                <a:latin typeface="Courier"/>
              </a:rPr>
              <a:t>(</a:t>
            </a:r>
            <a:r>
              <a:rPr sz="1800" dirty="0" err="1" smtClean="0">
                <a:latin typeface="Courier"/>
              </a:rPr>
              <a:t>flight_recipe</a:t>
            </a:r>
            <a:r>
              <a:rPr sz="1800" dirty="0" smtClean="0">
                <a:latin typeface="Courier"/>
              </a:rPr>
              <a:t>)</a:t>
            </a:r>
            <a:endParaRPr lang="en-US" sz="1800" dirty="0" smtClean="0">
              <a:latin typeface="Courier"/>
            </a:endParaRPr>
          </a:p>
          <a:p>
            <a:pPr marL="1270000" lvl="0" indent="0">
              <a:buNone/>
            </a:pPr>
            <a:endParaRPr sz="1800" dirty="0">
              <a:latin typeface="Courier"/>
            </a:endParaRPr>
          </a:p>
          <a:p>
            <a:pPr marL="0" lvl="0" indent="0">
              <a:buNone/>
            </a:pPr>
            <a:r>
              <a:rPr lang="en-US" sz="1800" dirty="0">
                <a:latin typeface="Courier"/>
              </a:rPr>
              <a:t>b</a:t>
            </a:r>
            <a:r>
              <a:rPr sz="1800" dirty="0" smtClean="0">
                <a:latin typeface="Courier"/>
              </a:rPr>
              <a:t>ake</a:t>
            </a:r>
            <a:r>
              <a:rPr dirty="0" smtClean="0"/>
              <a:t> </a:t>
            </a:r>
            <a:r>
              <a:rPr dirty="0"/>
              <a:t>Testing </a:t>
            </a:r>
            <a:r>
              <a:rPr dirty="0" smtClean="0"/>
              <a:t>Data</a:t>
            </a:r>
            <a:endParaRPr lang="en-US" dirty="0" smtClean="0"/>
          </a:p>
          <a:p>
            <a:pPr marL="0" lvl="0" indent="0">
              <a:buNone/>
            </a:pPr>
            <a:endParaRPr dirty="0"/>
          </a:p>
          <a:p>
            <a:pPr marL="1270000" lvl="0" indent="0">
              <a:buNone/>
            </a:pPr>
            <a:r>
              <a:rPr sz="1800" dirty="0" err="1">
                <a:latin typeface="Courier"/>
              </a:rPr>
              <a:t>flight_testing</a:t>
            </a:r>
            <a:r>
              <a:rPr sz="1800" dirty="0">
                <a:latin typeface="Courier"/>
              </a:rPr>
              <a:t> =</a:t>
            </a:r>
            <a:r>
              <a:rPr sz="1800" dirty="0">
                <a:solidFill>
                  <a:srgbClr val="4070A0"/>
                </a:solidFill>
                <a:latin typeface="Courier"/>
              </a:rPr>
              <a:t> </a:t>
            </a:r>
            <a:r>
              <a:rPr sz="1800" dirty="0" err="1">
                <a:latin typeface="Courier"/>
              </a:rPr>
              <a:t>flight_recipe</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smtClean="0">
                <a:solidFill>
                  <a:srgbClr val="007020"/>
                </a:solidFill>
                <a:latin typeface="Courier"/>
              </a:rPr>
              <a:t>bake</a:t>
            </a:r>
            <a:r>
              <a:rPr sz="1800" dirty="0" smtClean="0">
                <a:latin typeface="Courier"/>
              </a:rPr>
              <a:t>(</a:t>
            </a:r>
            <a:r>
              <a:rPr sz="1800" b="1" dirty="0" smtClean="0">
                <a:solidFill>
                  <a:srgbClr val="007020"/>
                </a:solidFill>
                <a:latin typeface="Courier"/>
              </a:rPr>
              <a:t>t</a:t>
            </a:r>
            <a:r>
              <a:rPr lang="en-US" sz="1800" b="1" dirty="0" smtClean="0">
                <a:solidFill>
                  <a:srgbClr val="007020"/>
                </a:solidFill>
                <a:latin typeface="Courier"/>
              </a:rPr>
              <a:t>esting</a:t>
            </a:r>
            <a:r>
              <a:rPr sz="1800" dirty="0" smtClean="0">
                <a:latin typeface="Courier"/>
              </a:rPr>
              <a:t>(</a:t>
            </a:r>
            <a:r>
              <a:rPr sz="1800" dirty="0" err="1" smtClean="0">
                <a:latin typeface="Courier"/>
              </a:rPr>
              <a:t>data_split</a:t>
            </a:r>
            <a:r>
              <a:rPr sz="1800" dirty="0">
                <a:latin typeface="Courier"/>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Build Models</a:t>
            </a:r>
          </a:p>
        </p:txBody>
      </p:sp>
      <p:sp>
        <p:nvSpPr>
          <p:cNvPr id="3" name="Content Placeholder 2"/>
          <p:cNvSpPr>
            <a:spLocks noGrp="1"/>
          </p:cNvSpPr>
          <p:nvPr>
            <p:ph idx="1"/>
          </p:nvPr>
        </p:nvSpPr>
        <p:spPr>
          <a:xfrm>
            <a:off x="-682669" y="1071401"/>
            <a:ext cx="10328095" cy="5486400"/>
          </a:xfrm>
        </p:spPr>
        <p:txBody>
          <a:bodyPr/>
          <a:lstStyle/>
          <a:p>
            <a:pPr marL="1270000" lvl="0" indent="0">
              <a:buNone/>
            </a:pPr>
            <a:r>
              <a:rPr sz="1800" dirty="0" err="1">
                <a:latin typeface="Courier"/>
              </a:rPr>
              <a:t>flight_lm</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linear_reg</a:t>
            </a:r>
            <a:r>
              <a:rPr sz="1800" dirty="0">
                <a:latin typeface="Courier"/>
              </a:rPr>
              <a:t>(</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"lm"</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flight_rf</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rand_forest</a:t>
            </a:r>
            <a:r>
              <a:rPr sz="1800" dirty="0">
                <a:latin typeface="Courier"/>
              </a:rPr>
              <a:t>(</a:t>
            </a:r>
            <a:r>
              <a:rPr sz="1800" dirty="0">
                <a:solidFill>
                  <a:srgbClr val="902000"/>
                </a:solidFill>
                <a:latin typeface="Courier"/>
              </a:rPr>
              <a:t>trees =</a:t>
            </a:r>
            <a:r>
              <a:rPr sz="1800" dirty="0">
                <a:latin typeface="Courier"/>
              </a:rPr>
              <a:t> </a:t>
            </a:r>
            <a:r>
              <a:rPr sz="1800" dirty="0">
                <a:solidFill>
                  <a:srgbClr val="40A070"/>
                </a:solidFill>
                <a:latin typeface="Courier"/>
              </a:rPr>
              <a:t>10</a:t>
            </a:r>
            <a:r>
              <a:rPr sz="1800" dirty="0">
                <a:latin typeface="Courier"/>
              </a:rPr>
              <a:t>, </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a:t>
            </a:r>
            <a:r>
              <a:rPr sz="1800" dirty="0" err="1">
                <a:solidFill>
                  <a:srgbClr val="4070A0"/>
                </a:solidFill>
                <a:latin typeface="Courier"/>
              </a:rPr>
              <a:t>randomForest</a:t>
            </a:r>
            <a:r>
              <a:rPr sz="1800" dirty="0">
                <a:solidFill>
                  <a:srgbClr val="4070A0"/>
                </a:solidFill>
                <a:latin typeface="Courier"/>
              </a:rPr>
              <a:t>"</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flight_ranger</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rand_forest</a:t>
            </a:r>
            <a:r>
              <a:rPr sz="1800" dirty="0">
                <a:latin typeface="Courier"/>
              </a:rPr>
              <a:t>(</a:t>
            </a:r>
            <a:r>
              <a:rPr sz="1800" dirty="0">
                <a:solidFill>
                  <a:srgbClr val="902000"/>
                </a:solidFill>
                <a:latin typeface="Courier"/>
              </a:rPr>
              <a:t>trees =</a:t>
            </a:r>
            <a:r>
              <a:rPr sz="1800" dirty="0">
                <a:latin typeface="Courier"/>
              </a:rPr>
              <a:t> </a:t>
            </a:r>
            <a:r>
              <a:rPr sz="1800" dirty="0">
                <a:solidFill>
                  <a:srgbClr val="40A070"/>
                </a:solidFill>
                <a:latin typeface="Courier"/>
              </a:rPr>
              <a:t>50</a:t>
            </a:r>
            <a:r>
              <a:rPr sz="1800" dirty="0">
                <a:latin typeface="Courier"/>
              </a:rPr>
              <a:t>, </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"ranger"</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flight_glm</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linear_reg</a:t>
            </a:r>
            <a:r>
              <a:rPr sz="1800" dirty="0">
                <a:latin typeface="Courier"/>
              </a:rPr>
              <a:t>(</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a:t>
            </a:r>
            <a:r>
              <a:rPr sz="1800" dirty="0" err="1">
                <a:solidFill>
                  <a:srgbClr val="4070A0"/>
                </a:solidFill>
                <a:latin typeface="Courier"/>
              </a:rPr>
              <a:t>glmnet</a:t>
            </a:r>
            <a:r>
              <a:rPr sz="1800" dirty="0">
                <a:solidFill>
                  <a:srgbClr val="4070A0"/>
                </a:solidFill>
                <a:latin typeface="Courier"/>
              </a:rPr>
              <a:t>"</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Build Models</a:t>
            </a:r>
          </a:p>
        </p:txBody>
      </p:sp>
      <p:sp>
        <p:nvSpPr>
          <p:cNvPr id="3" name="Content Placeholder 2"/>
          <p:cNvSpPr>
            <a:spLocks noGrp="1"/>
          </p:cNvSpPr>
          <p:nvPr>
            <p:ph idx="1"/>
          </p:nvPr>
        </p:nvSpPr>
        <p:spPr>
          <a:xfrm>
            <a:off x="-682669" y="1071401"/>
            <a:ext cx="10328095" cy="5486400"/>
          </a:xfrm>
        </p:spPr>
        <p:txBody>
          <a:bodyPr/>
          <a:lstStyle/>
          <a:p>
            <a:pPr marL="1270000" lvl="0" indent="0">
              <a:buNone/>
            </a:pPr>
            <a:r>
              <a:rPr sz="1800" dirty="0" err="1">
                <a:latin typeface="Courier"/>
              </a:rPr>
              <a:t>flight_lm</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linear_reg</a:t>
            </a:r>
            <a:r>
              <a:rPr sz="1800" dirty="0">
                <a:latin typeface="Courier"/>
              </a:rPr>
              <a:t>(</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"lm"</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flight_rf</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rand_forest</a:t>
            </a:r>
            <a:r>
              <a:rPr sz="1800" dirty="0">
                <a:latin typeface="Courier"/>
              </a:rPr>
              <a:t>(</a:t>
            </a:r>
            <a:r>
              <a:rPr sz="1800" dirty="0">
                <a:solidFill>
                  <a:srgbClr val="902000"/>
                </a:solidFill>
                <a:latin typeface="Courier"/>
              </a:rPr>
              <a:t>trees =</a:t>
            </a:r>
            <a:r>
              <a:rPr sz="1800" dirty="0">
                <a:latin typeface="Courier"/>
              </a:rPr>
              <a:t> </a:t>
            </a:r>
            <a:r>
              <a:rPr sz="1800" dirty="0">
                <a:solidFill>
                  <a:srgbClr val="40A070"/>
                </a:solidFill>
                <a:latin typeface="Courier"/>
              </a:rPr>
              <a:t>10</a:t>
            </a:r>
            <a:r>
              <a:rPr sz="1800" dirty="0">
                <a:latin typeface="Courier"/>
              </a:rPr>
              <a:t>, </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a:t>
            </a:r>
            <a:r>
              <a:rPr sz="1800" dirty="0" err="1">
                <a:solidFill>
                  <a:srgbClr val="4070A0"/>
                </a:solidFill>
                <a:latin typeface="Courier"/>
              </a:rPr>
              <a:t>randomForest</a:t>
            </a:r>
            <a:r>
              <a:rPr sz="1800" dirty="0">
                <a:solidFill>
                  <a:srgbClr val="4070A0"/>
                </a:solidFill>
                <a:latin typeface="Courier"/>
              </a:rPr>
              <a:t>"</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flight_ranger</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rand_forest</a:t>
            </a:r>
            <a:r>
              <a:rPr sz="1800" dirty="0">
                <a:latin typeface="Courier"/>
              </a:rPr>
              <a:t>(</a:t>
            </a:r>
            <a:r>
              <a:rPr sz="1800" dirty="0">
                <a:solidFill>
                  <a:srgbClr val="902000"/>
                </a:solidFill>
                <a:latin typeface="Courier"/>
              </a:rPr>
              <a:t>trees =</a:t>
            </a:r>
            <a:r>
              <a:rPr sz="1800" dirty="0">
                <a:latin typeface="Courier"/>
              </a:rPr>
              <a:t> </a:t>
            </a:r>
            <a:r>
              <a:rPr sz="1800" dirty="0">
                <a:solidFill>
                  <a:srgbClr val="40A070"/>
                </a:solidFill>
                <a:latin typeface="Courier"/>
              </a:rPr>
              <a:t>50</a:t>
            </a:r>
            <a:r>
              <a:rPr sz="1800" dirty="0">
                <a:latin typeface="Courier"/>
              </a:rPr>
              <a:t>, </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"ranger"</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flight_glm</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linear_reg</a:t>
            </a:r>
            <a:r>
              <a:rPr sz="1800" dirty="0">
                <a:latin typeface="Courier"/>
              </a:rPr>
              <a:t>(</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a:t>
            </a:r>
            <a:r>
              <a:rPr sz="1800" dirty="0" err="1">
                <a:solidFill>
                  <a:srgbClr val="4070A0"/>
                </a:solidFill>
                <a:latin typeface="Courier"/>
              </a:rPr>
              <a:t>glmnet</a:t>
            </a:r>
            <a:r>
              <a:rPr sz="1800" dirty="0">
                <a:solidFill>
                  <a:srgbClr val="4070A0"/>
                </a:solidFill>
                <a:latin typeface="Courier"/>
              </a:rPr>
              <a:t>"</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p>
        </p:txBody>
      </p:sp>
      <p:sp>
        <p:nvSpPr>
          <p:cNvPr id="4" name="Rectangle 3"/>
          <p:cNvSpPr/>
          <p:nvPr/>
        </p:nvSpPr>
        <p:spPr bwMode="auto">
          <a:xfrm>
            <a:off x="-390525" y="2171700"/>
            <a:ext cx="9908157" cy="4029075"/>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
        <p:nvSpPr>
          <p:cNvPr id="5" name="Rectangle 4"/>
          <p:cNvSpPr/>
          <p:nvPr/>
        </p:nvSpPr>
        <p:spPr bwMode="auto">
          <a:xfrm>
            <a:off x="-390525" y="1071401"/>
            <a:ext cx="9908157" cy="309724"/>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21991489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Build Models</a:t>
            </a:r>
          </a:p>
        </p:txBody>
      </p:sp>
      <p:sp>
        <p:nvSpPr>
          <p:cNvPr id="3" name="Content Placeholder 2"/>
          <p:cNvSpPr>
            <a:spLocks noGrp="1"/>
          </p:cNvSpPr>
          <p:nvPr>
            <p:ph idx="1"/>
          </p:nvPr>
        </p:nvSpPr>
        <p:spPr>
          <a:xfrm>
            <a:off x="-682669" y="1071401"/>
            <a:ext cx="10328095" cy="5486400"/>
          </a:xfrm>
        </p:spPr>
        <p:txBody>
          <a:bodyPr/>
          <a:lstStyle/>
          <a:p>
            <a:pPr marL="1270000" lvl="0" indent="0">
              <a:buNone/>
            </a:pPr>
            <a:r>
              <a:rPr sz="1800" dirty="0" err="1">
                <a:latin typeface="Courier"/>
              </a:rPr>
              <a:t>flight_lm</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linear_reg</a:t>
            </a:r>
            <a:r>
              <a:rPr sz="1800" dirty="0">
                <a:latin typeface="Courier"/>
              </a:rPr>
              <a:t>(</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"lm"</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flight_rf</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rand_forest</a:t>
            </a:r>
            <a:r>
              <a:rPr sz="1800" dirty="0">
                <a:latin typeface="Courier"/>
              </a:rPr>
              <a:t>(</a:t>
            </a:r>
            <a:r>
              <a:rPr sz="1800" dirty="0">
                <a:solidFill>
                  <a:srgbClr val="902000"/>
                </a:solidFill>
                <a:latin typeface="Courier"/>
              </a:rPr>
              <a:t>trees =</a:t>
            </a:r>
            <a:r>
              <a:rPr sz="1800" dirty="0">
                <a:latin typeface="Courier"/>
              </a:rPr>
              <a:t> </a:t>
            </a:r>
            <a:r>
              <a:rPr sz="1800" dirty="0">
                <a:solidFill>
                  <a:srgbClr val="40A070"/>
                </a:solidFill>
                <a:latin typeface="Courier"/>
              </a:rPr>
              <a:t>10</a:t>
            </a:r>
            <a:r>
              <a:rPr sz="1800" dirty="0">
                <a:latin typeface="Courier"/>
              </a:rPr>
              <a:t>, </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a:t>
            </a:r>
            <a:r>
              <a:rPr sz="1800" dirty="0" err="1">
                <a:solidFill>
                  <a:srgbClr val="4070A0"/>
                </a:solidFill>
                <a:latin typeface="Courier"/>
              </a:rPr>
              <a:t>randomForest</a:t>
            </a:r>
            <a:r>
              <a:rPr sz="1800" dirty="0">
                <a:solidFill>
                  <a:srgbClr val="4070A0"/>
                </a:solidFill>
                <a:latin typeface="Courier"/>
              </a:rPr>
              <a:t>"</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flight_ranger</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rand_forest</a:t>
            </a:r>
            <a:r>
              <a:rPr sz="1800" dirty="0">
                <a:latin typeface="Courier"/>
              </a:rPr>
              <a:t>(</a:t>
            </a:r>
            <a:r>
              <a:rPr sz="1800" dirty="0">
                <a:solidFill>
                  <a:srgbClr val="902000"/>
                </a:solidFill>
                <a:latin typeface="Courier"/>
              </a:rPr>
              <a:t>trees =</a:t>
            </a:r>
            <a:r>
              <a:rPr sz="1800" dirty="0">
                <a:latin typeface="Courier"/>
              </a:rPr>
              <a:t> </a:t>
            </a:r>
            <a:r>
              <a:rPr sz="1800" dirty="0">
                <a:solidFill>
                  <a:srgbClr val="40A070"/>
                </a:solidFill>
                <a:latin typeface="Courier"/>
              </a:rPr>
              <a:t>50</a:t>
            </a:r>
            <a:r>
              <a:rPr sz="1800" dirty="0">
                <a:latin typeface="Courier"/>
              </a:rPr>
              <a:t>, </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"ranger"</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flight_glm</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linear_reg</a:t>
            </a:r>
            <a:r>
              <a:rPr sz="1800" dirty="0">
                <a:latin typeface="Courier"/>
              </a:rPr>
              <a:t>(</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a:t>
            </a:r>
            <a:r>
              <a:rPr sz="1800" dirty="0" err="1">
                <a:solidFill>
                  <a:srgbClr val="4070A0"/>
                </a:solidFill>
                <a:latin typeface="Courier"/>
              </a:rPr>
              <a:t>glmnet</a:t>
            </a:r>
            <a:r>
              <a:rPr sz="1800" dirty="0">
                <a:solidFill>
                  <a:srgbClr val="4070A0"/>
                </a:solidFill>
                <a:latin typeface="Courier"/>
              </a:rPr>
              <a:t>"</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p>
        </p:txBody>
      </p:sp>
      <p:sp>
        <p:nvSpPr>
          <p:cNvPr id="4" name="Rectangle 3"/>
          <p:cNvSpPr/>
          <p:nvPr/>
        </p:nvSpPr>
        <p:spPr bwMode="auto">
          <a:xfrm>
            <a:off x="-390525" y="2171701"/>
            <a:ext cx="9908157" cy="3000374"/>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
        <p:nvSpPr>
          <p:cNvPr id="5" name="Rectangle 4"/>
          <p:cNvSpPr/>
          <p:nvPr/>
        </p:nvSpPr>
        <p:spPr bwMode="auto">
          <a:xfrm>
            <a:off x="-390525" y="1071401"/>
            <a:ext cx="9908157" cy="309724"/>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2047856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Build Models</a:t>
            </a:r>
          </a:p>
        </p:txBody>
      </p:sp>
      <p:sp>
        <p:nvSpPr>
          <p:cNvPr id="3" name="Content Placeholder 2"/>
          <p:cNvSpPr>
            <a:spLocks noGrp="1"/>
          </p:cNvSpPr>
          <p:nvPr>
            <p:ph idx="1"/>
          </p:nvPr>
        </p:nvSpPr>
        <p:spPr>
          <a:xfrm>
            <a:off x="-682669" y="1071401"/>
            <a:ext cx="10328095" cy="5486400"/>
          </a:xfrm>
        </p:spPr>
        <p:txBody>
          <a:bodyPr/>
          <a:lstStyle/>
          <a:p>
            <a:pPr marL="1270000" lvl="0" indent="0">
              <a:buNone/>
            </a:pPr>
            <a:r>
              <a:rPr sz="1800" dirty="0" err="1">
                <a:latin typeface="Courier"/>
              </a:rPr>
              <a:t>flight_lm</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linear_reg</a:t>
            </a:r>
            <a:r>
              <a:rPr sz="1800" dirty="0">
                <a:latin typeface="Courier"/>
              </a:rPr>
              <a:t>(</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"lm"</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flight_rf</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rand_forest</a:t>
            </a:r>
            <a:r>
              <a:rPr sz="1800" dirty="0">
                <a:latin typeface="Courier"/>
              </a:rPr>
              <a:t>(</a:t>
            </a:r>
            <a:r>
              <a:rPr sz="1800" dirty="0">
                <a:solidFill>
                  <a:srgbClr val="902000"/>
                </a:solidFill>
                <a:latin typeface="Courier"/>
              </a:rPr>
              <a:t>trees =</a:t>
            </a:r>
            <a:r>
              <a:rPr sz="1800" dirty="0">
                <a:latin typeface="Courier"/>
              </a:rPr>
              <a:t> </a:t>
            </a:r>
            <a:r>
              <a:rPr sz="1800" dirty="0">
                <a:solidFill>
                  <a:srgbClr val="40A070"/>
                </a:solidFill>
                <a:latin typeface="Courier"/>
              </a:rPr>
              <a:t>10</a:t>
            </a:r>
            <a:r>
              <a:rPr sz="1800" dirty="0">
                <a:latin typeface="Courier"/>
              </a:rPr>
              <a:t>, </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a:t>
            </a:r>
            <a:r>
              <a:rPr sz="1800" dirty="0" err="1">
                <a:solidFill>
                  <a:srgbClr val="4070A0"/>
                </a:solidFill>
                <a:latin typeface="Courier"/>
              </a:rPr>
              <a:t>randomForest</a:t>
            </a:r>
            <a:r>
              <a:rPr sz="1800" dirty="0">
                <a:solidFill>
                  <a:srgbClr val="4070A0"/>
                </a:solidFill>
                <a:latin typeface="Courier"/>
              </a:rPr>
              <a:t>"</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flight_ranger</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rand_forest</a:t>
            </a:r>
            <a:r>
              <a:rPr sz="1800" dirty="0">
                <a:latin typeface="Courier"/>
              </a:rPr>
              <a:t>(</a:t>
            </a:r>
            <a:r>
              <a:rPr sz="1800" dirty="0">
                <a:solidFill>
                  <a:srgbClr val="902000"/>
                </a:solidFill>
                <a:latin typeface="Courier"/>
              </a:rPr>
              <a:t>trees =</a:t>
            </a:r>
            <a:r>
              <a:rPr sz="1800" dirty="0">
                <a:latin typeface="Courier"/>
              </a:rPr>
              <a:t> </a:t>
            </a:r>
            <a:r>
              <a:rPr sz="1800" dirty="0">
                <a:solidFill>
                  <a:srgbClr val="40A070"/>
                </a:solidFill>
                <a:latin typeface="Courier"/>
              </a:rPr>
              <a:t>50</a:t>
            </a:r>
            <a:r>
              <a:rPr sz="1800" dirty="0">
                <a:latin typeface="Courier"/>
              </a:rPr>
              <a:t>, </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"ranger"</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r>
              <a:rPr dirty="0"/>
              <a:t/>
            </a:r>
            <a:br>
              <a:rPr dirty="0"/>
            </a:br>
            <a:r>
              <a:rPr dirty="0"/>
              <a:t/>
            </a:r>
            <a:br>
              <a:rPr dirty="0"/>
            </a:br>
            <a:r>
              <a:rPr sz="1800" dirty="0" err="1">
                <a:latin typeface="Courier"/>
              </a:rPr>
              <a:t>flight_glm</a:t>
            </a:r>
            <a:r>
              <a:rPr sz="1800" dirty="0">
                <a:latin typeface="Courier"/>
              </a:rPr>
              <a:t> =</a:t>
            </a:r>
            <a:r>
              <a:rPr dirty="0"/>
              <a:t/>
            </a:r>
            <a:br>
              <a:rPr dirty="0"/>
            </a:br>
            <a:r>
              <a:rPr sz="1800" dirty="0">
                <a:solidFill>
                  <a:srgbClr val="4070A0"/>
                </a:solidFill>
                <a:latin typeface="Courier"/>
              </a:rPr>
              <a:t>  </a:t>
            </a:r>
            <a:r>
              <a:rPr sz="1800" b="1" dirty="0" err="1">
                <a:solidFill>
                  <a:srgbClr val="007020"/>
                </a:solidFill>
                <a:latin typeface="Courier"/>
              </a:rPr>
              <a:t>linear_reg</a:t>
            </a:r>
            <a:r>
              <a:rPr sz="1800" dirty="0">
                <a:latin typeface="Courier"/>
              </a:rPr>
              <a:t>(</a:t>
            </a:r>
            <a:r>
              <a:rPr sz="1800" dirty="0">
                <a:solidFill>
                  <a:srgbClr val="902000"/>
                </a:solidFill>
                <a:latin typeface="Courier"/>
              </a:rPr>
              <a:t>mode =</a:t>
            </a:r>
            <a:r>
              <a:rPr sz="1800" dirty="0">
                <a:latin typeface="Courier"/>
              </a:rPr>
              <a:t> </a:t>
            </a:r>
            <a:r>
              <a:rPr sz="1800" dirty="0">
                <a:solidFill>
                  <a:srgbClr val="4070A0"/>
                </a:solidFill>
                <a:latin typeface="Courier"/>
              </a:rPr>
              <a:t>"regression"</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err="1">
                <a:solidFill>
                  <a:srgbClr val="007020"/>
                </a:solidFill>
                <a:latin typeface="Courier"/>
              </a:rPr>
              <a:t>set_engine</a:t>
            </a:r>
            <a:r>
              <a:rPr sz="1800" dirty="0">
                <a:latin typeface="Courier"/>
              </a:rPr>
              <a:t>(</a:t>
            </a:r>
            <a:r>
              <a:rPr sz="1800" dirty="0">
                <a:solidFill>
                  <a:srgbClr val="4070A0"/>
                </a:solidFill>
                <a:latin typeface="Courier"/>
              </a:rPr>
              <a:t>"</a:t>
            </a:r>
            <a:r>
              <a:rPr sz="1800" dirty="0" err="1">
                <a:solidFill>
                  <a:srgbClr val="4070A0"/>
                </a:solidFill>
                <a:latin typeface="Courier"/>
              </a:rPr>
              <a:t>glmnet</a:t>
            </a:r>
            <a:r>
              <a:rPr sz="1800" dirty="0">
                <a:solidFill>
                  <a:srgbClr val="4070A0"/>
                </a:solidFill>
                <a:latin typeface="Courier"/>
              </a:rPr>
              <a:t>"</a:t>
            </a:r>
            <a:r>
              <a:rPr sz="1800" dirty="0">
                <a:latin typeface="Courier"/>
              </a:rPr>
              <a:t>) </a:t>
            </a:r>
            <a:r>
              <a:rPr sz="1800" dirty="0">
                <a:solidFill>
                  <a:srgbClr val="666666"/>
                </a:solidFill>
                <a:latin typeface="Courier"/>
              </a:rPr>
              <a:t>%&gt;%</a:t>
            </a:r>
            <a:r>
              <a:rPr dirty="0"/>
              <a:t/>
            </a:r>
            <a:br>
              <a:rPr dirty="0"/>
            </a:br>
            <a:r>
              <a:rPr sz="1800" dirty="0">
                <a:solidFill>
                  <a:srgbClr val="4070A0"/>
                </a:solidFill>
                <a:latin typeface="Courier"/>
              </a:rPr>
              <a:t>  </a:t>
            </a:r>
            <a:r>
              <a:rPr sz="1800" b="1" dirty="0">
                <a:solidFill>
                  <a:srgbClr val="007020"/>
                </a:solidFill>
                <a:latin typeface="Courier"/>
              </a:rPr>
              <a:t>fit</a:t>
            </a:r>
            <a:r>
              <a:rPr sz="1800" dirty="0">
                <a:latin typeface="Courier"/>
              </a:rPr>
              <a:t>(</a:t>
            </a:r>
            <a:r>
              <a:rPr sz="1800" dirty="0" err="1">
                <a:latin typeface="Courier"/>
              </a:rPr>
              <a:t>hours_flown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 </a:t>
            </a:r>
            <a:r>
              <a:rPr sz="1800" dirty="0">
                <a:solidFill>
                  <a:srgbClr val="902000"/>
                </a:solidFill>
                <a:latin typeface="Courier"/>
              </a:rPr>
              <a:t>data =</a:t>
            </a:r>
            <a:r>
              <a:rPr sz="1800" dirty="0">
                <a:latin typeface="Courier"/>
              </a:rPr>
              <a:t> </a:t>
            </a:r>
            <a:r>
              <a:rPr sz="1800" dirty="0" err="1">
                <a:latin typeface="Courier"/>
              </a:rPr>
              <a:t>flight_training</a:t>
            </a:r>
            <a:r>
              <a:rPr sz="1800" dirty="0">
                <a:latin typeface="Courier"/>
              </a:rPr>
              <a:t>)</a:t>
            </a:r>
          </a:p>
        </p:txBody>
      </p:sp>
      <p:sp>
        <p:nvSpPr>
          <p:cNvPr id="4" name="Rectangle 3"/>
          <p:cNvSpPr/>
          <p:nvPr/>
        </p:nvSpPr>
        <p:spPr bwMode="auto">
          <a:xfrm>
            <a:off x="-262731" y="4772025"/>
            <a:ext cx="9908157" cy="1228725"/>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
        <p:nvSpPr>
          <p:cNvPr id="5" name="Rectangle 4"/>
          <p:cNvSpPr/>
          <p:nvPr/>
        </p:nvSpPr>
        <p:spPr bwMode="auto">
          <a:xfrm>
            <a:off x="-390525" y="1071400"/>
            <a:ext cx="9908157" cy="1205075"/>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676637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smtClean="0">
                <a:latin typeface="Courier"/>
              </a:rPr>
              <a:t>t</a:t>
            </a:r>
            <a:r>
              <a:rPr sz="1800" dirty="0" err="1" smtClean="0">
                <a:latin typeface="Courier"/>
              </a:rPr>
              <a:t>idymodels</a:t>
            </a:r>
            <a:r>
              <a:rPr dirty="0"/>
              <a:t>: Side Note</a:t>
            </a:r>
          </a:p>
        </p:txBody>
      </p:sp>
      <p:sp>
        <p:nvSpPr>
          <p:cNvPr id="3" name="Content Placeholder 2"/>
          <p:cNvSpPr>
            <a:spLocks noGrp="1"/>
          </p:cNvSpPr>
          <p:nvPr>
            <p:ph idx="1"/>
          </p:nvPr>
        </p:nvSpPr>
        <p:spPr/>
        <p:txBody>
          <a:bodyPr/>
          <a:lstStyle/>
          <a:p>
            <a:pPr marL="0" lvl="0" indent="0">
              <a:buNone/>
            </a:pPr>
            <a:r>
              <a:rPr/>
              <a:t>Models Currently Available</a:t>
            </a:r>
          </a:p>
          <a:p>
            <a:pPr lvl="1"/>
            <a:r>
              <a:rPr sz="1800">
                <a:latin typeface="Courier"/>
              </a:rPr>
              <a:t>lm</a:t>
            </a:r>
          </a:p>
          <a:p>
            <a:pPr lvl="1"/>
            <a:r>
              <a:rPr sz="1800">
                <a:latin typeface="Courier"/>
              </a:rPr>
              <a:t>tree-based</a:t>
            </a:r>
          </a:p>
          <a:p>
            <a:pPr lvl="1"/>
            <a:r>
              <a:rPr sz="1800">
                <a:latin typeface="Courier"/>
              </a:rPr>
              <a:t>survival analysis</a:t>
            </a:r>
          </a:p>
          <a:p>
            <a:pPr lvl="1"/>
            <a:r>
              <a:rPr sz="1800">
                <a:latin typeface="Courier"/>
              </a:rPr>
              <a:t>bayesian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sz="1800" dirty="0" err="1">
                <a:latin typeface="Courier"/>
              </a:rPr>
              <a:t>tidymodels</a:t>
            </a:r>
            <a:r>
              <a:rPr dirty="0"/>
              <a:t>: </a:t>
            </a:r>
            <a:r>
              <a:rPr dirty="0" smtClean="0"/>
              <a:t>Predict </a:t>
            </a:r>
            <a:r>
              <a:rPr dirty="0"/>
              <a:t>and Evaluate</a:t>
            </a:r>
          </a:p>
        </p:txBody>
      </p:sp>
      <p:sp>
        <p:nvSpPr>
          <p:cNvPr id="3" name="Content Placeholder 2"/>
          <p:cNvSpPr>
            <a:spLocks noGrp="1"/>
          </p:cNvSpPr>
          <p:nvPr>
            <p:ph idx="1"/>
          </p:nvPr>
        </p:nvSpPr>
        <p:spPr>
          <a:xfrm>
            <a:off x="-1202956" y="1147614"/>
            <a:ext cx="10497958" cy="5486400"/>
          </a:xfrm>
        </p:spPr>
        <p:txBody>
          <a:bodyPr/>
          <a:lstStyle/>
          <a:p>
            <a:pPr marL="1270000" lvl="0" indent="0">
              <a:buNone/>
            </a:pPr>
            <a:r>
              <a:rPr sz="1400" dirty="0" err="1">
                <a:latin typeface="Courier"/>
              </a:rPr>
              <a:t>flight_testing</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bind_cols</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flight_lm</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lm_pred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flight_rf</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rf_pred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flight_ranger</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ranger_pred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flight_glm</a:t>
            </a:r>
            <a:r>
              <a:rPr sz="1400" dirty="0">
                <a:latin typeface="Courier"/>
              </a:rPr>
              <a:t>, </a:t>
            </a:r>
            <a:r>
              <a:rPr sz="1400" dirty="0" err="1">
                <a:latin typeface="Courier"/>
              </a:rPr>
              <a:t>flight_testing</a:t>
            </a:r>
            <a:r>
              <a:rPr sz="1400" dirty="0">
                <a:latin typeface="Courier"/>
              </a:rPr>
              <a:t>, </a:t>
            </a:r>
            <a:r>
              <a:rPr sz="1400" dirty="0">
                <a:solidFill>
                  <a:srgbClr val="902000"/>
                </a:solidFill>
                <a:latin typeface="Courier"/>
              </a:rPr>
              <a:t>penalty =</a:t>
            </a:r>
            <a:r>
              <a:rPr sz="1400" dirty="0">
                <a:latin typeface="Courier"/>
              </a:rPr>
              <a:t> </a:t>
            </a:r>
            <a:r>
              <a:rPr sz="1400" dirty="0">
                <a:solidFill>
                  <a:srgbClr val="40A070"/>
                </a:solidFill>
                <a:latin typeface="Courier"/>
              </a:rPr>
              <a:t>10</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lasso_glm</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pivot_longer</a:t>
            </a:r>
            <a:r>
              <a:rPr sz="1400" dirty="0">
                <a:latin typeface="Courier"/>
              </a:rPr>
              <a:t>(</a:t>
            </a:r>
            <a:r>
              <a:rPr sz="1400" dirty="0">
                <a:solidFill>
                  <a:srgbClr val="902000"/>
                </a:solidFill>
                <a:latin typeface="Courier"/>
              </a:rPr>
              <a:t>cols =</a:t>
            </a:r>
            <a:r>
              <a:rPr sz="1400" dirty="0">
                <a:latin typeface="Courier"/>
              </a:rPr>
              <a:t> </a:t>
            </a:r>
            <a:r>
              <a:rPr sz="1400" dirty="0">
                <a:solidFill>
                  <a:srgbClr val="666666"/>
                </a:solidFill>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a:solidFill>
                  <a:srgbClr val="902000"/>
                </a:solidFill>
                <a:latin typeface="Courier"/>
              </a:rPr>
              <a:t>model =</a:t>
            </a:r>
            <a:r>
              <a:rPr sz="1400" dirty="0">
                <a:latin typeface="Courier"/>
              </a:rPr>
              <a:t> name, </a:t>
            </a:r>
            <a:r>
              <a:rPr sz="1400" dirty="0">
                <a:solidFill>
                  <a:srgbClr val="902000"/>
                </a:solidFill>
                <a:latin typeface="Courier"/>
              </a:rPr>
              <a:t>prediction =</a:t>
            </a:r>
            <a:r>
              <a:rPr sz="1400" dirty="0">
                <a:latin typeface="Courier"/>
              </a:rPr>
              <a:t> value)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group_by</a:t>
            </a:r>
            <a:r>
              <a:rPr sz="1400" dirty="0">
                <a:latin typeface="Courier"/>
              </a:rPr>
              <a:t>(model)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metrics</a:t>
            </a:r>
            <a:r>
              <a:rPr sz="1400" dirty="0">
                <a:latin typeface="Courier"/>
              </a:rPr>
              <a:t>(</a:t>
            </a:r>
            <a:r>
              <a:rPr sz="1400" dirty="0">
                <a:solidFill>
                  <a:srgbClr val="902000"/>
                </a:solidFill>
                <a:latin typeface="Courier"/>
              </a:rPr>
              <a:t>truth =</a:t>
            </a:r>
            <a:r>
              <a:rPr sz="1400" dirty="0">
                <a:latin typeface="Courier"/>
              </a:rPr>
              <a:t> </a:t>
            </a:r>
            <a:r>
              <a:rPr sz="1400" dirty="0" err="1">
                <a:latin typeface="Courier"/>
              </a:rPr>
              <a:t>hours_flown</a:t>
            </a:r>
            <a:r>
              <a:rPr sz="1400" dirty="0">
                <a:latin typeface="Courier"/>
              </a:rPr>
              <a:t>, </a:t>
            </a:r>
            <a:r>
              <a:rPr sz="1400" dirty="0">
                <a:solidFill>
                  <a:srgbClr val="902000"/>
                </a:solidFill>
                <a:latin typeface="Courier"/>
              </a:rPr>
              <a:t>estimate =</a:t>
            </a:r>
            <a:r>
              <a:rPr sz="1400" dirty="0">
                <a:latin typeface="Courier"/>
              </a:rPr>
              <a:t> prediction)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a:solidFill>
                  <a:srgbClr val="666666"/>
                </a:solidFill>
                <a:latin typeface="Courier"/>
              </a:rPr>
              <a:t>-</a:t>
            </a:r>
            <a:r>
              <a:rPr sz="1400" dirty="0">
                <a:latin typeface="Courier"/>
              </a:rPr>
              <a:t>.estimator)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pivot_wider</a:t>
            </a:r>
            <a:r>
              <a:rPr sz="1400" dirty="0">
                <a:latin typeface="Courier"/>
              </a:rPr>
              <a:t>(</a:t>
            </a:r>
            <a:r>
              <a:rPr sz="1400" dirty="0" err="1">
                <a:solidFill>
                  <a:srgbClr val="902000"/>
                </a:solidFill>
                <a:latin typeface="Courier"/>
              </a:rPr>
              <a:t>names_from</a:t>
            </a:r>
            <a:r>
              <a:rPr sz="1400" dirty="0">
                <a:solidFill>
                  <a:srgbClr val="902000"/>
                </a:solidFill>
                <a:latin typeface="Courier"/>
              </a:rPr>
              <a:t> =</a:t>
            </a:r>
            <a:r>
              <a:rPr sz="1400" dirty="0">
                <a:latin typeface="Courier"/>
              </a:rPr>
              <a:t> .metric, </a:t>
            </a:r>
            <a:r>
              <a:rPr sz="1400" dirty="0" err="1">
                <a:solidFill>
                  <a:srgbClr val="902000"/>
                </a:solidFill>
                <a:latin typeface="Courier"/>
              </a:rPr>
              <a:t>values_from</a:t>
            </a:r>
            <a:r>
              <a:rPr sz="1400" dirty="0">
                <a:solidFill>
                  <a:srgbClr val="902000"/>
                </a:solidFill>
                <a:latin typeface="Courier"/>
              </a:rPr>
              <a:t> =</a:t>
            </a:r>
            <a:r>
              <a:rPr sz="1400" dirty="0">
                <a:latin typeface="Courier"/>
              </a:rPr>
              <a:t> .estimate)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arrange</a:t>
            </a:r>
            <a:r>
              <a:rPr sz="1400" dirty="0">
                <a:latin typeface="Courier"/>
              </a:rPr>
              <a:t>(</a:t>
            </a:r>
            <a:r>
              <a:rPr sz="1400" dirty="0" err="1">
                <a:latin typeface="Courier"/>
              </a:rPr>
              <a:t>rmse</a:t>
            </a:r>
            <a:r>
              <a:rPr sz="1400" dirty="0" smtClean="0">
                <a:latin typeface="Courier"/>
              </a:rPr>
              <a:t>)</a:t>
            </a:r>
            <a:endParaRPr sz="1400" dirty="0">
              <a:latin typeface="Courier"/>
            </a:endParaRPr>
          </a:p>
        </p:txBody>
      </p:sp>
      <p:graphicFrame>
        <p:nvGraphicFramePr>
          <p:cNvPr id="5" name="Table 4"/>
          <p:cNvGraphicFramePr>
            <a:graphicFrameLocks noGrp="1"/>
          </p:cNvGraphicFramePr>
          <p:nvPr>
            <p:extLst>
              <p:ext uri="{D42A27DB-BD31-4B8C-83A1-F6EECF244321}">
                <p14:modId xmlns:p14="http://schemas.microsoft.com/office/powerpoint/2010/main" val="2155351615"/>
              </p:ext>
            </p:extLst>
          </p:nvPr>
        </p:nvGraphicFramePr>
        <p:xfrm>
          <a:off x="3297104" y="4663597"/>
          <a:ext cx="2368549" cy="1420902"/>
        </p:xfrm>
        <a:graphic>
          <a:graphicData uri="http://schemas.openxmlformats.org/drawingml/2006/table">
            <a:tbl>
              <a:tblPr/>
              <a:tblGrid>
                <a:gridCol w="925513"/>
                <a:gridCol w="569912"/>
                <a:gridCol w="436562"/>
                <a:gridCol w="436562"/>
              </a:tblGrid>
              <a:tr h="263334">
                <a:tc>
                  <a:txBody>
                    <a:bodyPr/>
                    <a:lstStyle/>
                    <a:p>
                      <a:pPr marL="63500" marR="63500" algn="l">
                        <a:spcBef>
                          <a:spcPts val="200"/>
                        </a:spcBef>
                        <a:spcAft>
                          <a:spcPts val="200"/>
                        </a:spcAft>
                        <a:buNone/>
                      </a:pPr>
                      <a:r>
                        <a:rPr sz="1100" dirty="0">
                          <a:solidFill>
                            <a:srgbClr val="111111">
                              <a:alpha val="100000"/>
                            </a:srgbClr>
                          </a:solidFill>
                          <a:latin typeface="Arial"/>
                          <a:cs typeface="Arial"/>
                        </a:rPr>
                        <a:t>model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RMSE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MAE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ranger_pred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9.66</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5.67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rf_pred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9.73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.838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lm_pred</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12.3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lasso_glm</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16.8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.694</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10.9</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
        <p:nvSpPr>
          <p:cNvPr id="6" name="TextBox 5"/>
          <p:cNvSpPr txBox="1"/>
          <p:nvPr/>
        </p:nvSpPr>
        <p:spPr>
          <a:xfrm>
            <a:off x="7147421" y="6249798"/>
            <a:ext cx="1903085" cy="507831"/>
          </a:xfrm>
          <a:prstGeom prst="rect">
            <a:avLst/>
          </a:prstGeom>
          <a:solidFill>
            <a:schemeClr val="tx2"/>
          </a:solidFill>
          <a:ln>
            <a:solidFill>
              <a:schemeClr val="tx1"/>
            </a:solidFill>
          </a:ln>
        </p:spPr>
        <p:txBody>
          <a:bodyPr wrap="none" rtlCol="0">
            <a:spAutoFit/>
          </a:bodyPr>
          <a:lstStyle/>
          <a:p>
            <a:r>
              <a:rPr lang="en-US" sz="900" b="0" dirty="0" smtClean="0">
                <a:solidFill>
                  <a:schemeClr val="tx1"/>
                </a:solidFill>
              </a:rPr>
              <a:t>RMSE: Root Mean Squared Error</a:t>
            </a:r>
          </a:p>
          <a:p>
            <a:r>
              <a:rPr lang="en-US" sz="900" b="0" dirty="0" smtClean="0">
                <a:solidFill>
                  <a:schemeClr val="tx1"/>
                </a:solidFill>
              </a:rPr>
              <a:t>R^2: R Squared</a:t>
            </a:r>
          </a:p>
          <a:p>
            <a:r>
              <a:rPr lang="en-US" sz="900" b="0" dirty="0" smtClean="0">
                <a:solidFill>
                  <a:schemeClr val="tx1"/>
                </a:solidFill>
              </a:rPr>
              <a:t>MAE: Mean Absolute Error</a:t>
            </a:r>
            <a:endParaRPr lang="en-US" sz="900" b="0" dirty="0">
              <a:solidFill>
                <a:schemeClr val="tx1"/>
              </a:solidFill>
            </a:endParaRPr>
          </a:p>
        </p:txBody>
      </p:sp>
    </p:spTree>
    <p:extLst>
      <p:ext uri="{BB962C8B-B14F-4D97-AF65-F5344CB8AC3E}">
        <p14:creationId xmlns:p14="http://schemas.microsoft.com/office/powerpoint/2010/main" val="3955854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sz="1800" dirty="0" err="1">
                <a:latin typeface="Courier"/>
              </a:rPr>
              <a:t>tidymodels</a:t>
            </a:r>
            <a:r>
              <a:rPr dirty="0"/>
              <a:t>: </a:t>
            </a:r>
            <a:r>
              <a:rPr dirty="0" smtClean="0"/>
              <a:t>Predict </a:t>
            </a:r>
            <a:r>
              <a:rPr dirty="0"/>
              <a:t>and Evaluate</a:t>
            </a:r>
          </a:p>
        </p:txBody>
      </p:sp>
      <p:sp>
        <p:nvSpPr>
          <p:cNvPr id="3" name="Content Placeholder 2"/>
          <p:cNvSpPr>
            <a:spLocks noGrp="1"/>
          </p:cNvSpPr>
          <p:nvPr>
            <p:ph idx="1"/>
          </p:nvPr>
        </p:nvSpPr>
        <p:spPr>
          <a:xfrm>
            <a:off x="-1202956" y="1147614"/>
            <a:ext cx="10497958" cy="5486400"/>
          </a:xfrm>
        </p:spPr>
        <p:txBody>
          <a:bodyPr/>
          <a:lstStyle/>
          <a:p>
            <a:pPr marL="1270000" lvl="0" indent="0">
              <a:buNone/>
            </a:pPr>
            <a:r>
              <a:rPr sz="1400" dirty="0" err="1">
                <a:latin typeface="Courier"/>
              </a:rPr>
              <a:t>flight_testing</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bind_cols</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flight_lm</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lm_pred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flight_rf</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rf_pred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flight_ranger</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ranger_pred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flight_glm</a:t>
            </a:r>
            <a:r>
              <a:rPr sz="1400" dirty="0">
                <a:latin typeface="Courier"/>
              </a:rPr>
              <a:t>, </a:t>
            </a:r>
            <a:r>
              <a:rPr sz="1400" dirty="0" err="1">
                <a:latin typeface="Courier"/>
              </a:rPr>
              <a:t>flight_testing</a:t>
            </a:r>
            <a:r>
              <a:rPr sz="1400" dirty="0">
                <a:latin typeface="Courier"/>
              </a:rPr>
              <a:t>, </a:t>
            </a:r>
            <a:r>
              <a:rPr sz="1400" dirty="0">
                <a:solidFill>
                  <a:srgbClr val="902000"/>
                </a:solidFill>
                <a:latin typeface="Courier"/>
              </a:rPr>
              <a:t>penalty =</a:t>
            </a:r>
            <a:r>
              <a:rPr sz="1400" dirty="0">
                <a:latin typeface="Courier"/>
              </a:rPr>
              <a:t> </a:t>
            </a:r>
            <a:r>
              <a:rPr sz="1400" dirty="0">
                <a:solidFill>
                  <a:srgbClr val="40A070"/>
                </a:solidFill>
                <a:latin typeface="Courier"/>
              </a:rPr>
              <a:t>10</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lasso_glm</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pivot_longer</a:t>
            </a:r>
            <a:r>
              <a:rPr sz="1400" dirty="0">
                <a:latin typeface="Courier"/>
              </a:rPr>
              <a:t>(</a:t>
            </a:r>
            <a:r>
              <a:rPr sz="1400" dirty="0">
                <a:solidFill>
                  <a:srgbClr val="902000"/>
                </a:solidFill>
                <a:latin typeface="Courier"/>
              </a:rPr>
              <a:t>cols =</a:t>
            </a:r>
            <a:r>
              <a:rPr sz="1400" dirty="0">
                <a:latin typeface="Courier"/>
              </a:rPr>
              <a:t> </a:t>
            </a:r>
            <a:r>
              <a:rPr sz="1400" dirty="0">
                <a:solidFill>
                  <a:srgbClr val="666666"/>
                </a:solidFill>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a:solidFill>
                  <a:srgbClr val="902000"/>
                </a:solidFill>
                <a:latin typeface="Courier"/>
              </a:rPr>
              <a:t>model =</a:t>
            </a:r>
            <a:r>
              <a:rPr sz="1400" dirty="0">
                <a:latin typeface="Courier"/>
              </a:rPr>
              <a:t> name, </a:t>
            </a:r>
            <a:r>
              <a:rPr sz="1400" dirty="0">
                <a:solidFill>
                  <a:srgbClr val="902000"/>
                </a:solidFill>
                <a:latin typeface="Courier"/>
              </a:rPr>
              <a:t>prediction =</a:t>
            </a:r>
            <a:r>
              <a:rPr sz="1400" dirty="0">
                <a:latin typeface="Courier"/>
              </a:rPr>
              <a:t> value)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group_by</a:t>
            </a:r>
            <a:r>
              <a:rPr sz="1400" dirty="0">
                <a:latin typeface="Courier"/>
              </a:rPr>
              <a:t>(model)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metrics</a:t>
            </a:r>
            <a:r>
              <a:rPr sz="1400" dirty="0">
                <a:latin typeface="Courier"/>
              </a:rPr>
              <a:t>(</a:t>
            </a:r>
            <a:r>
              <a:rPr sz="1400" dirty="0">
                <a:solidFill>
                  <a:srgbClr val="902000"/>
                </a:solidFill>
                <a:latin typeface="Courier"/>
              </a:rPr>
              <a:t>truth =</a:t>
            </a:r>
            <a:r>
              <a:rPr sz="1400" dirty="0">
                <a:latin typeface="Courier"/>
              </a:rPr>
              <a:t> </a:t>
            </a:r>
            <a:r>
              <a:rPr sz="1400" dirty="0" err="1">
                <a:latin typeface="Courier"/>
              </a:rPr>
              <a:t>hours_flown</a:t>
            </a:r>
            <a:r>
              <a:rPr sz="1400" dirty="0">
                <a:latin typeface="Courier"/>
              </a:rPr>
              <a:t>, </a:t>
            </a:r>
            <a:r>
              <a:rPr sz="1400" dirty="0">
                <a:solidFill>
                  <a:srgbClr val="902000"/>
                </a:solidFill>
                <a:latin typeface="Courier"/>
              </a:rPr>
              <a:t>estimate =</a:t>
            </a:r>
            <a:r>
              <a:rPr sz="1400" dirty="0">
                <a:latin typeface="Courier"/>
              </a:rPr>
              <a:t> prediction)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a:solidFill>
                  <a:srgbClr val="666666"/>
                </a:solidFill>
                <a:latin typeface="Courier"/>
              </a:rPr>
              <a:t>-</a:t>
            </a:r>
            <a:r>
              <a:rPr sz="1400" dirty="0">
                <a:latin typeface="Courier"/>
              </a:rPr>
              <a:t>.estimator)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pivot_wider</a:t>
            </a:r>
            <a:r>
              <a:rPr sz="1400" dirty="0">
                <a:latin typeface="Courier"/>
              </a:rPr>
              <a:t>(</a:t>
            </a:r>
            <a:r>
              <a:rPr sz="1400" dirty="0" err="1">
                <a:solidFill>
                  <a:srgbClr val="902000"/>
                </a:solidFill>
                <a:latin typeface="Courier"/>
              </a:rPr>
              <a:t>names_from</a:t>
            </a:r>
            <a:r>
              <a:rPr sz="1400" dirty="0">
                <a:solidFill>
                  <a:srgbClr val="902000"/>
                </a:solidFill>
                <a:latin typeface="Courier"/>
              </a:rPr>
              <a:t> =</a:t>
            </a:r>
            <a:r>
              <a:rPr sz="1400" dirty="0">
                <a:latin typeface="Courier"/>
              </a:rPr>
              <a:t> .metric, </a:t>
            </a:r>
            <a:r>
              <a:rPr sz="1400" dirty="0" err="1">
                <a:solidFill>
                  <a:srgbClr val="902000"/>
                </a:solidFill>
                <a:latin typeface="Courier"/>
              </a:rPr>
              <a:t>values_from</a:t>
            </a:r>
            <a:r>
              <a:rPr sz="1400" dirty="0">
                <a:solidFill>
                  <a:srgbClr val="902000"/>
                </a:solidFill>
                <a:latin typeface="Courier"/>
              </a:rPr>
              <a:t> =</a:t>
            </a:r>
            <a:r>
              <a:rPr sz="1400" dirty="0">
                <a:latin typeface="Courier"/>
              </a:rPr>
              <a:t> .estimate)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arrange</a:t>
            </a:r>
            <a:r>
              <a:rPr sz="1400" dirty="0">
                <a:latin typeface="Courier"/>
              </a:rPr>
              <a:t>(</a:t>
            </a:r>
            <a:r>
              <a:rPr sz="1400" dirty="0" err="1">
                <a:latin typeface="Courier"/>
              </a:rPr>
              <a:t>rmse</a:t>
            </a:r>
            <a:r>
              <a:rPr sz="1400" dirty="0" smtClean="0">
                <a:latin typeface="Courier"/>
              </a:rPr>
              <a:t>)</a:t>
            </a:r>
            <a:endParaRPr sz="1400" dirty="0">
              <a:latin typeface="Courier"/>
            </a:endParaRPr>
          </a:p>
        </p:txBody>
      </p:sp>
      <p:sp>
        <p:nvSpPr>
          <p:cNvPr id="6" name="TextBox 5"/>
          <p:cNvSpPr txBox="1"/>
          <p:nvPr/>
        </p:nvSpPr>
        <p:spPr>
          <a:xfrm>
            <a:off x="7147421" y="6249798"/>
            <a:ext cx="1903085" cy="507831"/>
          </a:xfrm>
          <a:prstGeom prst="rect">
            <a:avLst/>
          </a:prstGeom>
          <a:solidFill>
            <a:schemeClr val="tx2"/>
          </a:solidFill>
          <a:ln>
            <a:solidFill>
              <a:schemeClr val="tx1"/>
            </a:solidFill>
          </a:ln>
        </p:spPr>
        <p:txBody>
          <a:bodyPr wrap="none" rtlCol="0">
            <a:spAutoFit/>
          </a:bodyPr>
          <a:lstStyle/>
          <a:p>
            <a:r>
              <a:rPr lang="en-US" sz="900" b="0" dirty="0" smtClean="0">
                <a:solidFill>
                  <a:schemeClr val="tx1"/>
                </a:solidFill>
              </a:rPr>
              <a:t>RMSE: Root Mean Squared Error</a:t>
            </a:r>
          </a:p>
          <a:p>
            <a:r>
              <a:rPr lang="en-US" sz="900" b="0" dirty="0" smtClean="0">
                <a:solidFill>
                  <a:schemeClr val="tx1"/>
                </a:solidFill>
              </a:rPr>
              <a:t>R^2: R Squared</a:t>
            </a:r>
          </a:p>
          <a:p>
            <a:r>
              <a:rPr lang="en-US" sz="900" b="0" dirty="0" smtClean="0">
                <a:solidFill>
                  <a:schemeClr val="tx1"/>
                </a:solidFill>
              </a:rPr>
              <a:t>MAE: Mean Absolute Error</a:t>
            </a:r>
            <a:endParaRPr lang="en-US" sz="900" b="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011297718"/>
              </p:ext>
            </p:extLst>
          </p:nvPr>
        </p:nvGraphicFramePr>
        <p:xfrm>
          <a:off x="3297104" y="4663597"/>
          <a:ext cx="2368549" cy="1420902"/>
        </p:xfrm>
        <a:graphic>
          <a:graphicData uri="http://schemas.openxmlformats.org/drawingml/2006/table">
            <a:tbl>
              <a:tblPr/>
              <a:tblGrid>
                <a:gridCol w="925513"/>
                <a:gridCol w="569912"/>
                <a:gridCol w="436562"/>
                <a:gridCol w="436562"/>
              </a:tblGrid>
              <a:tr h="263334">
                <a:tc>
                  <a:txBody>
                    <a:bodyPr/>
                    <a:lstStyle/>
                    <a:p>
                      <a:pPr marL="63500" marR="63500" algn="l">
                        <a:spcBef>
                          <a:spcPts val="200"/>
                        </a:spcBef>
                        <a:spcAft>
                          <a:spcPts val="200"/>
                        </a:spcAft>
                        <a:buNone/>
                      </a:pPr>
                      <a:r>
                        <a:rPr sz="1100" dirty="0">
                          <a:solidFill>
                            <a:srgbClr val="111111">
                              <a:alpha val="100000"/>
                            </a:srgbClr>
                          </a:solidFill>
                          <a:latin typeface="Arial"/>
                          <a:cs typeface="Arial"/>
                        </a:rPr>
                        <a:t>model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RMSE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MAE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ranger_pred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9.66</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5.67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rf_pred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9.73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.838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lm_pred</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12.3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lasso_glm</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16.8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.694</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10.9</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
        <p:nvSpPr>
          <p:cNvPr id="5" name="Rectangle 4"/>
          <p:cNvSpPr/>
          <p:nvPr/>
        </p:nvSpPr>
        <p:spPr bwMode="auto">
          <a:xfrm>
            <a:off x="-472700" y="1966750"/>
            <a:ext cx="9908157" cy="4310225"/>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4120844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sz="1800" dirty="0" err="1">
                <a:latin typeface="Courier"/>
              </a:rPr>
              <a:t>tidymodels</a:t>
            </a:r>
            <a:r>
              <a:rPr dirty="0"/>
              <a:t>: </a:t>
            </a:r>
            <a:r>
              <a:rPr dirty="0" smtClean="0"/>
              <a:t>Predict </a:t>
            </a:r>
            <a:r>
              <a:rPr dirty="0"/>
              <a:t>and Evaluate</a:t>
            </a:r>
          </a:p>
        </p:txBody>
      </p:sp>
      <p:sp>
        <p:nvSpPr>
          <p:cNvPr id="3" name="Content Placeholder 2"/>
          <p:cNvSpPr>
            <a:spLocks noGrp="1"/>
          </p:cNvSpPr>
          <p:nvPr>
            <p:ph idx="1"/>
          </p:nvPr>
        </p:nvSpPr>
        <p:spPr>
          <a:xfrm>
            <a:off x="-1202956" y="1147614"/>
            <a:ext cx="10497958" cy="5486400"/>
          </a:xfrm>
        </p:spPr>
        <p:txBody>
          <a:bodyPr/>
          <a:lstStyle/>
          <a:p>
            <a:pPr marL="1270000" lvl="0" indent="0">
              <a:buNone/>
            </a:pPr>
            <a:r>
              <a:rPr sz="1400" dirty="0" err="1">
                <a:latin typeface="Courier"/>
              </a:rPr>
              <a:t>flight_testing</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bind_cols</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flight_lm</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lm_pred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flight_rf</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rf_pred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flight_ranger</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ranger_pred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flight_glm</a:t>
            </a:r>
            <a:r>
              <a:rPr sz="1400" dirty="0">
                <a:latin typeface="Courier"/>
              </a:rPr>
              <a:t>, </a:t>
            </a:r>
            <a:r>
              <a:rPr sz="1400" dirty="0" err="1">
                <a:latin typeface="Courier"/>
              </a:rPr>
              <a:t>flight_testing</a:t>
            </a:r>
            <a:r>
              <a:rPr sz="1400" dirty="0">
                <a:latin typeface="Courier"/>
              </a:rPr>
              <a:t>, </a:t>
            </a:r>
            <a:r>
              <a:rPr sz="1400" dirty="0">
                <a:solidFill>
                  <a:srgbClr val="902000"/>
                </a:solidFill>
                <a:latin typeface="Courier"/>
              </a:rPr>
              <a:t>penalty =</a:t>
            </a:r>
            <a:r>
              <a:rPr sz="1400" dirty="0">
                <a:latin typeface="Courier"/>
              </a:rPr>
              <a:t> </a:t>
            </a:r>
            <a:r>
              <a:rPr sz="1400" dirty="0">
                <a:solidFill>
                  <a:srgbClr val="40A070"/>
                </a:solidFill>
                <a:latin typeface="Courier"/>
              </a:rPr>
              <a:t>10</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lasso_glm</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pivot_longer</a:t>
            </a:r>
            <a:r>
              <a:rPr sz="1400" dirty="0">
                <a:latin typeface="Courier"/>
              </a:rPr>
              <a:t>(</a:t>
            </a:r>
            <a:r>
              <a:rPr sz="1400" dirty="0">
                <a:solidFill>
                  <a:srgbClr val="902000"/>
                </a:solidFill>
                <a:latin typeface="Courier"/>
              </a:rPr>
              <a:t>cols =</a:t>
            </a:r>
            <a:r>
              <a:rPr sz="1400" dirty="0">
                <a:latin typeface="Courier"/>
              </a:rPr>
              <a:t> </a:t>
            </a:r>
            <a:r>
              <a:rPr sz="1400" dirty="0">
                <a:solidFill>
                  <a:srgbClr val="666666"/>
                </a:solidFill>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a:solidFill>
                  <a:srgbClr val="902000"/>
                </a:solidFill>
                <a:latin typeface="Courier"/>
              </a:rPr>
              <a:t>model =</a:t>
            </a:r>
            <a:r>
              <a:rPr sz="1400" dirty="0">
                <a:latin typeface="Courier"/>
              </a:rPr>
              <a:t> name, </a:t>
            </a:r>
            <a:r>
              <a:rPr sz="1400" dirty="0">
                <a:solidFill>
                  <a:srgbClr val="902000"/>
                </a:solidFill>
                <a:latin typeface="Courier"/>
              </a:rPr>
              <a:t>prediction =</a:t>
            </a:r>
            <a:r>
              <a:rPr sz="1400" dirty="0">
                <a:latin typeface="Courier"/>
              </a:rPr>
              <a:t> value)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group_by</a:t>
            </a:r>
            <a:r>
              <a:rPr sz="1400" dirty="0">
                <a:latin typeface="Courier"/>
              </a:rPr>
              <a:t>(model)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metrics</a:t>
            </a:r>
            <a:r>
              <a:rPr sz="1400" dirty="0">
                <a:latin typeface="Courier"/>
              </a:rPr>
              <a:t>(</a:t>
            </a:r>
            <a:r>
              <a:rPr sz="1400" dirty="0">
                <a:solidFill>
                  <a:srgbClr val="902000"/>
                </a:solidFill>
                <a:latin typeface="Courier"/>
              </a:rPr>
              <a:t>truth =</a:t>
            </a:r>
            <a:r>
              <a:rPr sz="1400" dirty="0">
                <a:latin typeface="Courier"/>
              </a:rPr>
              <a:t> </a:t>
            </a:r>
            <a:r>
              <a:rPr sz="1400" dirty="0" err="1">
                <a:latin typeface="Courier"/>
              </a:rPr>
              <a:t>hours_flown</a:t>
            </a:r>
            <a:r>
              <a:rPr sz="1400" dirty="0">
                <a:latin typeface="Courier"/>
              </a:rPr>
              <a:t>, </a:t>
            </a:r>
            <a:r>
              <a:rPr sz="1400" dirty="0">
                <a:solidFill>
                  <a:srgbClr val="902000"/>
                </a:solidFill>
                <a:latin typeface="Courier"/>
              </a:rPr>
              <a:t>estimate =</a:t>
            </a:r>
            <a:r>
              <a:rPr sz="1400" dirty="0">
                <a:latin typeface="Courier"/>
              </a:rPr>
              <a:t> prediction)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a:solidFill>
                  <a:srgbClr val="666666"/>
                </a:solidFill>
                <a:latin typeface="Courier"/>
              </a:rPr>
              <a:t>-</a:t>
            </a:r>
            <a:r>
              <a:rPr sz="1400" dirty="0">
                <a:latin typeface="Courier"/>
              </a:rPr>
              <a:t>.estimator)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pivot_wider</a:t>
            </a:r>
            <a:r>
              <a:rPr sz="1400" dirty="0">
                <a:latin typeface="Courier"/>
              </a:rPr>
              <a:t>(</a:t>
            </a:r>
            <a:r>
              <a:rPr sz="1400" dirty="0" err="1">
                <a:solidFill>
                  <a:srgbClr val="902000"/>
                </a:solidFill>
                <a:latin typeface="Courier"/>
              </a:rPr>
              <a:t>names_from</a:t>
            </a:r>
            <a:r>
              <a:rPr sz="1400" dirty="0">
                <a:solidFill>
                  <a:srgbClr val="902000"/>
                </a:solidFill>
                <a:latin typeface="Courier"/>
              </a:rPr>
              <a:t> =</a:t>
            </a:r>
            <a:r>
              <a:rPr sz="1400" dirty="0">
                <a:latin typeface="Courier"/>
              </a:rPr>
              <a:t> .metric, </a:t>
            </a:r>
            <a:r>
              <a:rPr sz="1400" dirty="0" err="1">
                <a:solidFill>
                  <a:srgbClr val="902000"/>
                </a:solidFill>
                <a:latin typeface="Courier"/>
              </a:rPr>
              <a:t>values_from</a:t>
            </a:r>
            <a:r>
              <a:rPr sz="1400" dirty="0">
                <a:solidFill>
                  <a:srgbClr val="902000"/>
                </a:solidFill>
                <a:latin typeface="Courier"/>
              </a:rPr>
              <a:t> =</a:t>
            </a:r>
            <a:r>
              <a:rPr sz="1400" dirty="0">
                <a:latin typeface="Courier"/>
              </a:rPr>
              <a:t> .estimate)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arrange</a:t>
            </a:r>
            <a:r>
              <a:rPr sz="1400" dirty="0">
                <a:latin typeface="Courier"/>
              </a:rPr>
              <a:t>(</a:t>
            </a:r>
            <a:r>
              <a:rPr sz="1400" dirty="0" err="1">
                <a:latin typeface="Courier"/>
              </a:rPr>
              <a:t>rmse</a:t>
            </a:r>
            <a:r>
              <a:rPr sz="1400" dirty="0" smtClean="0">
                <a:latin typeface="Courier"/>
              </a:rPr>
              <a:t>)</a:t>
            </a:r>
            <a:endParaRPr sz="1400" dirty="0">
              <a:latin typeface="Courier"/>
            </a:endParaRPr>
          </a:p>
        </p:txBody>
      </p:sp>
      <p:sp>
        <p:nvSpPr>
          <p:cNvPr id="7" name="TextBox 6"/>
          <p:cNvSpPr txBox="1"/>
          <p:nvPr/>
        </p:nvSpPr>
        <p:spPr>
          <a:xfrm>
            <a:off x="7147421" y="6249798"/>
            <a:ext cx="1903085" cy="507831"/>
          </a:xfrm>
          <a:prstGeom prst="rect">
            <a:avLst/>
          </a:prstGeom>
          <a:solidFill>
            <a:schemeClr val="tx2"/>
          </a:solidFill>
          <a:ln>
            <a:solidFill>
              <a:schemeClr val="tx1"/>
            </a:solidFill>
          </a:ln>
        </p:spPr>
        <p:txBody>
          <a:bodyPr wrap="none" rtlCol="0">
            <a:spAutoFit/>
          </a:bodyPr>
          <a:lstStyle/>
          <a:p>
            <a:r>
              <a:rPr lang="en-US" sz="900" b="0" dirty="0" smtClean="0">
                <a:solidFill>
                  <a:schemeClr val="tx1"/>
                </a:solidFill>
              </a:rPr>
              <a:t>RMSE: Root Mean Squared Error</a:t>
            </a:r>
          </a:p>
          <a:p>
            <a:r>
              <a:rPr lang="en-US" sz="900" b="0" dirty="0" smtClean="0">
                <a:solidFill>
                  <a:schemeClr val="tx1"/>
                </a:solidFill>
              </a:rPr>
              <a:t>R^2: R Squared</a:t>
            </a:r>
          </a:p>
          <a:p>
            <a:r>
              <a:rPr lang="en-US" sz="900" b="0" dirty="0" smtClean="0">
                <a:solidFill>
                  <a:schemeClr val="tx1"/>
                </a:solidFill>
              </a:rPr>
              <a:t>MAE: Mean Absolute Error</a:t>
            </a:r>
            <a:endParaRPr lang="en-US" sz="900" b="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011297718"/>
              </p:ext>
            </p:extLst>
          </p:nvPr>
        </p:nvGraphicFramePr>
        <p:xfrm>
          <a:off x="3297104" y="4663597"/>
          <a:ext cx="2368549" cy="1420902"/>
        </p:xfrm>
        <a:graphic>
          <a:graphicData uri="http://schemas.openxmlformats.org/drawingml/2006/table">
            <a:tbl>
              <a:tblPr/>
              <a:tblGrid>
                <a:gridCol w="925513"/>
                <a:gridCol w="569912"/>
                <a:gridCol w="436562"/>
                <a:gridCol w="436562"/>
              </a:tblGrid>
              <a:tr h="263334">
                <a:tc>
                  <a:txBody>
                    <a:bodyPr/>
                    <a:lstStyle/>
                    <a:p>
                      <a:pPr marL="63500" marR="63500" algn="l">
                        <a:spcBef>
                          <a:spcPts val="200"/>
                        </a:spcBef>
                        <a:spcAft>
                          <a:spcPts val="200"/>
                        </a:spcAft>
                        <a:buNone/>
                      </a:pPr>
                      <a:r>
                        <a:rPr sz="1100" dirty="0">
                          <a:solidFill>
                            <a:srgbClr val="111111">
                              <a:alpha val="100000"/>
                            </a:srgbClr>
                          </a:solidFill>
                          <a:latin typeface="Arial"/>
                          <a:cs typeface="Arial"/>
                        </a:rPr>
                        <a:t>model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RMSE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MAE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ranger_pred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9.66</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5.67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rf_pred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9.73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.838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lm_pred</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12.3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lasso_glm</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16.8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.694</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10.9</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
        <p:nvSpPr>
          <p:cNvPr id="5" name="Rectangle 4"/>
          <p:cNvSpPr/>
          <p:nvPr/>
        </p:nvSpPr>
        <p:spPr bwMode="auto">
          <a:xfrm>
            <a:off x="-472700" y="2724150"/>
            <a:ext cx="9908157" cy="3552825"/>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143308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marL="0" lvl="0" indent="0">
              <a:buNone/>
            </a:pPr>
            <a:r>
              <a:rPr/>
              <a:t>What are we going to talk about?</a:t>
            </a:r>
          </a:p>
        </p:txBody>
      </p:sp>
      <p:sp>
        <p:nvSpPr>
          <p:cNvPr id="3" name="Content Placeholder 2"/>
          <p:cNvSpPr>
            <a:spLocks noGrp="1"/>
          </p:cNvSpPr>
          <p:nvPr>
            <p:ph sz="half" idx="1"/>
          </p:nvPr>
        </p:nvSpPr>
        <p:spPr/>
        <p:txBody>
          <a:bodyPr/>
          <a:lstStyle/>
          <a:p>
            <a:pPr marL="0" lvl="0" indent="0">
              <a:buNone/>
            </a:pPr>
            <a:r>
              <a:rPr dirty="0" smtClean="0"/>
              <a:t>Let's </a:t>
            </a:r>
            <a:r>
              <a:rPr dirty="0"/>
              <a:t>talk </a:t>
            </a:r>
            <a:r>
              <a:rPr dirty="0" smtClean="0"/>
              <a:t>about</a:t>
            </a:r>
          </a:p>
          <a:p>
            <a:pPr marL="0" lvl="0" indent="0">
              <a:buNone/>
            </a:pPr>
            <a:endParaRPr dirty="0"/>
          </a:p>
          <a:p>
            <a:pPr lvl="1"/>
            <a:r>
              <a:rPr dirty="0"/>
              <a:t>…modeling in R the old way (</a:t>
            </a:r>
            <a:r>
              <a:rPr sz="1800" dirty="0">
                <a:latin typeface="Courier"/>
              </a:rPr>
              <a:t>caret</a:t>
            </a:r>
            <a:r>
              <a:rPr dirty="0" smtClean="0"/>
              <a:t>)</a:t>
            </a:r>
          </a:p>
          <a:p>
            <a:pPr lvl="1"/>
            <a:endParaRPr dirty="0"/>
          </a:p>
          <a:p>
            <a:pPr lvl="1"/>
            <a:r>
              <a:rPr dirty="0"/>
              <a:t>…modeling in R the (very) new way (</a:t>
            </a:r>
            <a:r>
              <a:rPr sz="1800" dirty="0" err="1">
                <a:latin typeface="Courier"/>
              </a:rPr>
              <a:t>tidymodels</a:t>
            </a:r>
            <a:r>
              <a:rPr dirty="0" smtClean="0"/>
              <a:t>)</a:t>
            </a:r>
          </a:p>
          <a:p>
            <a:pPr lvl="1"/>
            <a:endParaRPr dirty="0"/>
          </a:p>
          <a:p>
            <a:pPr lvl="1"/>
            <a:r>
              <a:rPr dirty="0"/>
              <a:t>…an example (Flying Hour </a:t>
            </a:r>
            <a:r>
              <a:rPr dirty="0" smtClean="0"/>
              <a:t>Challenge)</a:t>
            </a:r>
            <a:endParaRPr dirty="0"/>
          </a:p>
        </p:txBody>
      </p:sp>
      <p:pic>
        <p:nvPicPr>
          <p:cNvPr id="2" name="Picture 1" descr="03_presentation_files/tidymodelshex.png"/>
          <p:cNvPicPr>
            <a:picLocks noGrp="1" noChangeAspect="1"/>
          </p:cNvPicPr>
          <p:nvPr/>
        </p:nvPicPr>
        <p:blipFill>
          <a:blip r:embed="rId2"/>
          <a:stretch>
            <a:fillRect/>
          </a:stretch>
        </p:blipFill>
        <p:spPr bwMode="auto">
          <a:xfrm>
            <a:off x="4635500" y="1460500"/>
            <a:ext cx="4254500" cy="47371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sz="1800" dirty="0" err="1">
                <a:latin typeface="Courier"/>
              </a:rPr>
              <a:t>tidymodels</a:t>
            </a:r>
            <a:r>
              <a:rPr dirty="0"/>
              <a:t>: </a:t>
            </a:r>
            <a:r>
              <a:rPr dirty="0" smtClean="0"/>
              <a:t>Predict </a:t>
            </a:r>
            <a:r>
              <a:rPr dirty="0"/>
              <a:t>and Evaluate</a:t>
            </a:r>
          </a:p>
        </p:txBody>
      </p:sp>
      <p:sp>
        <p:nvSpPr>
          <p:cNvPr id="3" name="Content Placeholder 2"/>
          <p:cNvSpPr>
            <a:spLocks noGrp="1"/>
          </p:cNvSpPr>
          <p:nvPr>
            <p:ph idx="1"/>
          </p:nvPr>
        </p:nvSpPr>
        <p:spPr>
          <a:xfrm>
            <a:off x="-1202956" y="1147614"/>
            <a:ext cx="10497958" cy="5486400"/>
          </a:xfrm>
        </p:spPr>
        <p:txBody>
          <a:bodyPr/>
          <a:lstStyle/>
          <a:p>
            <a:pPr marL="1270000" lvl="0" indent="0">
              <a:buNone/>
            </a:pPr>
            <a:r>
              <a:rPr sz="1400" dirty="0" err="1">
                <a:latin typeface="Courier"/>
              </a:rPr>
              <a:t>flight_testing</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bind_cols</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flight_lm</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lm_pred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flight_rf</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rf_pred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flight_ranger</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ranger_pred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flight_glm</a:t>
            </a:r>
            <a:r>
              <a:rPr sz="1400" dirty="0">
                <a:latin typeface="Courier"/>
              </a:rPr>
              <a:t>, </a:t>
            </a:r>
            <a:r>
              <a:rPr sz="1400" dirty="0" err="1">
                <a:latin typeface="Courier"/>
              </a:rPr>
              <a:t>flight_testing</a:t>
            </a:r>
            <a:r>
              <a:rPr sz="1400" dirty="0">
                <a:latin typeface="Courier"/>
              </a:rPr>
              <a:t>, </a:t>
            </a:r>
            <a:r>
              <a:rPr sz="1400" dirty="0">
                <a:solidFill>
                  <a:srgbClr val="902000"/>
                </a:solidFill>
                <a:latin typeface="Courier"/>
              </a:rPr>
              <a:t>penalty =</a:t>
            </a:r>
            <a:r>
              <a:rPr sz="1400" dirty="0">
                <a:latin typeface="Courier"/>
              </a:rPr>
              <a:t> </a:t>
            </a:r>
            <a:r>
              <a:rPr sz="1400" dirty="0">
                <a:solidFill>
                  <a:srgbClr val="40A070"/>
                </a:solidFill>
                <a:latin typeface="Courier"/>
              </a:rPr>
              <a:t>10</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lasso_glm</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pivot_longer</a:t>
            </a:r>
            <a:r>
              <a:rPr sz="1400" dirty="0">
                <a:latin typeface="Courier"/>
              </a:rPr>
              <a:t>(</a:t>
            </a:r>
            <a:r>
              <a:rPr sz="1400" dirty="0">
                <a:solidFill>
                  <a:srgbClr val="902000"/>
                </a:solidFill>
                <a:latin typeface="Courier"/>
              </a:rPr>
              <a:t>cols =</a:t>
            </a:r>
            <a:r>
              <a:rPr sz="1400" dirty="0">
                <a:latin typeface="Courier"/>
              </a:rPr>
              <a:t> </a:t>
            </a:r>
            <a:r>
              <a:rPr sz="1400" dirty="0">
                <a:solidFill>
                  <a:srgbClr val="666666"/>
                </a:solidFill>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a:solidFill>
                  <a:srgbClr val="902000"/>
                </a:solidFill>
                <a:latin typeface="Courier"/>
              </a:rPr>
              <a:t>model =</a:t>
            </a:r>
            <a:r>
              <a:rPr sz="1400" dirty="0">
                <a:latin typeface="Courier"/>
              </a:rPr>
              <a:t> name, </a:t>
            </a:r>
            <a:r>
              <a:rPr sz="1400" dirty="0">
                <a:solidFill>
                  <a:srgbClr val="902000"/>
                </a:solidFill>
                <a:latin typeface="Courier"/>
              </a:rPr>
              <a:t>prediction =</a:t>
            </a:r>
            <a:r>
              <a:rPr sz="1400" dirty="0">
                <a:latin typeface="Courier"/>
              </a:rPr>
              <a:t> value)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group_by</a:t>
            </a:r>
            <a:r>
              <a:rPr sz="1400" dirty="0">
                <a:latin typeface="Courier"/>
              </a:rPr>
              <a:t>(model)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metrics</a:t>
            </a:r>
            <a:r>
              <a:rPr sz="1400" dirty="0">
                <a:latin typeface="Courier"/>
              </a:rPr>
              <a:t>(</a:t>
            </a:r>
            <a:r>
              <a:rPr sz="1400" dirty="0">
                <a:solidFill>
                  <a:srgbClr val="902000"/>
                </a:solidFill>
                <a:latin typeface="Courier"/>
              </a:rPr>
              <a:t>truth =</a:t>
            </a:r>
            <a:r>
              <a:rPr sz="1400" dirty="0">
                <a:latin typeface="Courier"/>
              </a:rPr>
              <a:t> </a:t>
            </a:r>
            <a:r>
              <a:rPr sz="1400" dirty="0" err="1">
                <a:latin typeface="Courier"/>
              </a:rPr>
              <a:t>hours_flown</a:t>
            </a:r>
            <a:r>
              <a:rPr sz="1400" dirty="0">
                <a:latin typeface="Courier"/>
              </a:rPr>
              <a:t>, </a:t>
            </a:r>
            <a:r>
              <a:rPr sz="1400" dirty="0">
                <a:solidFill>
                  <a:srgbClr val="902000"/>
                </a:solidFill>
                <a:latin typeface="Courier"/>
              </a:rPr>
              <a:t>estimate =</a:t>
            </a:r>
            <a:r>
              <a:rPr sz="1400" dirty="0">
                <a:latin typeface="Courier"/>
              </a:rPr>
              <a:t> prediction)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a:solidFill>
                  <a:srgbClr val="666666"/>
                </a:solidFill>
                <a:latin typeface="Courier"/>
              </a:rPr>
              <a:t>-</a:t>
            </a:r>
            <a:r>
              <a:rPr sz="1400" dirty="0">
                <a:latin typeface="Courier"/>
              </a:rPr>
              <a:t>.estimator)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pivot_wider</a:t>
            </a:r>
            <a:r>
              <a:rPr sz="1400" dirty="0">
                <a:latin typeface="Courier"/>
              </a:rPr>
              <a:t>(</a:t>
            </a:r>
            <a:r>
              <a:rPr sz="1400" dirty="0" err="1">
                <a:solidFill>
                  <a:srgbClr val="902000"/>
                </a:solidFill>
                <a:latin typeface="Courier"/>
              </a:rPr>
              <a:t>names_from</a:t>
            </a:r>
            <a:r>
              <a:rPr sz="1400" dirty="0">
                <a:solidFill>
                  <a:srgbClr val="902000"/>
                </a:solidFill>
                <a:latin typeface="Courier"/>
              </a:rPr>
              <a:t> =</a:t>
            </a:r>
            <a:r>
              <a:rPr sz="1400" dirty="0">
                <a:latin typeface="Courier"/>
              </a:rPr>
              <a:t> .metric, </a:t>
            </a:r>
            <a:r>
              <a:rPr sz="1400" dirty="0" err="1">
                <a:solidFill>
                  <a:srgbClr val="902000"/>
                </a:solidFill>
                <a:latin typeface="Courier"/>
              </a:rPr>
              <a:t>values_from</a:t>
            </a:r>
            <a:r>
              <a:rPr sz="1400" dirty="0">
                <a:solidFill>
                  <a:srgbClr val="902000"/>
                </a:solidFill>
                <a:latin typeface="Courier"/>
              </a:rPr>
              <a:t> =</a:t>
            </a:r>
            <a:r>
              <a:rPr sz="1400" dirty="0">
                <a:latin typeface="Courier"/>
              </a:rPr>
              <a:t> .estimate)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arrange</a:t>
            </a:r>
            <a:r>
              <a:rPr sz="1400" dirty="0">
                <a:latin typeface="Courier"/>
              </a:rPr>
              <a:t>(</a:t>
            </a:r>
            <a:r>
              <a:rPr sz="1400" dirty="0" err="1">
                <a:latin typeface="Courier"/>
              </a:rPr>
              <a:t>rmse</a:t>
            </a:r>
            <a:r>
              <a:rPr sz="1400" dirty="0" smtClean="0">
                <a:latin typeface="Courier"/>
              </a:rPr>
              <a:t>)</a:t>
            </a:r>
            <a:endParaRPr sz="1400" dirty="0">
              <a:latin typeface="Courier"/>
            </a:endParaRPr>
          </a:p>
        </p:txBody>
      </p:sp>
      <p:sp>
        <p:nvSpPr>
          <p:cNvPr id="5" name="Rectangle 4"/>
          <p:cNvSpPr/>
          <p:nvPr/>
        </p:nvSpPr>
        <p:spPr bwMode="auto">
          <a:xfrm>
            <a:off x="-620223" y="1121146"/>
            <a:ext cx="9908157" cy="2212604"/>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
        <p:nvSpPr>
          <p:cNvPr id="9" name="TextBox 8"/>
          <p:cNvSpPr txBox="1"/>
          <p:nvPr/>
        </p:nvSpPr>
        <p:spPr>
          <a:xfrm>
            <a:off x="7147421" y="6249798"/>
            <a:ext cx="1903085" cy="507831"/>
          </a:xfrm>
          <a:prstGeom prst="rect">
            <a:avLst/>
          </a:prstGeom>
          <a:solidFill>
            <a:schemeClr val="tx2"/>
          </a:solidFill>
          <a:ln>
            <a:solidFill>
              <a:schemeClr val="tx1"/>
            </a:solidFill>
          </a:ln>
        </p:spPr>
        <p:txBody>
          <a:bodyPr wrap="none" rtlCol="0">
            <a:spAutoFit/>
          </a:bodyPr>
          <a:lstStyle/>
          <a:p>
            <a:r>
              <a:rPr lang="en-US" sz="900" b="0" dirty="0" smtClean="0">
                <a:solidFill>
                  <a:schemeClr val="tx1"/>
                </a:solidFill>
              </a:rPr>
              <a:t>RMSE: Root Mean Squared Error</a:t>
            </a:r>
          </a:p>
          <a:p>
            <a:r>
              <a:rPr lang="en-US" sz="900" b="0" dirty="0" smtClean="0">
                <a:solidFill>
                  <a:schemeClr val="tx1"/>
                </a:solidFill>
              </a:rPr>
              <a:t>R^2: R Squared</a:t>
            </a:r>
          </a:p>
          <a:p>
            <a:r>
              <a:rPr lang="en-US" sz="900" b="0" dirty="0" smtClean="0">
                <a:solidFill>
                  <a:schemeClr val="tx1"/>
                </a:solidFill>
              </a:rPr>
              <a:t>MAE: Mean Absolute Error</a:t>
            </a:r>
            <a:endParaRPr lang="en-US" sz="900" b="0" dirty="0">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011297718"/>
              </p:ext>
            </p:extLst>
          </p:nvPr>
        </p:nvGraphicFramePr>
        <p:xfrm>
          <a:off x="3297104" y="4663597"/>
          <a:ext cx="2368549" cy="1420902"/>
        </p:xfrm>
        <a:graphic>
          <a:graphicData uri="http://schemas.openxmlformats.org/drawingml/2006/table">
            <a:tbl>
              <a:tblPr/>
              <a:tblGrid>
                <a:gridCol w="925513"/>
                <a:gridCol w="569912"/>
                <a:gridCol w="436562"/>
                <a:gridCol w="436562"/>
              </a:tblGrid>
              <a:tr h="263334">
                <a:tc>
                  <a:txBody>
                    <a:bodyPr/>
                    <a:lstStyle/>
                    <a:p>
                      <a:pPr marL="63500" marR="63500" algn="l">
                        <a:spcBef>
                          <a:spcPts val="200"/>
                        </a:spcBef>
                        <a:spcAft>
                          <a:spcPts val="200"/>
                        </a:spcAft>
                        <a:buNone/>
                      </a:pPr>
                      <a:r>
                        <a:rPr sz="1100" dirty="0">
                          <a:solidFill>
                            <a:srgbClr val="111111">
                              <a:alpha val="100000"/>
                            </a:srgbClr>
                          </a:solidFill>
                          <a:latin typeface="Arial"/>
                          <a:cs typeface="Arial"/>
                        </a:rPr>
                        <a:t>model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RMSE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MAE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ranger_pred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9.66</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5.67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rf_pred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9.73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.838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lm_pred</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12.3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lasso_glm</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16.8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.694</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10.9</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
        <p:nvSpPr>
          <p:cNvPr id="6" name="Rectangle 5"/>
          <p:cNvSpPr/>
          <p:nvPr/>
        </p:nvSpPr>
        <p:spPr bwMode="auto">
          <a:xfrm>
            <a:off x="-620224" y="3511921"/>
            <a:ext cx="9908157" cy="2726954"/>
          </a:xfrm>
          <a:prstGeom prst="rect">
            <a:avLst/>
          </a:prstGeom>
          <a:solidFill>
            <a:schemeClr val="tx2">
              <a:alpha val="79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ndParaRPr>
          </a:p>
        </p:txBody>
      </p:sp>
    </p:spTree>
    <p:extLst>
      <p:ext uri="{BB962C8B-B14F-4D97-AF65-F5344CB8AC3E}">
        <p14:creationId xmlns:p14="http://schemas.microsoft.com/office/powerpoint/2010/main" val="20237697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sz="1800" dirty="0" err="1">
                <a:latin typeface="Courier"/>
              </a:rPr>
              <a:t>tidymodels</a:t>
            </a:r>
            <a:r>
              <a:rPr dirty="0"/>
              <a:t>: </a:t>
            </a:r>
            <a:r>
              <a:rPr dirty="0" smtClean="0"/>
              <a:t>Predict </a:t>
            </a:r>
            <a:r>
              <a:rPr dirty="0"/>
              <a:t>and Evaluate</a:t>
            </a:r>
          </a:p>
        </p:txBody>
      </p:sp>
      <p:sp>
        <p:nvSpPr>
          <p:cNvPr id="3" name="Content Placeholder 2"/>
          <p:cNvSpPr>
            <a:spLocks noGrp="1"/>
          </p:cNvSpPr>
          <p:nvPr>
            <p:ph idx="1"/>
          </p:nvPr>
        </p:nvSpPr>
        <p:spPr>
          <a:xfrm>
            <a:off x="-1202956" y="1147614"/>
            <a:ext cx="10497958" cy="5486400"/>
          </a:xfrm>
        </p:spPr>
        <p:txBody>
          <a:bodyPr/>
          <a:lstStyle/>
          <a:p>
            <a:pPr marL="1270000" lvl="0" indent="0">
              <a:buNone/>
            </a:pPr>
            <a:r>
              <a:rPr sz="1400" dirty="0" err="1">
                <a:latin typeface="Courier"/>
              </a:rPr>
              <a:t>flight_testing</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bind_cols</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flight_lm</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lm_pred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flight_rf</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rf_pred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flight_ranger</a:t>
            </a:r>
            <a:r>
              <a:rPr sz="1400" dirty="0">
                <a:latin typeface="Courier"/>
              </a:rPr>
              <a:t>, </a:t>
            </a:r>
            <a:r>
              <a:rPr sz="1400" dirty="0" err="1">
                <a:latin typeface="Courier"/>
              </a:rPr>
              <a:t>flight_testing</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ranger_pred</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a:t>
            </a:r>
            <a:r>
              <a:rPr sz="1400" b="1" dirty="0">
                <a:solidFill>
                  <a:srgbClr val="007020"/>
                </a:solidFill>
                <a:latin typeface="Courier"/>
              </a:rPr>
              <a:t>predict</a:t>
            </a:r>
            <a:r>
              <a:rPr sz="1400" dirty="0">
                <a:latin typeface="Courier"/>
              </a:rPr>
              <a:t>(</a:t>
            </a:r>
            <a:r>
              <a:rPr sz="1400" dirty="0" err="1">
                <a:latin typeface="Courier"/>
              </a:rPr>
              <a:t>flight_glm</a:t>
            </a:r>
            <a:r>
              <a:rPr sz="1400" dirty="0">
                <a:latin typeface="Courier"/>
              </a:rPr>
              <a:t>, </a:t>
            </a:r>
            <a:r>
              <a:rPr sz="1400" dirty="0" err="1">
                <a:latin typeface="Courier"/>
              </a:rPr>
              <a:t>flight_testing</a:t>
            </a:r>
            <a:r>
              <a:rPr sz="1400" dirty="0">
                <a:latin typeface="Courier"/>
              </a:rPr>
              <a:t>, </a:t>
            </a:r>
            <a:r>
              <a:rPr sz="1400" dirty="0">
                <a:solidFill>
                  <a:srgbClr val="902000"/>
                </a:solidFill>
                <a:latin typeface="Courier"/>
              </a:rPr>
              <a:t>penalty =</a:t>
            </a:r>
            <a:r>
              <a:rPr sz="1400" dirty="0">
                <a:latin typeface="Courier"/>
              </a:rPr>
              <a:t> </a:t>
            </a:r>
            <a:r>
              <a:rPr sz="1400" dirty="0">
                <a:solidFill>
                  <a:srgbClr val="40A070"/>
                </a:solidFill>
                <a:latin typeface="Courier"/>
              </a:rPr>
              <a:t>10</a:t>
            </a:r>
            <a:r>
              <a:rPr sz="1400" dirty="0">
                <a:latin typeface="Courier"/>
              </a:rPr>
              <a:t>) </a:t>
            </a:r>
            <a:r>
              <a:rPr sz="1400" dirty="0">
                <a:solidFill>
                  <a:srgbClr val="666666"/>
                </a:solidFill>
                <a:latin typeface="Courier"/>
              </a:rPr>
              <a:t>%&gt;%</a:t>
            </a: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err="1">
                <a:solidFill>
                  <a:srgbClr val="902000"/>
                </a:solidFill>
                <a:latin typeface="Courier"/>
              </a:rPr>
              <a:t>lasso_glm</a:t>
            </a:r>
            <a:r>
              <a:rPr sz="1400" dirty="0">
                <a:solidFill>
                  <a:srgbClr val="902000"/>
                </a:solidFill>
                <a:latin typeface="Courier"/>
              </a:rPr>
              <a:t> =</a:t>
            </a:r>
            <a:r>
              <a:rPr sz="1400" dirty="0">
                <a:latin typeface="Courier"/>
              </a:rPr>
              <a:t> .</a:t>
            </a:r>
            <a:r>
              <a:rPr sz="1400" dirty="0" err="1">
                <a:latin typeface="Courier"/>
              </a:rPr>
              <a:t>pred</a:t>
            </a:r>
            <a:r>
              <a:rPr sz="1400" dirty="0">
                <a:latin typeface="Courier"/>
              </a:rPr>
              <a:t>),</a:t>
            </a:r>
            <a:r>
              <a:rPr sz="1600" dirty="0"/>
              <a:t/>
            </a:r>
            <a:br>
              <a:rPr sz="1600" dirty="0"/>
            </a:br>
            <a:r>
              <a:rPr sz="1400" dirty="0">
                <a:latin typeface="Courier"/>
              </a:rPr>
              <a:t>  )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pivot_longer</a:t>
            </a:r>
            <a:r>
              <a:rPr sz="1400" dirty="0">
                <a:latin typeface="Courier"/>
              </a:rPr>
              <a:t>(</a:t>
            </a:r>
            <a:r>
              <a:rPr sz="1400" dirty="0">
                <a:solidFill>
                  <a:srgbClr val="902000"/>
                </a:solidFill>
                <a:latin typeface="Courier"/>
              </a:rPr>
              <a:t>cols =</a:t>
            </a:r>
            <a:r>
              <a:rPr sz="1400" dirty="0">
                <a:latin typeface="Courier"/>
              </a:rPr>
              <a:t> </a:t>
            </a:r>
            <a:r>
              <a:rPr sz="1400" dirty="0">
                <a:solidFill>
                  <a:srgbClr val="666666"/>
                </a:solidFill>
                <a:latin typeface="Courier"/>
              </a:rPr>
              <a:t>-</a:t>
            </a:r>
            <a:r>
              <a:rPr sz="1400" dirty="0" err="1">
                <a:latin typeface="Courier"/>
              </a:rPr>
              <a:t>hours_flown</a:t>
            </a:r>
            <a:r>
              <a:rPr sz="1400" dirty="0">
                <a:latin typeface="Courier"/>
              </a:rPr>
              <a:t>)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rename</a:t>
            </a:r>
            <a:r>
              <a:rPr sz="1400" dirty="0">
                <a:latin typeface="Courier"/>
              </a:rPr>
              <a:t>(</a:t>
            </a:r>
            <a:r>
              <a:rPr sz="1400" dirty="0">
                <a:solidFill>
                  <a:srgbClr val="902000"/>
                </a:solidFill>
                <a:latin typeface="Courier"/>
              </a:rPr>
              <a:t>model =</a:t>
            </a:r>
            <a:r>
              <a:rPr sz="1400" dirty="0">
                <a:latin typeface="Courier"/>
              </a:rPr>
              <a:t> name, </a:t>
            </a:r>
            <a:r>
              <a:rPr sz="1400" dirty="0">
                <a:solidFill>
                  <a:srgbClr val="902000"/>
                </a:solidFill>
                <a:latin typeface="Courier"/>
              </a:rPr>
              <a:t>prediction =</a:t>
            </a:r>
            <a:r>
              <a:rPr sz="1400" dirty="0">
                <a:latin typeface="Courier"/>
              </a:rPr>
              <a:t> value)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group_by</a:t>
            </a:r>
            <a:r>
              <a:rPr sz="1400" dirty="0">
                <a:latin typeface="Courier"/>
              </a:rPr>
              <a:t>(model)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metrics</a:t>
            </a:r>
            <a:r>
              <a:rPr sz="1400" dirty="0">
                <a:latin typeface="Courier"/>
              </a:rPr>
              <a:t>(</a:t>
            </a:r>
            <a:r>
              <a:rPr sz="1400" dirty="0">
                <a:solidFill>
                  <a:srgbClr val="902000"/>
                </a:solidFill>
                <a:latin typeface="Courier"/>
              </a:rPr>
              <a:t>truth =</a:t>
            </a:r>
            <a:r>
              <a:rPr sz="1400" dirty="0">
                <a:latin typeface="Courier"/>
              </a:rPr>
              <a:t> </a:t>
            </a:r>
            <a:r>
              <a:rPr sz="1400" dirty="0" err="1">
                <a:latin typeface="Courier"/>
              </a:rPr>
              <a:t>hours_flown</a:t>
            </a:r>
            <a:r>
              <a:rPr sz="1400" dirty="0">
                <a:latin typeface="Courier"/>
              </a:rPr>
              <a:t>, </a:t>
            </a:r>
            <a:r>
              <a:rPr sz="1400" dirty="0">
                <a:solidFill>
                  <a:srgbClr val="902000"/>
                </a:solidFill>
                <a:latin typeface="Courier"/>
              </a:rPr>
              <a:t>estimate =</a:t>
            </a:r>
            <a:r>
              <a:rPr sz="1400" dirty="0">
                <a:latin typeface="Courier"/>
              </a:rPr>
              <a:t> prediction)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select</a:t>
            </a:r>
            <a:r>
              <a:rPr sz="1400" dirty="0">
                <a:latin typeface="Courier"/>
              </a:rPr>
              <a:t>(</a:t>
            </a:r>
            <a:r>
              <a:rPr sz="1400" dirty="0">
                <a:solidFill>
                  <a:srgbClr val="666666"/>
                </a:solidFill>
                <a:latin typeface="Courier"/>
              </a:rPr>
              <a:t>-</a:t>
            </a:r>
            <a:r>
              <a:rPr sz="1400" dirty="0">
                <a:latin typeface="Courier"/>
              </a:rPr>
              <a:t>.estimator)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err="1">
                <a:solidFill>
                  <a:srgbClr val="007020"/>
                </a:solidFill>
                <a:latin typeface="Courier"/>
              </a:rPr>
              <a:t>pivot_wider</a:t>
            </a:r>
            <a:r>
              <a:rPr sz="1400" dirty="0">
                <a:latin typeface="Courier"/>
              </a:rPr>
              <a:t>(</a:t>
            </a:r>
            <a:r>
              <a:rPr sz="1400" dirty="0" err="1">
                <a:solidFill>
                  <a:srgbClr val="902000"/>
                </a:solidFill>
                <a:latin typeface="Courier"/>
              </a:rPr>
              <a:t>names_from</a:t>
            </a:r>
            <a:r>
              <a:rPr sz="1400" dirty="0">
                <a:solidFill>
                  <a:srgbClr val="902000"/>
                </a:solidFill>
                <a:latin typeface="Courier"/>
              </a:rPr>
              <a:t> =</a:t>
            </a:r>
            <a:r>
              <a:rPr sz="1400" dirty="0">
                <a:latin typeface="Courier"/>
              </a:rPr>
              <a:t> .metric, </a:t>
            </a:r>
            <a:r>
              <a:rPr sz="1400" dirty="0" err="1">
                <a:solidFill>
                  <a:srgbClr val="902000"/>
                </a:solidFill>
                <a:latin typeface="Courier"/>
              </a:rPr>
              <a:t>values_from</a:t>
            </a:r>
            <a:r>
              <a:rPr sz="1400" dirty="0">
                <a:solidFill>
                  <a:srgbClr val="902000"/>
                </a:solidFill>
                <a:latin typeface="Courier"/>
              </a:rPr>
              <a:t> =</a:t>
            </a:r>
            <a:r>
              <a:rPr sz="1400" dirty="0">
                <a:latin typeface="Courier"/>
              </a:rPr>
              <a:t> .estimate) </a:t>
            </a:r>
            <a:r>
              <a:rPr sz="1400" dirty="0">
                <a:solidFill>
                  <a:srgbClr val="666666"/>
                </a:solidFill>
                <a:latin typeface="Courier"/>
              </a:rPr>
              <a:t>%&gt;%</a:t>
            </a:r>
            <a:r>
              <a:rPr sz="1600" dirty="0"/>
              <a:t/>
            </a:r>
            <a:br>
              <a:rPr sz="1600" dirty="0"/>
            </a:br>
            <a:r>
              <a:rPr sz="1400" dirty="0">
                <a:solidFill>
                  <a:srgbClr val="4070A0"/>
                </a:solidFill>
                <a:latin typeface="Courier"/>
              </a:rPr>
              <a:t>  </a:t>
            </a:r>
            <a:r>
              <a:rPr sz="1400" b="1" dirty="0">
                <a:solidFill>
                  <a:srgbClr val="007020"/>
                </a:solidFill>
                <a:latin typeface="Courier"/>
              </a:rPr>
              <a:t>arrange</a:t>
            </a:r>
            <a:r>
              <a:rPr sz="1400" dirty="0">
                <a:latin typeface="Courier"/>
              </a:rPr>
              <a:t>(</a:t>
            </a:r>
            <a:r>
              <a:rPr sz="1400" dirty="0" err="1">
                <a:latin typeface="Courier"/>
              </a:rPr>
              <a:t>rmse</a:t>
            </a:r>
            <a:r>
              <a:rPr sz="1400" dirty="0" smtClean="0">
                <a:latin typeface="Courier"/>
              </a:rPr>
              <a:t>)</a:t>
            </a:r>
            <a:endParaRPr sz="1400" dirty="0">
              <a:latin typeface="Courier"/>
            </a:endParaRPr>
          </a:p>
        </p:txBody>
      </p:sp>
      <p:sp>
        <p:nvSpPr>
          <p:cNvPr id="5" name="TextBox 4"/>
          <p:cNvSpPr txBox="1"/>
          <p:nvPr/>
        </p:nvSpPr>
        <p:spPr>
          <a:xfrm>
            <a:off x="7147421" y="6249798"/>
            <a:ext cx="1903085" cy="507831"/>
          </a:xfrm>
          <a:prstGeom prst="rect">
            <a:avLst/>
          </a:prstGeom>
          <a:solidFill>
            <a:schemeClr val="tx2"/>
          </a:solidFill>
          <a:ln>
            <a:solidFill>
              <a:schemeClr val="tx1"/>
            </a:solidFill>
          </a:ln>
        </p:spPr>
        <p:txBody>
          <a:bodyPr wrap="none" rtlCol="0">
            <a:spAutoFit/>
          </a:bodyPr>
          <a:lstStyle/>
          <a:p>
            <a:r>
              <a:rPr lang="en-US" sz="900" b="0" dirty="0" smtClean="0">
                <a:solidFill>
                  <a:schemeClr val="tx1"/>
                </a:solidFill>
              </a:rPr>
              <a:t>RMSE: Root Mean Squared Error</a:t>
            </a:r>
          </a:p>
          <a:p>
            <a:r>
              <a:rPr lang="en-US" sz="900" b="0" dirty="0" smtClean="0">
                <a:solidFill>
                  <a:schemeClr val="tx1"/>
                </a:solidFill>
              </a:rPr>
              <a:t>R^2: R Squared</a:t>
            </a:r>
          </a:p>
          <a:p>
            <a:r>
              <a:rPr lang="en-US" sz="900" b="0" dirty="0" smtClean="0">
                <a:solidFill>
                  <a:schemeClr val="tx1"/>
                </a:solidFill>
              </a:rPr>
              <a:t>MAE: Mean Absolute Error</a:t>
            </a:r>
            <a:endParaRPr lang="en-US" sz="900" b="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11297718"/>
              </p:ext>
            </p:extLst>
          </p:nvPr>
        </p:nvGraphicFramePr>
        <p:xfrm>
          <a:off x="3297104" y="4663597"/>
          <a:ext cx="2368549" cy="1420902"/>
        </p:xfrm>
        <a:graphic>
          <a:graphicData uri="http://schemas.openxmlformats.org/drawingml/2006/table">
            <a:tbl>
              <a:tblPr/>
              <a:tblGrid>
                <a:gridCol w="925513"/>
                <a:gridCol w="569912"/>
                <a:gridCol w="436562"/>
                <a:gridCol w="436562"/>
              </a:tblGrid>
              <a:tr h="263334">
                <a:tc>
                  <a:txBody>
                    <a:bodyPr/>
                    <a:lstStyle/>
                    <a:p>
                      <a:pPr marL="63500" marR="63500" algn="l">
                        <a:spcBef>
                          <a:spcPts val="200"/>
                        </a:spcBef>
                        <a:spcAft>
                          <a:spcPts val="200"/>
                        </a:spcAft>
                        <a:buNone/>
                      </a:pPr>
                      <a:r>
                        <a:rPr sz="1100" dirty="0">
                          <a:solidFill>
                            <a:srgbClr val="111111">
                              <a:alpha val="100000"/>
                            </a:srgbClr>
                          </a:solidFill>
                          <a:latin typeface="Arial"/>
                          <a:cs typeface="Arial"/>
                        </a:rPr>
                        <a:t>model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RMSE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R^2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MAE</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alpha val="100000"/>
                        </a:srgbClr>
                      </a:solidFill>
                      <a:prstDash val="solid"/>
                    </a:lnT>
                    <a:lnB w="25400" cap="flat" cmpd="sng" algn="ctr">
                      <a:solidFill>
                        <a:srgbClr val="000000">
                          <a:alpha val="10000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ranger_pred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9.66</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5.67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r>
              <a:tr h="289392">
                <a:tc>
                  <a:txBody>
                    <a:bodyPr/>
                    <a:lstStyle/>
                    <a:p>
                      <a:pPr marL="63500" marR="63500" lvl="0" indent="0" algn="l" defTabSz="914400" rtl="0" eaLnBrk="1" fontAlgn="auto" latinLnBrk="0" hangingPunct="1">
                        <a:lnSpc>
                          <a:spcPct val="100000"/>
                        </a:lnSpc>
                        <a:spcBef>
                          <a:spcPts val="200"/>
                        </a:spcBef>
                        <a:spcAft>
                          <a:spcPts val="200"/>
                        </a:spcAft>
                        <a:buClrTx/>
                        <a:buSzTx/>
                        <a:buFontTx/>
                        <a:buNone/>
                        <a:tabLst/>
                        <a:defRPr/>
                      </a:pPr>
                      <a:r>
                        <a:rPr lang="en-US" sz="1100" dirty="0" err="1" smtClean="0">
                          <a:solidFill>
                            <a:srgbClr val="111111">
                              <a:alpha val="100000"/>
                            </a:srgbClr>
                          </a:solidFill>
                          <a:latin typeface="Arial"/>
                          <a:cs typeface="Arial"/>
                        </a:rPr>
                        <a:t>rf_pred</a:t>
                      </a:r>
                      <a:endParaRPr lang="en-US" sz="1100" dirty="0" smtClean="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9.73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.838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5.45</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lm_pred</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12.3</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.742</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7.47</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r>
              <a:tr h="289392">
                <a:tc>
                  <a:txBody>
                    <a:bodyPr/>
                    <a:lstStyle/>
                    <a:p>
                      <a:pPr marL="63500" marR="63500" algn="l">
                        <a:spcBef>
                          <a:spcPts val="200"/>
                        </a:spcBef>
                        <a:spcAft>
                          <a:spcPts val="200"/>
                        </a:spcAft>
                        <a:buNone/>
                      </a:pPr>
                      <a:r>
                        <a:rPr sz="1100" dirty="0" err="1">
                          <a:solidFill>
                            <a:srgbClr val="111111">
                              <a:alpha val="100000"/>
                            </a:srgbClr>
                          </a:solidFill>
                          <a:latin typeface="Arial"/>
                          <a:cs typeface="Arial"/>
                        </a:rPr>
                        <a:t>lasso_glm</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16.8</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.694</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c>
                  <a:txBody>
                    <a:bodyPr/>
                    <a:lstStyle/>
                    <a:p>
                      <a:pPr marL="63500" marR="63500" algn="r">
                        <a:spcBef>
                          <a:spcPts val="200"/>
                        </a:spcBef>
                        <a:spcAft>
                          <a:spcPts val="200"/>
                        </a:spcAft>
                        <a:buNone/>
                      </a:pPr>
                      <a:r>
                        <a:rPr lang="en-US" sz="1100" dirty="0" smtClean="0">
                          <a:solidFill>
                            <a:srgbClr val="111111">
                              <a:alpha val="100000"/>
                            </a:srgbClr>
                          </a:solidFill>
                          <a:latin typeface="Arial"/>
                          <a:cs typeface="Arial"/>
                        </a:rPr>
                        <a:t>10.9</a:t>
                      </a:r>
                      <a:endParaRPr sz="1100" dirty="0">
                        <a:solidFill>
                          <a:srgbClr val="111111">
                            <a:alpha val="100000"/>
                          </a:srgbClr>
                        </a:solidFill>
                        <a:latin typeface="Arial"/>
                        <a:cs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000000">
                          <a:alpha val="100000"/>
                        </a:srgbClr>
                      </a:solidFill>
                      <a:prstDash val="solid"/>
                    </a:lnB>
                  </a:tcPr>
                </a:tc>
              </a:tr>
            </a:tbl>
          </a:graphicData>
        </a:graphic>
      </p:graphicFrame>
    </p:spTree>
    <p:extLst>
      <p:ext uri="{BB962C8B-B14F-4D97-AF65-F5344CB8AC3E}">
        <p14:creationId xmlns:p14="http://schemas.microsoft.com/office/powerpoint/2010/main" val="3193654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err="1">
                <a:latin typeface="Courier"/>
              </a:rPr>
              <a:t>t</a:t>
            </a:r>
            <a:r>
              <a:rPr sz="1800" dirty="0" err="1">
                <a:latin typeface="Courier"/>
              </a:rPr>
              <a:t>idymodels</a:t>
            </a:r>
            <a:r>
              <a:rPr dirty="0"/>
              <a:t>: The Next </a:t>
            </a:r>
            <a:r>
              <a:rPr dirty="0" smtClean="0"/>
              <a:t>Frontier</a:t>
            </a:r>
            <a:endParaRPr dirty="0"/>
          </a:p>
        </p:txBody>
      </p:sp>
      <p:sp>
        <p:nvSpPr>
          <p:cNvPr id="3" name="Content Placeholder 2"/>
          <p:cNvSpPr>
            <a:spLocks noGrp="1"/>
          </p:cNvSpPr>
          <p:nvPr>
            <p:ph idx="1"/>
          </p:nvPr>
        </p:nvSpPr>
        <p:spPr/>
        <p:txBody>
          <a:bodyPr/>
          <a:lstStyle/>
          <a:p>
            <a:pPr marL="0" lvl="0" indent="0">
              <a:buNone/>
            </a:pPr>
            <a:r>
              <a:rPr dirty="0"/>
              <a:t>Further incorporation of model metrics (cross validation</a:t>
            </a:r>
            <a:r>
              <a:rPr dirty="0" smtClean="0"/>
              <a:t>)</a:t>
            </a:r>
            <a:endParaRPr lang="en-US" dirty="0" smtClean="0"/>
          </a:p>
          <a:p>
            <a:pPr marL="0" lvl="0" indent="0">
              <a:buNone/>
            </a:pPr>
            <a:endParaRPr dirty="0"/>
          </a:p>
          <a:p>
            <a:pPr marL="1270000" lvl="0" indent="0">
              <a:buNone/>
            </a:pPr>
            <a:r>
              <a:rPr sz="1600" dirty="0" err="1">
                <a:latin typeface="Courier"/>
              </a:rPr>
              <a:t>cross_data</a:t>
            </a:r>
            <a:r>
              <a:rPr sz="1600" dirty="0">
                <a:latin typeface="Courier"/>
              </a:rPr>
              <a:t> =</a:t>
            </a:r>
            <a:r>
              <a:rPr sz="1600" dirty="0">
                <a:solidFill>
                  <a:srgbClr val="4070A0"/>
                </a:solidFill>
                <a:latin typeface="Courier"/>
              </a:rPr>
              <a:t> </a:t>
            </a:r>
            <a:r>
              <a:rPr sz="1600" b="1" dirty="0" err="1">
                <a:solidFill>
                  <a:srgbClr val="007020"/>
                </a:solidFill>
                <a:latin typeface="Courier"/>
              </a:rPr>
              <a:t>vfold_cv</a:t>
            </a:r>
            <a:r>
              <a:rPr sz="1600" dirty="0">
                <a:latin typeface="Courier"/>
              </a:rPr>
              <a:t>(</a:t>
            </a:r>
            <a:r>
              <a:rPr sz="1600" dirty="0" err="1">
                <a:latin typeface="Courier"/>
              </a:rPr>
              <a:t>flight_training</a:t>
            </a:r>
            <a:r>
              <a:rPr sz="1600" dirty="0">
                <a:latin typeface="Courier"/>
              </a:rPr>
              <a:t>, </a:t>
            </a:r>
            <a:r>
              <a:rPr sz="1600" dirty="0">
                <a:solidFill>
                  <a:srgbClr val="902000"/>
                </a:solidFill>
                <a:latin typeface="Courier"/>
              </a:rPr>
              <a:t>v =</a:t>
            </a:r>
            <a:r>
              <a:rPr sz="1600" dirty="0">
                <a:latin typeface="Courier"/>
              </a:rPr>
              <a:t> </a:t>
            </a:r>
            <a:r>
              <a:rPr sz="1600" dirty="0">
                <a:solidFill>
                  <a:srgbClr val="40A070"/>
                </a:solidFill>
                <a:latin typeface="Courier"/>
              </a:rPr>
              <a:t>10</a:t>
            </a:r>
            <a:r>
              <a:rPr sz="1600" dirty="0">
                <a:latin typeface="Courier"/>
              </a:rPr>
              <a:t>)</a:t>
            </a:r>
            <a:r>
              <a:rPr sz="1800" dirty="0"/>
              <a:t/>
            </a:r>
            <a:br>
              <a:rPr sz="1800" dirty="0"/>
            </a:br>
            <a:r>
              <a:rPr sz="1600" dirty="0" err="1">
                <a:latin typeface="Courier"/>
              </a:rPr>
              <a:t>cross_data</a:t>
            </a:r>
            <a:endParaRPr sz="1600" dirty="0">
              <a:latin typeface="Courier"/>
            </a:endParaRPr>
          </a:p>
          <a:p>
            <a:pPr marL="1270000" lvl="0" indent="0">
              <a:buNone/>
            </a:pPr>
            <a:r>
              <a:rPr sz="1600" dirty="0">
                <a:latin typeface="Courier"/>
              </a:rPr>
              <a:t>## #  10-fold cross-validation 
## # A </a:t>
            </a:r>
            <a:r>
              <a:rPr sz="1600" dirty="0" err="1">
                <a:latin typeface="Courier"/>
              </a:rPr>
              <a:t>tibble</a:t>
            </a:r>
            <a:r>
              <a:rPr sz="1600" dirty="0">
                <a:latin typeface="Courier"/>
              </a:rPr>
              <a:t>: 10 x 2
##    splits               id    
##    &lt;named list&gt;         &lt;</a:t>
            </a:r>
            <a:r>
              <a:rPr sz="1600" dirty="0" err="1">
                <a:latin typeface="Courier"/>
              </a:rPr>
              <a:t>chr</a:t>
            </a:r>
            <a:r>
              <a:rPr sz="1600" dirty="0">
                <a:latin typeface="Courier"/>
              </a:rPr>
              <a:t>&gt; 
##  1 &lt;split [47.2K/5.2K]&gt; Fold01
##  2 &lt;split [47.2K/5.2K]&gt; Fold02
##  3 &lt;split [47.2K/5.2K]&gt; Fold03
##  4 &lt;split [47.2K/5.2K]&gt; Fold04
##  5 &lt;split [47.2K/5.2K]&gt; Fold05
##  6 &lt;split [47.2K/5.2K]&gt; Fold06
##  7 &lt;split [47.2K/5.2K]&gt; Fold07
##  8 &lt;split [47.2K/5.2K]&gt; Fold08
##  9 &lt;split [47.2K/5.2K]&gt; Fold09
## 10 &lt;split [47.2K/5.2K]&gt; Fold10</a:t>
            </a:r>
          </a:p>
          <a:p>
            <a:pPr marL="0" lvl="0" indent="0">
              <a:buNone/>
            </a:pPr>
            <a:endParaRPr lang="en-US" dirty="0" smtClean="0"/>
          </a:p>
          <a:p>
            <a:pPr marL="0" lvl="0" indent="0">
              <a:buNone/>
            </a:pPr>
            <a:r>
              <a:rPr dirty="0" smtClean="0"/>
              <a:t>Not </a:t>
            </a:r>
            <a:r>
              <a:rPr dirty="0"/>
              <a:t>quite there yet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a:t>Summary</a:t>
            </a:r>
          </a:p>
        </p:txBody>
      </p:sp>
      <p:sp>
        <p:nvSpPr>
          <p:cNvPr id="3" name="Content Placeholder 2"/>
          <p:cNvSpPr>
            <a:spLocks noGrp="1"/>
          </p:cNvSpPr>
          <p:nvPr>
            <p:ph idx="1"/>
          </p:nvPr>
        </p:nvSpPr>
        <p:spPr/>
        <p:txBody>
          <a:bodyPr/>
          <a:lstStyle/>
          <a:p>
            <a:pPr marL="0" lvl="0" indent="0">
              <a:buNone/>
            </a:pPr>
            <a:r>
              <a:rPr sz="1800" dirty="0">
                <a:latin typeface="Courier"/>
              </a:rPr>
              <a:t>caret</a:t>
            </a:r>
          </a:p>
          <a:p>
            <a:pPr lvl="1"/>
            <a:r>
              <a:rPr dirty="0"/>
              <a:t>65,800 hits on Google Scholar</a:t>
            </a:r>
          </a:p>
          <a:p>
            <a:pPr lvl="1"/>
            <a:r>
              <a:rPr dirty="0"/>
              <a:t>Proven to be successful</a:t>
            </a:r>
          </a:p>
          <a:p>
            <a:pPr lvl="1"/>
            <a:r>
              <a:rPr dirty="0"/>
              <a:t>Clunky syntax</a:t>
            </a:r>
          </a:p>
          <a:p>
            <a:pPr lvl="1"/>
            <a:r>
              <a:rPr dirty="0"/>
              <a:t>Being phased out</a:t>
            </a:r>
          </a:p>
          <a:p>
            <a:pPr marL="0" lvl="0" indent="0">
              <a:buNone/>
            </a:pPr>
            <a:endParaRPr lang="en-US" sz="1800" dirty="0" smtClean="0">
              <a:latin typeface="Courier"/>
            </a:endParaRPr>
          </a:p>
          <a:p>
            <a:pPr marL="0" lvl="0" indent="0">
              <a:buNone/>
            </a:pPr>
            <a:r>
              <a:rPr sz="1800" dirty="0" err="1" smtClean="0">
                <a:latin typeface="Courier"/>
              </a:rPr>
              <a:t>tidymodels</a:t>
            </a:r>
            <a:endParaRPr sz="1800" dirty="0">
              <a:latin typeface="Courier"/>
            </a:endParaRPr>
          </a:p>
          <a:p>
            <a:pPr lvl="1"/>
            <a:r>
              <a:rPr dirty="0"/>
              <a:t>122 hits on Google Scholar (more by the day)</a:t>
            </a:r>
          </a:p>
          <a:p>
            <a:pPr lvl="1"/>
            <a:r>
              <a:rPr dirty="0"/>
              <a:t>Streamlined ‘tidy’ syntax</a:t>
            </a:r>
          </a:p>
          <a:p>
            <a:pPr lvl="1"/>
            <a:r>
              <a:rPr dirty="0"/>
              <a:t>Still in development</a:t>
            </a:r>
          </a:p>
          <a:p>
            <a:pPr lvl="1"/>
            <a:r>
              <a:rPr dirty="0"/>
              <a:t>Backing of R Studio</a:t>
            </a:r>
          </a:p>
          <a:p>
            <a:pPr marL="0" lvl="0" indent="0">
              <a:buNone/>
            </a:pPr>
            <a:endParaRPr lang="en-US" dirty="0" smtClean="0"/>
          </a:p>
          <a:p>
            <a:pPr marL="0" lvl="0" indent="0">
              <a:buNone/>
            </a:pPr>
            <a:r>
              <a:rPr dirty="0" smtClean="0"/>
              <a:t>Bottom </a:t>
            </a:r>
            <a:r>
              <a:rPr dirty="0"/>
              <a:t>line: With a streamlined syntax, the backing of R Studio, and many talented developers, </a:t>
            </a:r>
            <a:r>
              <a:rPr sz="1800" dirty="0" err="1">
                <a:latin typeface="Courier"/>
              </a:rPr>
              <a:t>tidymodels</a:t>
            </a:r>
            <a:r>
              <a:rPr dirty="0"/>
              <a:t> is the present and future of modeling in R.</a:t>
            </a:r>
          </a:p>
        </p:txBody>
      </p:sp>
    </p:spTree>
    <p:extLst>
      <p:ext uri="{BB962C8B-B14F-4D97-AF65-F5344CB8AC3E}">
        <p14:creationId xmlns:p14="http://schemas.microsoft.com/office/powerpoint/2010/main" val="3431249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marL="0" lvl="0" indent="0">
              <a:buNone/>
            </a:pPr>
            <a:r>
              <a:rPr/>
              <a:t>Thanks!</a:t>
            </a:r>
          </a:p>
        </p:txBody>
      </p:sp>
      <p:sp>
        <p:nvSpPr>
          <p:cNvPr id="3" name="Content Placeholder 2"/>
          <p:cNvSpPr>
            <a:spLocks noGrp="1"/>
          </p:cNvSpPr>
          <p:nvPr>
            <p:ph sz="half" idx="1"/>
          </p:nvPr>
        </p:nvSpPr>
        <p:spPr>
          <a:xfrm>
            <a:off x="227012" y="1097280"/>
            <a:ext cx="5561313" cy="5486400"/>
          </a:xfrm>
        </p:spPr>
        <p:txBody>
          <a:bodyPr/>
          <a:lstStyle/>
          <a:p>
            <a:pPr marL="0" lvl="0" indent="0">
              <a:spcBef>
                <a:spcPts val="3000"/>
              </a:spcBef>
              <a:buNone/>
            </a:pPr>
            <a:r>
              <a:rPr b="1" dirty="0"/>
              <a:t>MAJ Dusty Turner</a:t>
            </a:r>
          </a:p>
          <a:p>
            <a:pPr marL="0" lvl="0" indent="0">
              <a:buNone/>
            </a:pPr>
            <a:endParaRPr dirty="0" smtClean="0"/>
          </a:p>
          <a:p>
            <a:pPr marL="0" lvl="0" indent="0">
              <a:buNone/>
            </a:pPr>
            <a:r>
              <a:rPr dirty="0" smtClean="0"/>
              <a:t>Twitter</a:t>
            </a:r>
            <a:r>
              <a:rPr dirty="0"/>
              <a:t>: </a:t>
            </a:r>
            <a:r>
              <a:rPr sz="1800" dirty="0">
                <a:hlinkClick r:id="rId2"/>
              </a:rPr>
              <a:t>@</a:t>
            </a:r>
            <a:r>
              <a:rPr sz="1800" dirty="0" err="1">
                <a:hlinkClick r:id="rId2"/>
              </a:rPr>
              <a:t>dtdusty</a:t>
            </a:r>
            <a:endParaRPr sz="1800" dirty="0">
              <a:hlinkClick r:id="rId2"/>
            </a:endParaRPr>
          </a:p>
          <a:p>
            <a:pPr marL="0" lvl="0" indent="0">
              <a:buNone/>
            </a:pPr>
            <a:endParaRPr dirty="0" smtClean="0"/>
          </a:p>
          <a:p>
            <a:pPr marL="0" lvl="0" indent="0">
              <a:buNone/>
            </a:pPr>
            <a:r>
              <a:rPr dirty="0" smtClean="0"/>
              <a:t>Email</a:t>
            </a:r>
            <a:r>
              <a:rPr dirty="0"/>
              <a:t>: </a:t>
            </a:r>
            <a:r>
              <a:rPr dirty="0">
                <a:hlinkClick r:id="rId3"/>
              </a:rPr>
              <a:t>dusty.s.turner.mil@mail.mil</a:t>
            </a:r>
          </a:p>
          <a:p>
            <a:pPr marL="0" lvl="0" indent="0">
              <a:buNone/>
            </a:pPr>
            <a:endParaRPr dirty="0" smtClean="0"/>
          </a:p>
          <a:p>
            <a:pPr marL="0" lvl="0" indent="0">
              <a:buNone/>
            </a:pPr>
            <a:r>
              <a:rPr dirty="0" err="1" smtClean="0"/>
              <a:t>Github</a:t>
            </a:r>
            <a:r>
              <a:rPr dirty="0" smtClean="0"/>
              <a:t>: </a:t>
            </a:r>
            <a:r>
              <a:rPr dirty="0">
                <a:hlinkClick r:id="rId4"/>
              </a:rPr>
              <a:t>dusty-turner</a:t>
            </a:r>
          </a:p>
          <a:p>
            <a:pPr marL="0" lvl="0" indent="0">
              <a:buNone/>
            </a:pPr>
            <a:endParaRPr dirty="0" smtClean="0"/>
          </a:p>
          <a:p>
            <a:pPr marL="0" lvl="0" indent="0">
              <a:buNone/>
            </a:pPr>
            <a:r>
              <a:rPr dirty="0" smtClean="0"/>
              <a:t>Personal Website:</a:t>
            </a:r>
          </a:p>
          <a:p>
            <a:pPr marL="0" lvl="0" indent="0">
              <a:buNone/>
            </a:pPr>
            <a:r>
              <a:rPr dirty="0" smtClean="0"/>
              <a:t> </a:t>
            </a:r>
            <a:r>
              <a:rPr dirty="0">
                <a:hlinkClick r:id="rId5"/>
              </a:rPr>
              <a:t>https://dusty-turner.netlify.com/</a:t>
            </a:r>
          </a:p>
        </p:txBody>
      </p:sp>
      <p:sp>
        <p:nvSpPr>
          <p:cNvPr id="4" name="Content Placeholder 3"/>
          <p:cNvSpPr>
            <a:spLocks noGrp="1"/>
          </p:cNvSpPr>
          <p:nvPr>
            <p:ph sz="half" idx="2"/>
          </p:nvPr>
        </p:nvSpPr>
        <p:spPr/>
        <p:txBody>
          <a:bodyPr/>
          <a:lstStyle/>
          <a:p>
            <a:pPr marL="0" lvl="0" indent="0">
              <a:spcBef>
                <a:spcPts val="3000"/>
              </a:spcBef>
              <a:buNone/>
            </a:pPr>
            <a:r>
              <a:rPr b="1" dirty="0"/>
              <a:t>Max Kuhn</a:t>
            </a:r>
          </a:p>
          <a:p>
            <a:pPr marL="0" lvl="0" indent="0">
              <a:buNone/>
            </a:pPr>
            <a:endParaRPr dirty="0" smtClean="0"/>
          </a:p>
          <a:p>
            <a:pPr marL="0" lvl="0" indent="0">
              <a:buNone/>
            </a:pPr>
            <a:r>
              <a:rPr dirty="0" smtClean="0"/>
              <a:t>Twitter: </a:t>
            </a:r>
            <a:r>
              <a:rPr sz="1800" dirty="0">
                <a:hlinkClick r:id="rId6"/>
              </a:rPr>
              <a:t>@</a:t>
            </a:r>
            <a:r>
              <a:rPr sz="1800" dirty="0" err="1">
                <a:hlinkClick r:id="rId6"/>
              </a:rPr>
              <a:t>topepo</a:t>
            </a:r>
            <a:endParaRPr sz="1800" dirty="0">
              <a:hlinkClick r:id="rId6"/>
            </a:endParaRPr>
          </a:p>
          <a:p>
            <a:pPr marL="0" lvl="0" indent="0">
              <a:buNone/>
            </a:pPr>
            <a:endParaRPr dirty="0" smtClean="0"/>
          </a:p>
          <a:p>
            <a:pPr marL="0" lvl="0" indent="0">
              <a:buNone/>
            </a:pPr>
            <a:endParaRPr dirty="0" smtClean="0"/>
          </a:p>
          <a:p>
            <a:pPr marL="0" lvl="0" indent="0">
              <a:buNone/>
            </a:pPr>
            <a:endParaRPr lang="en-US" dirty="0"/>
          </a:p>
          <a:p>
            <a:pPr marL="0" lvl="0" indent="0">
              <a:buNone/>
            </a:pPr>
            <a:r>
              <a:rPr dirty="0" err="1" smtClean="0"/>
              <a:t>Github</a:t>
            </a:r>
            <a:r>
              <a:rPr dirty="0" smtClean="0"/>
              <a:t>: </a:t>
            </a:r>
            <a:r>
              <a:rPr dirty="0" err="1">
                <a:hlinkClick r:id="rId7"/>
              </a:rPr>
              <a:t>topepo</a:t>
            </a:r>
            <a:endParaRPr dirty="0">
              <a:hlinkClick r:id="rId7"/>
            </a:endParaRPr>
          </a:p>
        </p:txBody>
      </p:sp>
      <p:pic>
        <p:nvPicPr>
          <p:cNvPr id="5" name="Picture 4" descr="03_presentation_files/qrcodecontact.png"/>
          <p:cNvPicPr>
            <a:picLocks noGrp="1" noChangeAspect="1"/>
          </p:cNvPicPr>
          <p:nvPr/>
        </p:nvPicPr>
        <p:blipFill>
          <a:blip r:embed="rId8"/>
          <a:stretch>
            <a:fillRect/>
          </a:stretch>
        </p:blipFill>
        <p:spPr bwMode="auto">
          <a:xfrm>
            <a:off x="1980496" y="4701394"/>
            <a:ext cx="911045" cy="911045"/>
          </a:xfrm>
          <a:prstGeom prst="rect">
            <a:avLst/>
          </a:prstGeom>
          <a:noFill/>
          <a:ln w="9525">
            <a:noFill/>
            <a:headEnd/>
            <a:tailEnd/>
          </a:ln>
        </p:spPr>
      </p:pic>
      <p:pic>
        <p:nvPicPr>
          <p:cNvPr id="6" name="Picture 5" descr="03_presentation_files/qrcode.png"/>
          <p:cNvPicPr>
            <a:picLocks noGrp="1" noChangeAspect="1"/>
          </p:cNvPicPr>
          <p:nvPr/>
        </p:nvPicPr>
        <p:blipFill>
          <a:blip r:embed="rId9"/>
          <a:stretch>
            <a:fillRect/>
          </a:stretch>
        </p:blipFill>
        <p:spPr bwMode="auto">
          <a:xfrm>
            <a:off x="6322308" y="4701394"/>
            <a:ext cx="911045" cy="911045"/>
          </a:xfrm>
          <a:prstGeom prst="rect">
            <a:avLst/>
          </a:prstGeom>
          <a:noFill/>
          <a:ln w="9525">
            <a:noFill/>
            <a:headEnd/>
            <a:tailEnd/>
          </a:ln>
        </p:spPr>
      </p:pic>
      <p:sp>
        <p:nvSpPr>
          <p:cNvPr id="7" name="TextBox 6"/>
          <p:cNvSpPr txBox="1"/>
          <p:nvPr/>
        </p:nvSpPr>
        <p:spPr>
          <a:xfrm>
            <a:off x="308769" y="5590059"/>
            <a:ext cx="4254500" cy="508000"/>
          </a:xfrm>
          <a:prstGeom prst="rect">
            <a:avLst/>
          </a:prstGeom>
          <a:noFill/>
        </p:spPr>
        <p:txBody>
          <a:bodyPr/>
          <a:lstStyle/>
          <a:p>
            <a:pPr marL="0" lvl="0" indent="0" algn="ctr">
              <a:buNone/>
            </a:pPr>
            <a:r>
              <a:rPr lang="en-US" sz="1400" dirty="0" smtClean="0"/>
              <a:t>Contact me!</a:t>
            </a:r>
            <a:endParaRPr sz="1400" dirty="0"/>
          </a:p>
        </p:txBody>
      </p:sp>
      <p:sp>
        <p:nvSpPr>
          <p:cNvPr id="8" name="TextBox 7"/>
          <p:cNvSpPr txBox="1"/>
          <p:nvPr/>
        </p:nvSpPr>
        <p:spPr>
          <a:xfrm>
            <a:off x="4645025" y="5617518"/>
            <a:ext cx="4254500" cy="508000"/>
          </a:xfrm>
          <a:prstGeom prst="rect">
            <a:avLst/>
          </a:prstGeom>
          <a:noFill/>
        </p:spPr>
        <p:txBody>
          <a:bodyPr/>
          <a:lstStyle/>
          <a:p>
            <a:pPr marL="0" lvl="0" indent="0" algn="ctr">
              <a:buNone/>
            </a:pPr>
            <a:r>
              <a:rPr lang="en-US" sz="1400" dirty="0" smtClean="0"/>
              <a:t>Download Presentation</a:t>
            </a:r>
            <a:endParaRPr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marL="0" lvl="0" indent="0">
              <a:buNone/>
            </a:pPr>
            <a:r>
              <a:rPr dirty="0"/>
              <a:t>Out with the old </a:t>
            </a:r>
            <a:r>
              <a:rPr sz="1800" dirty="0">
                <a:latin typeface="Courier"/>
              </a:rPr>
              <a:t>caret</a:t>
            </a:r>
            <a:r>
              <a:rPr dirty="0"/>
              <a:t> –&gt; In with the new </a:t>
            </a:r>
            <a:r>
              <a:rPr sz="1800" dirty="0" err="1">
                <a:latin typeface="Courier"/>
              </a:rPr>
              <a:t>tidymodels</a:t>
            </a:r>
            <a:endParaRPr sz="1800" dirty="0">
              <a:latin typeface="Courier"/>
            </a:endParaRPr>
          </a:p>
        </p:txBody>
      </p:sp>
      <p:sp>
        <p:nvSpPr>
          <p:cNvPr id="3" name="Content Placeholder 2"/>
          <p:cNvSpPr>
            <a:spLocks noGrp="1"/>
          </p:cNvSpPr>
          <p:nvPr>
            <p:ph sz="half" idx="1"/>
          </p:nvPr>
        </p:nvSpPr>
        <p:spPr>
          <a:xfrm>
            <a:off x="227013" y="1097280"/>
            <a:ext cx="5045742" cy="5486400"/>
          </a:xfrm>
        </p:spPr>
        <p:txBody>
          <a:bodyPr/>
          <a:lstStyle/>
          <a:p>
            <a:pPr marL="0" lvl="0" indent="0">
              <a:buNone/>
            </a:pPr>
            <a:r>
              <a:rPr sz="1800" dirty="0">
                <a:latin typeface="Courier"/>
              </a:rPr>
              <a:t>c</a:t>
            </a:r>
            <a:r>
              <a:rPr sz="1800" dirty="0" smtClean="0">
                <a:latin typeface="Courier"/>
              </a:rPr>
              <a:t>aret</a:t>
            </a:r>
            <a:r>
              <a:rPr dirty="0" smtClean="0"/>
              <a:t>:</a:t>
            </a:r>
            <a:endParaRPr dirty="0"/>
          </a:p>
          <a:p>
            <a:pPr lvl="1"/>
            <a:r>
              <a:rPr lang="en-US" dirty="0"/>
              <a:t>Classification And </a:t>
            </a:r>
            <a:r>
              <a:rPr lang="en-US" dirty="0" err="1"/>
              <a:t>REgression</a:t>
            </a:r>
            <a:r>
              <a:rPr lang="en-US" dirty="0"/>
              <a:t> Training</a:t>
            </a:r>
            <a:endParaRPr dirty="0" smtClean="0"/>
          </a:p>
          <a:p>
            <a:pPr lvl="1"/>
            <a:r>
              <a:rPr dirty="0" smtClean="0"/>
              <a:t>Released </a:t>
            </a:r>
            <a:r>
              <a:rPr dirty="0"/>
              <a:t>in </a:t>
            </a:r>
            <a:r>
              <a:rPr dirty="0" smtClean="0"/>
              <a:t>2008</a:t>
            </a:r>
            <a:endParaRPr dirty="0"/>
          </a:p>
          <a:p>
            <a:pPr marL="0" lvl="0" indent="0">
              <a:buNone/>
            </a:pPr>
            <a:endParaRPr dirty="0" smtClean="0"/>
          </a:p>
          <a:p>
            <a:pPr marL="0" lvl="0" indent="0">
              <a:buNone/>
            </a:pPr>
            <a:r>
              <a:rPr dirty="0" smtClean="0"/>
              <a:t>Functionality</a:t>
            </a:r>
            <a:endParaRPr dirty="0"/>
          </a:p>
          <a:p>
            <a:pPr lvl="1"/>
            <a:r>
              <a:rPr dirty="0"/>
              <a:t>Impute missing data</a:t>
            </a:r>
          </a:p>
          <a:p>
            <a:pPr lvl="1"/>
            <a:r>
              <a:rPr dirty="0"/>
              <a:t>Split test/train/validate set</a:t>
            </a:r>
          </a:p>
          <a:p>
            <a:pPr lvl="1"/>
            <a:r>
              <a:rPr dirty="0"/>
              <a:t>Supports a multitude of modeling techniques</a:t>
            </a:r>
          </a:p>
          <a:p>
            <a:pPr lvl="1"/>
            <a:r>
              <a:rPr dirty="0"/>
              <a:t>Supports cross validation</a:t>
            </a:r>
          </a:p>
          <a:p>
            <a:pPr lvl="1"/>
            <a:r>
              <a:rPr dirty="0"/>
              <a:t>Supports model performance measurements</a:t>
            </a:r>
          </a:p>
          <a:p>
            <a:pPr marL="0" lvl="0" indent="0">
              <a:buNone/>
            </a:pPr>
            <a:endParaRPr dirty="0" smtClean="0"/>
          </a:p>
          <a:p>
            <a:pPr marL="0" lvl="0" indent="0">
              <a:buNone/>
            </a:pPr>
            <a:r>
              <a:rPr dirty="0" smtClean="0"/>
              <a:t>Drawbacks</a:t>
            </a:r>
            <a:endParaRPr dirty="0"/>
          </a:p>
          <a:p>
            <a:pPr lvl="1"/>
            <a:r>
              <a:rPr dirty="0"/>
              <a:t>Clunky syntax</a:t>
            </a:r>
          </a:p>
          <a:p>
            <a:pPr lvl="1"/>
            <a:r>
              <a:rPr dirty="0"/>
              <a:t>Requires unique syntax for each function</a:t>
            </a:r>
          </a:p>
        </p:txBody>
      </p:sp>
      <p:sp>
        <p:nvSpPr>
          <p:cNvPr id="4" name="Content Placeholder 3"/>
          <p:cNvSpPr>
            <a:spLocks noGrp="1"/>
          </p:cNvSpPr>
          <p:nvPr>
            <p:ph sz="half" idx="2"/>
          </p:nvPr>
        </p:nvSpPr>
        <p:spPr>
          <a:xfrm>
            <a:off x="5499604" y="1097280"/>
            <a:ext cx="4265613" cy="5486400"/>
          </a:xfrm>
        </p:spPr>
        <p:txBody>
          <a:bodyPr/>
          <a:lstStyle/>
          <a:p>
            <a:pPr marL="0" lvl="0" indent="0">
              <a:buNone/>
            </a:pPr>
            <a:r>
              <a:rPr sz="1800" dirty="0" err="1">
                <a:latin typeface="Courier"/>
              </a:rPr>
              <a:t>tidymodels</a:t>
            </a:r>
            <a:endParaRPr sz="1800" dirty="0">
              <a:latin typeface="Courier"/>
            </a:endParaRPr>
          </a:p>
          <a:p>
            <a:pPr lvl="1"/>
            <a:r>
              <a:rPr dirty="0"/>
              <a:t>Released in October 2019</a:t>
            </a:r>
          </a:p>
          <a:p>
            <a:pPr marL="0" lvl="0" indent="0">
              <a:buNone/>
            </a:pPr>
            <a:endParaRPr dirty="0" smtClean="0"/>
          </a:p>
          <a:p>
            <a:pPr marL="0" lvl="0" indent="0">
              <a:buNone/>
            </a:pPr>
            <a:endParaRPr dirty="0" smtClean="0"/>
          </a:p>
          <a:p>
            <a:pPr marL="0" lvl="0" indent="0">
              <a:buNone/>
            </a:pPr>
            <a:r>
              <a:rPr dirty="0" smtClean="0"/>
              <a:t>Functionality</a:t>
            </a:r>
            <a:endParaRPr dirty="0"/>
          </a:p>
          <a:p>
            <a:pPr lvl="1"/>
            <a:r>
              <a:rPr dirty="0"/>
              <a:t>Same as </a:t>
            </a:r>
            <a:r>
              <a:rPr sz="1800" dirty="0">
                <a:latin typeface="Courier"/>
              </a:rPr>
              <a:t>caret</a:t>
            </a:r>
          </a:p>
          <a:p>
            <a:pPr lvl="1"/>
            <a:r>
              <a:rPr lang="en-US" dirty="0"/>
              <a:t>‘tidy’</a:t>
            </a:r>
            <a:r>
              <a:rPr dirty="0" smtClean="0"/>
              <a:t> </a:t>
            </a:r>
            <a:r>
              <a:rPr dirty="0"/>
              <a:t>compatible</a:t>
            </a:r>
          </a:p>
          <a:p>
            <a:pPr lvl="1"/>
            <a:r>
              <a:rPr dirty="0"/>
              <a:t>Streamlined Syntax</a:t>
            </a:r>
          </a:p>
          <a:p>
            <a:pPr marL="0" lvl="0" indent="0">
              <a:buNone/>
            </a:pPr>
            <a:endParaRPr dirty="0" smtClean="0"/>
          </a:p>
          <a:p>
            <a:pPr marL="0" lvl="0" indent="0">
              <a:buNone/>
            </a:pPr>
            <a:endParaRPr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r>
              <a:rPr dirty="0" smtClean="0"/>
              <a:t>Drawbacks</a:t>
            </a:r>
            <a:endParaRPr dirty="0"/>
          </a:p>
          <a:p>
            <a:pPr lvl="1"/>
            <a:r>
              <a:rPr lang="en-US" dirty="0" smtClean="0"/>
              <a:t>Not fully built out yet</a:t>
            </a:r>
            <a:endParaRPr dirty="0"/>
          </a:p>
        </p:txBody>
      </p:sp>
    </p:spTree>
    <p:extLst>
      <p:ext uri="{BB962C8B-B14F-4D97-AF65-F5344CB8AC3E}">
        <p14:creationId xmlns:p14="http://schemas.microsoft.com/office/powerpoint/2010/main" val="53640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dirty="0"/>
              <a:t>More details of </a:t>
            </a:r>
            <a:r>
              <a:rPr sz="1800" dirty="0" err="1">
                <a:latin typeface="Courier"/>
              </a:rPr>
              <a:t>tidymodels</a:t>
            </a:r>
            <a:endParaRPr sz="1800" dirty="0">
              <a:latin typeface="Courier"/>
            </a:endParaRPr>
          </a:p>
        </p:txBody>
      </p:sp>
      <p:sp>
        <p:nvSpPr>
          <p:cNvPr id="3" name="Content Placeholder 2"/>
          <p:cNvSpPr>
            <a:spLocks noGrp="1"/>
          </p:cNvSpPr>
          <p:nvPr>
            <p:ph idx="1"/>
          </p:nvPr>
        </p:nvSpPr>
        <p:spPr>
          <a:xfrm>
            <a:off x="0" y="1046006"/>
            <a:ext cx="9144000" cy="5486400"/>
          </a:xfrm>
        </p:spPr>
        <p:txBody>
          <a:bodyPr/>
          <a:lstStyle/>
          <a:p>
            <a:pPr marL="0" lvl="0" indent="0">
              <a:buNone/>
            </a:pPr>
            <a:r>
              <a:rPr dirty="0"/>
              <a:t>From the documentation</a:t>
            </a:r>
            <a:r>
              <a:rPr dirty="0" smtClean="0"/>
              <a:t>:</a:t>
            </a:r>
            <a:endParaRPr lang="en-US" dirty="0" smtClean="0"/>
          </a:p>
          <a:p>
            <a:pPr marL="0" lvl="0" indent="0">
              <a:buNone/>
            </a:pPr>
            <a:endParaRPr dirty="0"/>
          </a:p>
          <a:p>
            <a:pPr lvl="1"/>
            <a:r>
              <a:rPr dirty="0"/>
              <a:t>“</a:t>
            </a:r>
            <a:r>
              <a:rPr sz="1800" dirty="0" err="1">
                <a:latin typeface="Courier"/>
              </a:rPr>
              <a:t>tidymodels</a:t>
            </a:r>
            <a:r>
              <a:rPr dirty="0"/>
              <a:t> is a </a:t>
            </a:r>
            <a:r>
              <a:rPr lang="en-US" dirty="0" smtClean="0"/>
              <a:t>“</a:t>
            </a:r>
            <a:r>
              <a:rPr dirty="0" smtClean="0"/>
              <a:t>meta-package” </a:t>
            </a:r>
            <a:r>
              <a:rPr dirty="0"/>
              <a:t>for modeling and statistical analysis that share the underlying design philosophy, grammar, and data structures of the </a:t>
            </a:r>
            <a:r>
              <a:rPr sz="1800" dirty="0" smtClean="0">
                <a:latin typeface="Courier"/>
              </a:rPr>
              <a:t>tidyverse</a:t>
            </a:r>
            <a:r>
              <a:rPr lang="en-US" dirty="0"/>
              <a:t>.</a:t>
            </a:r>
            <a:r>
              <a:rPr lang="en-US" dirty="0" smtClean="0"/>
              <a:t>” </a:t>
            </a:r>
            <a:endParaRPr lang="en-US" dirty="0"/>
          </a:p>
          <a:p>
            <a:pPr lvl="1"/>
            <a:endParaRPr lang="en-US" dirty="0" smtClean="0"/>
          </a:p>
          <a:p>
            <a:pPr lvl="1"/>
            <a:r>
              <a:rPr lang="en-US" dirty="0"/>
              <a:t>Imports the following packages:</a:t>
            </a:r>
          </a:p>
          <a:p>
            <a:pPr lvl="2"/>
            <a:r>
              <a:rPr lang="en-US" sz="1600" dirty="0">
                <a:latin typeface="Courier"/>
              </a:rPr>
              <a:t>broom</a:t>
            </a:r>
            <a:r>
              <a:rPr lang="en-US" sz="1800" dirty="0"/>
              <a:t>: takes messy output and makes them ‘tidy’ compatible</a:t>
            </a:r>
          </a:p>
          <a:p>
            <a:pPr lvl="2"/>
            <a:r>
              <a:rPr lang="en-US" sz="1600" dirty="0">
                <a:latin typeface="Courier"/>
              </a:rPr>
              <a:t>infer</a:t>
            </a:r>
            <a:r>
              <a:rPr lang="en-US" sz="1800" dirty="0"/>
              <a:t>: modern approach to statistical inference</a:t>
            </a:r>
          </a:p>
          <a:p>
            <a:pPr lvl="2"/>
            <a:r>
              <a:rPr lang="en-US" sz="1600" dirty="0">
                <a:latin typeface="Courier"/>
              </a:rPr>
              <a:t>recipes</a:t>
            </a:r>
            <a:r>
              <a:rPr lang="en-US" sz="1800" dirty="0"/>
              <a:t>: general data processor with a modern interface that incorporates feature engineering, imputation, and other help tools</a:t>
            </a:r>
          </a:p>
          <a:p>
            <a:pPr lvl="2"/>
            <a:r>
              <a:rPr lang="en-US" sz="1600" dirty="0">
                <a:latin typeface="Courier"/>
              </a:rPr>
              <a:t>yardstick</a:t>
            </a:r>
            <a:r>
              <a:rPr lang="en-US" sz="1800" dirty="0"/>
              <a:t>: contains tools for evaluating </a:t>
            </a:r>
            <a:r>
              <a:rPr lang="en-US" sz="1800" dirty="0">
                <a:solidFill>
                  <a:schemeClr val="tx1"/>
                </a:solidFill>
              </a:rPr>
              <a:t>models (e.g</a:t>
            </a:r>
            <a:r>
              <a:rPr lang="en-US" sz="1800" dirty="0" smtClean="0">
                <a:solidFill>
                  <a:schemeClr val="tx1"/>
                </a:solidFill>
              </a:rPr>
              <a:t>.,</a:t>
            </a:r>
            <a:r>
              <a:rPr lang="en-US" sz="1800" dirty="0">
                <a:solidFill>
                  <a:schemeClr val="tx1"/>
                </a:solidFill>
              </a:rPr>
              <a:t> </a:t>
            </a:r>
            <a:r>
              <a:rPr lang="en-US" sz="1800" dirty="0" smtClean="0">
                <a:solidFill>
                  <a:schemeClr val="tx1"/>
                </a:solidFill>
              </a:rPr>
              <a:t>accuracy</a:t>
            </a:r>
            <a:r>
              <a:rPr lang="en-US" sz="1800" dirty="0">
                <a:solidFill>
                  <a:schemeClr val="tx1"/>
                </a:solidFill>
              </a:rPr>
              <a:t> </a:t>
            </a:r>
            <a:r>
              <a:rPr lang="en-US" sz="1800" dirty="0" smtClean="0">
                <a:solidFill>
                  <a:schemeClr val="tx1"/>
                </a:solidFill>
              </a:rPr>
              <a:t>and RMSE)</a:t>
            </a:r>
            <a:endParaRPr lang="en-US" sz="1800" dirty="0">
              <a:solidFill>
                <a:schemeClr val="tx1"/>
              </a:solidFill>
            </a:endParaRPr>
          </a:p>
          <a:p>
            <a:pPr lvl="2"/>
            <a:r>
              <a:rPr lang="en-US" sz="1600" dirty="0" err="1">
                <a:latin typeface="Courier"/>
              </a:rPr>
              <a:t>tidypredict</a:t>
            </a:r>
            <a:r>
              <a:rPr lang="en-US" sz="1800" dirty="0"/>
              <a:t>: translates some model prediction equations to SQL for high-performance computing</a:t>
            </a:r>
          </a:p>
          <a:p>
            <a:pPr lvl="2"/>
            <a:r>
              <a:rPr lang="en-US" sz="1600" dirty="0" err="1">
                <a:latin typeface="Courier"/>
              </a:rPr>
              <a:t>tidyposterior</a:t>
            </a:r>
            <a:r>
              <a:rPr lang="en-US" sz="1800" dirty="0"/>
              <a:t>: used to compare models using resampling and Bayesian analysis</a:t>
            </a:r>
          </a:p>
          <a:p>
            <a:pPr lvl="2"/>
            <a:r>
              <a:rPr lang="en-US" sz="1600" dirty="0" err="1">
                <a:latin typeface="Courier"/>
              </a:rPr>
              <a:t>tidytext</a:t>
            </a:r>
            <a:r>
              <a:rPr lang="en-US" sz="1800" dirty="0"/>
              <a:t>: contains </a:t>
            </a:r>
            <a:r>
              <a:rPr lang="en-US" sz="1800" dirty="0" smtClean="0"/>
              <a:t>‘tidy’ </a:t>
            </a:r>
            <a:r>
              <a:rPr lang="en-US" sz="1800" dirty="0"/>
              <a:t>tools for quantitative text analysis</a:t>
            </a:r>
          </a:p>
          <a:p>
            <a:pPr marL="0" lvl="0" indent="0">
              <a:buNone/>
            </a:pPr>
            <a:endParaRPr lang="en-US" dirty="0" smtClean="0">
              <a:hlinkClick r:id="rId2"/>
            </a:endParaRPr>
          </a:p>
          <a:p>
            <a:pPr marL="0" lvl="0" indent="0">
              <a:buNone/>
            </a:pPr>
            <a:endParaRPr lang="en-US" dirty="0" smtClean="0">
              <a:hlinkClick r:id="rId2"/>
            </a:endParaRPr>
          </a:p>
          <a:p>
            <a:pPr marL="0" lvl="0" indent="0">
              <a:buNone/>
            </a:pPr>
            <a:r>
              <a:rPr dirty="0" smtClean="0">
                <a:hlinkClick r:id="rId2"/>
              </a:rPr>
              <a:t>https</a:t>
            </a:r>
            <a:r>
              <a:rPr dirty="0">
                <a:hlinkClick r:id="rId2"/>
              </a:rPr>
              <a:t>://github.com/tidymodels/tidymodels</a:t>
            </a:r>
          </a:p>
          <a:p>
            <a:pPr marL="0" lvl="0" indent="0">
              <a:buNone/>
            </a:pPr>
            <a:endParaRPr lang="en-US" sz="1800" dirty="0" smtClean="0">
              <a:latin typeface="Courier"/>
            </a:endParaRPr>
          </a:p>
          <a:p>
            <a:pPr marL="0" lvl="0" indent="0">
              <a:buNone/>
            </a:pPr>
            <a:r>
              <a:rPr sz="1800" dirty="0" err="1" smtClean="0">
                <a:latin typeface="Courier"/>
              </a:rPr>
              <a:t>install.packages</a:t>
            </a:r>
            <a:r>
              <a:rPr sz="1800" dirty="0">
                <a:latin typeface="Courier"/>
              </a:rPr>
              <a:t>("</a:t>
            </a:r>
            <a:r>
              <a:rPr sz="1800" dirty="0" err="1">
                <a:latin typeface="Courier"/>
              </a:rPr>
              <a:t>tidymodels</a:t>
            </a:r>
            <a:r>
              <a:rPr sz="1800" dirty="0">
                <a:latin typeface="Courier"/>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marL="0" lvl="0" indent="0">
              <a:buNone/>
            </a:pPr>
            <a:r>
              <a:rPr dirty="0"/>
              <a:t>More details of </a:t>
            </a:r>
            <a:r>
              <a:rPr sz="1800" dirty="0" err="1">
                <a:latin typeface="Courier"/>
              </a:rPr>
              <a:t>tidymodels</a:t>
            </a:r>
            <a:endParaRPr sz="1800" dirty="0">
              <a:latin typeface="Courier"/>
            </a:endParaRPr>
          </a:p>
        </p:txBody>
      </p:sp>
      <p:sp>
        <p:nvSpPr>
          <p:cNvPr id="3" name="Content Placeholder 2"/>
          <p:cNvSpPr>
            <a:spLocks noGrp="1"/>
          </p:cNvSpPr>
          <p:nvPr>
            <p:ph sz="half" idx="1"/>
          </p:nvPr>
        </p:nvSpPr>
        <p:spPr/>
        <p:txBody>
          <a:bodyPr/>
          <a:lstStyle/>
          <a:p>
            <a:pPr marL="0" lvl="0" indent="0">
              <a:buNone/>
            </a:pPr>
            <a:r>
              <a:rPr dirty="0"/>
              <a:t>Author is Max Kuhn of </a:t>
            </a:r>
            <a:r>
              <a:rPr dirty="0" err="1"/>
              <a:t>RStudio</a:t>
            </a:r>
            <a:r>
              <a:rPr dirty="0"/>
              <a:t> </a:t>
            </a:r>
            <a:r>
              <a:rPr sz="1800" dirty="0">
                <a:hlinkClick r:id="rId2"/>
              </a:rPr>
              <a:t>@</a:t>
            </a:r>
            <a:r>
              <a:rPr sz="1800" dirty="0" err="1" smtClean="0">
                <a:hlinkClick r:id="rId2"/>
              </a:rPr>
              <a:t>topepo</a:t>
            </a:r>
            <a:endParaRPr sz="1800" dirty="0" smtClean="0">
              <a:hlinkClick r:id="rId2"/>
            </a:endParaRPr>
          </a:p>
          <a:p>
            <a:pPr marL="0" lvl="0" indent="0">
              <a:buNone/>
            </a:pPr>
            <a:endParaRPr sz="1800" dirty="0">
              <a:hlinkClick r:id="rId2"/>
            </a:endParaRPr>
          </a:p>
          <a:p>
            <a:pPr marL="0" lvl="0" indent="0">
              <a:buNone/>
            </a:pPr>
            <a:r>
              <a:rPr dirty="0"/>
              <a:t>Kuhn, M., &amp; Johnson, K. (2013). Applied predictive modeling. New York: Springer.</a:t>
            </a:r>
          </a:p>
        </p:txBody>
      </p:sp>
      <p:pic>
        <p:nvPicPr>
          <p:cNvPr id="2" name="Picture 1" descr="03_presentation_files/max.JPG"/>
          <p:cNvPicPr>
            <a:picLocks noGrp="1" noChangeAspect="1"/>
          </p:cNvPicPr>
          <p:nvPr/>
        </p:nvPicPr>
        <p:blipFill>
          <a:blip r:embed="rId3"/>
          <a:stretch>
            <a:fillRect/>
          </a:stretch>
        </p:blipFill>
        <p:spPr bwMode="auto">
          <a:xfrm>
            <a:off x="4762500" y="1092200"/>
            <a:ext cx="4000500" cy="54864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lstStyle/>
          <a:p>
            <a:pPr marL="0" lvl="0" indent="0">
              <a:buNone/>
            </a:pPr>
            <a:r>
              <a:rPr dirty="0"/>
              <a:t>Where </a:t>
            </a:r>
            <a:r>
              <a:rPr lang="en-US" dirty="0" smtClean="0"/>
              <a:t>d</a:t>
            </a:r>
            <a:r>
              <a:rPr dirty="0" smtClean="0"/>
              <a:t>oes </a:t>
            </a:r>
            <a:r>
              <a:rPr lang="en-US" dirty="0" smtClean="0"/>
              <a:t>t</a:t>
            </a:r>
            <a:r>
              <a:rPr dirty="0" smtClean="0"/>
              <a:t>his </a:t>
            </a:r>
            <a:r>
              <a:rPr lang="en-US" dirty="0" smtClean="0"/>
              <a:t>f</a:t>
            </a:r>
            <a:r>
              <a:rPr dirty="0" smtClean="0"/>
              <a:t>it </a:t>
            </a:r>
            <a:r>
              <a:rPr lang="en-US" dirty="0" smtClean="0"/>
              <a:t>i</a:t>
            </a:r>
            <a:r>
              <a:rPr dirty="0" smtClean="0"/>
              <a:t>n </a:t>
            </a:r>
            <a:r>
              <a:rPr lang="en-US" dirty="0" smtClean="0"/>
              <a:t>t</a:t>
            </a:r>
            <a:r>
              <a:rPr dirty="0" smtClean="0"/>
              <a:t>he </a:t>
            </a:r>
            <a:r>
              <a:rPr lang="en-US" dirty="0" smtClean="0"/>
              <a:t>m</a:t>
            </a:r>
            <a:r>
              <a:rPr dirty="0" smtClean="0"/>
              <a:t>odeling </a:t>
            </a:r>
            <a:r>
              <a:rPr lang="en-US" dirty="0" smtClean="0"/>
              <a:t>p</a:t>
            </a:r>
            <a:r>
              <a:rPr dirty="0" smtClean="0"/>
              <a:t>rocess</a:t>
            </a:r>
            <a:r>
              <a:rPr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0" lvl="0" indent="0">
              <a:buNone/>
            </a:pPr>
            <a:r>
              <a:rPr lang="en-US" sz="1800" dirty="0">
                <a:latin typeface="Courier"/>
              </a:rPr>
              <a:t>t</a:t>
            </a:r>
            <a:r>
              <a:rPr lang="en-US" sz="1800" dirty="0" smtClean="0">
                <a:latin typeface="Courier"/>
              </a:rPr>
              <a:t>idyverse </a:t>
            </a:r>
            <a:r>
              <a:rPr dirty="0" smtClean="0"/>
              <a:t>Schema</a:t>
            </a:r>
            <a:endParaRPr dirty="0"/>
          </a:p>
        </p:txBody>
      </p:sp>
      <p:pic>
        <p:nvPicPr>
          <p:cNvPr id="2" name="Picture 1" descr="03_presentation_files/tidyverse.png"/>
          <p:cNvPicPr>
            <a:picLocks noGrp="1" noChangeAspect="1"/>
          </p:cNvPicPr>
          <p:nvPr/>
        </p:nvPicPr>
        <p:blipFill>
          <a:blip r:embed="rId2"/>
          <a:stretch>
            <a:fillRect/>
          </a:stretch>
        </p:blipFill>
        <p:spPr bwMode="auto">
          <a:xfrm>
            <a:off x="457200" y="1231900"/>
            <a:ext cx="8674100" cy="4686300"/>
          </a:xfrm>
          <a:prstGeom prst="rect">
            <a:avLst/>
          </a:prstGeom>
          <a:noFill/>
          <a:ln w="9525">
            <a:noFill/>
            <a:headEnd/>
            <a:tailEnd/>
          </a:ln>
        </p:spPr>
      </p:pic>
      <p:sp>
        <p:nvSpPr>
          <p:cNvPr id="3" name="TextBox 3"/>
          <p:cNvSpPr txBox="1"/>
          <p:nvPr/>
        </p:nvSpPr>
        <p:spPr>
          <a:xfrm>
            <a:off x="457200" y="6070600"/>
            <a:ext cx="8674100" cy="508000"/>
          </a:xfrm>
          <a:prstGeom prst="rect">
            <a:avLst/>
          </a:prstGeom>
          <a:noFill/>
        </p:spPr>
        <p:txBody>
          <a:bodyPr/>
          <a:lstStyle/>
          <a:p>
            <a:pPr marL="0" lvl="0" indent="0" algn="ctr">
              <a:buNone/>
            </a:pPr>
            <a:r>
              <a:rPr sz="1400" dirty="0">
                <a:hlinkClick r:id="rId3"/>
              </a:rPr>
              <a:t>https://www.tidyverse.org/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A#UNCLASSIFIED#Theme">
  <a:themeElements>
    <a:clrScheme name="CAA Colors">
      <a:dk1>
        <a:sysClr val="windowText" lastClr="000000"/>
      </a:dk1>
      <a:lt1>
        <a:sysClr val="window" lastClr="FFFFFF"/>
      </a:lt1>
      <a:dk2>
        <a:srgbClr val="DDDDDD"/>
      </a:dk2>
      <a:lt2>
        <a:srgbClr val="FFFFCD"/>
      </a:lt2>
      <a:accent1>
        <a:srgbClr val="8EB379"/>
      </a:accent1>
      <a:accent2>
        <a:srgbClr val="CEDEC5"/>
      </a:accent2>
      <a:accent3>
        <a:srgbClr val="E8DDA8"/>
      </a:accent3>
      <a:accent4>
        <a:srgbClr val="F3EDCF"/>
      </a:accent4>
      <a:accent5>
        <a:srgbClr val="9500FA"/>
      </a:accent5>
      <a:accent6>
        <a:srgbClr val="DBA5FF"/>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rgbClr val="000000"/>
            </a:solidFill>
            <a:effectLst/>
            <a:latin typeface="Arial" charset="0"/>
          </a:defRPr>
        </a:defPPr>
      </a:lstStyle>
    </a:spDef>
    <a:lnDef>
      <a:spPr bwMode="auto">
        <a:solidFill>
          <a:srgbClr val="A953FF"/>
        </a:solidFill>
        <a:ln w="28575" cap="flat" cmpd="sng" algn="ctr">
          <a:solidFill>
            <a:schemeClr val="tx1"/>
          </a:solidFill>
          <a:prstDash val="solid"/>
          <a:round/>
          <a:headEnd type="none" w="med" len="med"/>
          <a:tailEnd type="none" w="med" len="med"/>
        </a:ln>
        <a:effectLst/>
      </a:spPr>
      <a:bodyPr/>
      <a:lstStyle/>
    </a:lnDef>
  </a:objectDefaults>
  <a:extraClrSchemeLst/>
  <a:extLst>
    <a:ext uri="{05A4C25C-085E-4340-85A3-A5531E510DB2}">
      <thm15:themeFamily xmlns:thm15="http://schemas.microsoft.com/office/thememl/2012/main" name="CAA Default Template(updated graphics v4).potx" id="{0C19556A-CEB6-443B-AA11-26E9891B4EEC}" vid="{3C2FACB2-BA4F-40AF-8539-7364219B3459}"/>
    </a:ext>
  </a:extLst>
</a:theme>
</file>

<file path=docProps/app.xml><?xml version="1.0" encoding="utf-8"?>
<Properties xmlns="http://schemas.openxmlformats.org/officeDocument/2006/extended-properties" xmlns:vt="http://schemas.openxmlformats.org/officeDocument/2006/docPropsVTypes">
  <TotalTime>455</TotalTime>
  <Words>1353</Words>
  <Application>Microsoft Office PowerPoint</Application>
  <PresentationFormat>Letter Paper (8.5x11 in)</PresentationFormat>
  <Paragraphs>680</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Black</vt:lpstr>
      <vt:lpstr>Calibri</vt:lpstr>
      <vt:lpstr>Calibri Light</vt:lpstr>
      <vt:lpstr>Courier</vt:lpstr>
      <vt:lpstr>CAA#UNCLASSIFIED#Theme</vt:lpstr>
      <vt:lpstr>MORS Emerging Techniques  Introduction to Tidymodels</vt:lpstr>
      <vt:lpstr>Who am I?</vt:lpstr>
      <vt:lpstr>What am I assuming about you?</vt:lpstr>
      <vt:lpstr>What are we going to talk about?</vt:lpstr>
      <vt:lpstr>Out with the old caret –&gt; In with the new tidymodels</vt:lpstr>
      <vt:lpstr>More details of tidymodels</vt:lpstr>
      <vt:lpstr>More details of tidymodels</vt:lpstr>
      <vt:lpstr>Where does this fit in the modeling process?</vt:lpstr>
      <vt:lpstr>tidyverse Schema</vt:lpstr>
      <vt:lpstr>tidymodels Schema</vt:lpstr>
      <vt:lpstr>What We’re Going to Do:</vt:lpstr>
      <vt:lpstr>Flying Hour Challenge - Inspect the Data</vt:lpstr>
      <vt:lpstr>skimr Numeric Variables</vt:lpstr>
      <vt:lpstr>skimr Character</vt:lpstr>
      <vt:lpstr>Flying Hour Challenge - Data Processing</vt:lpstr>
      <vt:lpstr>Handle NAs</vt:lpstr>
      <vt:lpstr>Plot View</vt:lpstr>
      <vt:lpstr>The Old: CARET</vt:lpstr>
      <vt:lpstr>caret: Preprocess</vt:lpstr>
      <vt:lpstr>caret: Split in Train/Testing</vt:lpstr>
      <vt:lpstr>caret: Build Models</vt:lpstr>
      <vt:lpstr>caret: Predict and Evaluate</vt:lpstr>
      <vt:lpstr>The New: tidymodels</vt:lpstr>
      <vt:lpstr>tidymodels: Split</vt:lpstr>
      <vt:lpstr>tidymodels: Preprocess</vt:lpstr>
      <vt:lpstr>tidymodels: Preprocess</vt:lpstr>
      <vt:lpstr>tidymodels: Preprocess</vt:lpstr>
      <vt:lpstr>tidymodels: Preprocess</vt:lpstr>
      <vt:lpstr>tidymodels: Preprocess</vt:lpstr>
      <vt:lpstr>tidymodels: Preprocess</vt:lpstr>
      <vt:lpstr>tidymodels: Prepare Training and Testing Data</vt:lpstr>
      <vt:lpstr>tidymodels: Build Models</vt:lpstr>
      <vt:lpstr>tidymodels: Build Models</vt:lpstr>
      <vt:lpstr>tidymodels: Build Models</vt:lpstr>
      <vt:lpstr>tidymodels: Build Models</vt:lpstr>
      <vt:lpstr>tidymodels: Side Note</vt:lpstr>
      <vt:lpstr>tidymodels: Predict and Evaluate</vt:lpstr>
      <vt:lpstr>tidymodels: Predict and Evaluate</vt:lpstr>
      <vt:lpstr>tidymodels: Predict and Evaluate</vt:lpstr>
      <vt:lpstr>tidymodels: Predict and Evaluate</vt:lpstr>
      <vt:lpstr>tidymodels: Predict and Evaluate</vt:lpstr>
      <vt:lpstr>tidymodels: The Next Frontier</vt:lpstr>
      <vt:lpstr>Summary</vt:lpstr>
      <vt:lpstr>Thanks!</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11</TotalTime>
  <Words>139</Words>
  <Application>Microsoft Office PowerPoint</Application>
  <PresentationFormat>Letter Paper (8.5x11 in)</PresentationFormat>
  <Paragraphs>82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Calibri Light</vt:lpstr>
      <vt:lpstr>Courier</vt:lpstr>
      <vt:lpstr>CAA#UNCLASSIFIED#Theme</vt:lpstr>
      <vt:lpstr>Title Template</vt:lpstr>
      <vt:lpstr>What We’re Going to Do:</vt:lpstr>
      <vt:lpstr>PowerPoint Presentation</vt:lpstr>
      <vt:lpstr>Tidymodels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MORS Emerging Techniques Tidymodels</dc:title>
  <dc:creator>MAJ Dusty Turner</dc:creator>
  <cp:keywords/>
  <cp:lastModifiedBy>Turner, Dusty</cp:lastModifiedBy>
  <cp:revision>28</cp:revision>
  <dcterms:created xsi:type="dcterms:W3CDTF">2019-11-18T18:26:39Z</dcterms:created>
  <dcterms:modified xsi:type="dcterms:W3CDTF">2019-12-04T03:00:14Z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 December 2019</vt:lpwstr>
  </property>
  <property fmtid="{D5CDD505-2E9C-101B-9397-08002B2CF9AE}" pid="3" name="output">
    <vt:lpwstr/>
  </property>
</Properties>
</file>