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Default Extension="jpg" ContentType="image/jpeg"/>
  <Default Extension="jpeg" ContentType="image/jpeg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003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251" autoAdjust="0"/>
  </p:normalViewPr>
  <p:slideViewPr>
    <p:cSldViewPr snapToGrid="0">
      <p:cViewPr varScale="1">
        <p:scale>
          <a:sx n="78" d="100"/>
          <a:sy n="78" d="100"/>
        </p:scale>
        <p:origin x="1615" y="36"/>
      </p:cViewPr>
      <p:guideLst>
        <p:guide orient="horz" pos="1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792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handoutMaster" Target="handoutMasters/handout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</p:spPr>
        <p:txBody>
          <a:bodyPr lIns="91440" tIns="45720" rIns="91440" bIns="4572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998694" y="5244075"/>
            <a:ext cx="3146612" cy="336456"/>
          </a:xfrm>
        </p:spPr>
        <p:txBody>
          <a:bodyPr/>
          <a:lstStyle>
            <a:lvl1pPr algn="ctr">
              <a:buFont typeface="Arial" pitchFamily="34" charset="0"/>
              <a:buNone/>
              <a:defRPr sz="1800" baseline="0"/>
            </a:lvl1pPr>
            <a:lvl2pPr>
              <a:buFont typeface="Arial" pitchFamily="34" charset="0"/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Click to enter briefing date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024283" y="5741147"/>
            <a:ext cx="3079376" cy="7510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/>
              <a:t>First and Last Name (Mil add rank)</a:t>
            </a:r>
            <a:br>
              <a:rPr lang="en-US" dirty="0"/>
            </a:br>
            <a:r>
              <a:rPr lang="en-US" dirty="0"/>
              <a:t>Enterprise Email</a:t>
            </a:r>
            <a:br>
              <a:rPr lang="en-US" dirty="0"/>
            </a:br>
            <a:r>
              <a:rPr lang="en-US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81506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0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ppendix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Appendix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71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93814"/>
            <a:ext cx="9137650" cy="673989"/>
          </a:xfrm>
        </p:spPr>
        <p:txBody>
          <a:bodyPr anchor="ctr">
            <a:normAutofit/>
          </a:bodyPr>
          <a:lstStyle>
            <a:lvl1pPr>
              <a:defRPr sz="1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-1529544" y="6568034"/>
            <a:ext cx="1471353" cy="228600"/>
          </a:xfrm>
        </p:spPr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229725" y="6568034"/>
            <a:ext cx="365125" cy="228600"/>
          </a:xfrm>
        </p:spPr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59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0"/>
            <a:ext cx="3008313" cy="914400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7280"/>
            <a:ext cx="5111750" cy="54864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1680"/>
            <a:ext cx="3008313" cy="4572000"/>
          </a:xfrm>
        </p:spPr>
        <p:txBody>
          <a:bodyPr/>
          <a:lstStyle>
            <a:lvl1pPr marL="0" indent="0"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3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33352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87092"/>
            <a:ext cx="5486400" cy="4114800"/>
          </a:xfrm>
        </p:spPr>
        <p:txBody>
          <a:bodyPr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301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48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998694" y="5244075"/>
            <a:ext cx="3146612" cy="336456"/>
          </a:xfrm>
          <a:prstGeom prst="rect">
            <a:avLst/>
          </a:prstGeom>
        </p:spPr>
        <p:txBody>
          <a:bodyPr/>
          <a:lstStyle>
            <a:lvl1pPr algn="ctr">
              <a:buFont typeface="Arial" pitchFamily="34" charset="0"/>
              <a:buNone/>
              <a:defRPr sz="1800" baseline="0"/>
            </a:lvl1pPr>
            <a:lvl2pPr>
              <a:buFont typeface="Arial" pitchFamily="34" charset="0"/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Click to enter briefing date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024283" y="5741147"/>
            <a:ext cx="3079376" cy="7510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/>
              <a:t>First and Last Name (Mil add rank)</a:t>
            </a:r>
            <a:br>
              <a:rPr lang="en-US" dirty="0"/>
            </a:br>
            <a:r>
              <a:rPr lang="en-US" dirty="0"/>
              <a:t>Enterprise Email</a:t>
            </a:r>
            <a:br>
              <a:rPr lang="en-US" dirty="0"/>
            </a:br>
            <a:r>
              <a:rPr lang="en-US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1280748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22238" y="1012825"/>
            <a:ext cx="8915626" cy="258532"/>
          </a:xfrm>
        </p:spPr>
        <p:txBody>
          <a:bodyPr>
            <a:spAutoFit/>
          </a:bodyPr>
          <a:lstStyle>
            <a:lvl1pPr marL="0" indent="0">
              <a:buNone/>
              <a:defRPr sz="1200" baseline="0">
                <a:latin typeface="Courier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Left Aligned and 12 Point</a:t>
            </a:r>
          </a:p>
        </p:txBody>
      </p:sp>
    </p:spTree>
    <p:extLst>
      <p:ext uri="{BB962C8B-B14F-4D97-AF65-F5344CB8AC3E}">
        <p14:creationId xmlns:p14="http://schemas.microsoft.com/office/powerpoint/2010/main" val="34985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RET Cover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3" name="Rectangle 2"/>
            <p:cNvSpPr/>
            <p:nvPr userDrawn="1"/>
          </p:nvSpPr>
          <p:spPr>
            <a:xfrm>
              <a:off x="1" y="0"/>
              <a:ext cx="9144000" cy="685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159565" y="1047403"/>
              <a:ext cx="6833153" cy="4954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228600" bIns="228600" rtlCol="0" anchor="t"/>
            <a:lstStyle/>
            <a:p>
              <a:pPr algn="ctr">
                <a:spcAft>
                  <a:spcPts val="3600"/>
                </a:spcAft>
              </a:pPr>
              <a:r>
                <a:rPr lang="en-US" sz="6000" dirty="0">
                  <a:solidFill>
                    <a:srgbClr val="FF0000"/>
                  </a:solidFill>
                  <a:latin typeface="Arial Black" pitchFamily="34" charset="0"/>
                </a:rPr>
                <a:t>SECRET</a:t>
              </a:r>
              <a:endParaRPr lang="en-US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>
                <a:spcAft>
                  <a:spcPts val="120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THIS IS A COVER</a:t>
              </a:r>
              <a:r>
                <a:rPr lang="en-US" sz="140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SHEET</a:t>
              </a:r>
            </a:p>
            <a:p>
              <a:pPr algn="ctr">
                <a:spcAft>
                  <a:spcPts val="3600"/>
                </a:spcAft>
              </a:pPr>
              <a:r>
                <a:rPr lang="en-US" sz="140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FOR CLASSIFIED INFORMATION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ALL INDIVIDUALS HANDLING THIS INFORMATION ARE REQUIRED TO PROTECT IT FROM UNATHORIZED DESCLOSURE IN THE INTEREST OF NATIONAL SECURITY OF THE UNITED STATES.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HANDLING,</a:t>
              </a:r>
              <a:r>
                <a:rPr lang="en-US" sz="90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STORAGE, REPORDUCTION AND DSPOSTITION OF THE ATTACHED DOCUMENT MUST BE IN ACCORDANCE WITH APPLICABLE EXECUTIVE ORDER(S), STATUTE(S) AND AGENCY IMPLEMENTING REGULATIONS.</a:t>
              </a:r>
            </a:p>
            <a:p>
              <a:pPr algn="ctr">
                <a:spcBef>
                  <a:spcPts val="15600"/>
                </a:spcBef>
              </a:pPr>
              <a:r>
                <a:rPr lang="en-US" sz="105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(This cover sheet is unclassified)</a:t>
              </a:r>
            </a:p>
            <a:p>
              <a:pPr algn="ctr"/>
              <a:r>
                <a:rPr lang="en-US" sz="6000" dirty="0">
                  <a:solidFill>
                    <a:srgbClr val="FF0000"/>
                  </a:solidFill>
                  <a:latin typeface="Arial Black" pitchFamily="34" charset="0"/>
                </a:rPr>
                <a:t>SECRET</a:t>
              </a:r>
              <a:endParaRPr lang="en-US" sz="32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 rot="16200000">
              <a:off x="7414953" y="5428211"/>
              <a:ext cx="859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0" dirty="0">
                  <a:solidFill>
                    <a:srgbClr val="FF0000"/>
                  </a:solidFill>
                </a:rPr>
                <a:t>704-101</a:t>
              </a:r>
            </a:p>
            <a:p>
              <a:r>
                <a:rPr lang="en-US" sz="500" b="0" dirty="0">
                  <a:solidFill>
                    <a:srgbClr val="FF0000"/>
                  </a:solidFill>
                </a:rPr>
                <a:t>NSN</a:t>
              </a:r>
              <a:r>
                <a:rPr lang="en-US" sz="500" b="0" baseline="0" dirty="0">
                  <a:solidFill>
                    <a:srgbClr val="FF0000"/>
                  </a:solidFill>
                </a:rPr>
                <a:t> 7540-01-213-7902</a:t>
              </a:r>
              <a:endParaRPr lang="en-US" sz="500" b="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 rot="16200000">
              <a:off x="7314769" y="1349754"/>
              <a:ext cx="10599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FF0000"/>
                  </a:solidFill>
                </a:rPr>
                <a:t>STANDARD FORM 704 </a:t>
              </a:r>
              <a:r>
                <a:rPr lang="en-US" sz="500" b="0" dirty="0">
                  <a:solidFill>
                    <a:srgbClr val="FF0000"/>
                  </a:solidFill>
                </a:rPr>
                <a:t>(8-85)</a:t>
              </a:r>
            </a:p>
            <a:p>
              <a:r>
                <a:rPr lang="en-US" sz="500" b="0" dirty="0">
                  <a:solidFill>
                    <a:srgbClr val="FF0000"/>
                  </a:solidFill>
                </a:rPr>
                <a:t>Prescribed by GSA/ISOO</a:t>
              </a:r>
            </a:p>
            <a:p>
              <a:r>
                <a:rPr lang="en-US" sz="500" b="0" dirty="0">
                  <a:solidFill>
                    <a:srgbClr val="FF0000"/>
                  </a:solidFill>
                </a:rPr>
                <a:t>32 CFR 2003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5022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FIDENTIAL Cover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5" name="Rectangle 4"/>
            <p:cNvSpPr/>
            <p:nvPr userDrawn="1"/>
          </p:nvSpPr>
          <p:spPr>
            <a:xfrm>
              <a:off x="1" y="0"/>
              <a:ext cx="9144000" cy="6858000"/>
            </a:xfrm>
            <a:prstGeom prst="rect">
              <a:avLst/>
            </a:prstGeom>
            <a:solidFill>
              <a:srgbClr val="0032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59565" y="1047403"/>
              <a:ext cx="6833153" cy="4954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228600" bIns="228600" rtlCol="0" anchor="t"/>
            <a:lstStyle/>
            <a:p>
              <a:pPr algn="ctr">
                <a:spcAft>
                  <a:spcPts val="3600"/>
                </a:spcAft>
              </a:pPr>
              <a:r>
                <a:rPr lang="en-US" sz="4000" dirty="0">
                  <a:solidFill>
                    <a:srgbClr val="003296"/>
                  </a:solidFill>
                  <a:latin typeface="Arial Black" pitchFamily="34" charset="0"/>
                </a:rPr>
                <a:t>CONFIDENTIAL</a:t>
              </a:r>
              <a:endParaRPr lang="en-US" sz="1400" dirty="0">
                <a:solidFill>
                  <a:srgbClr val="003296"/>
                </a:solidFill>
                <a:latin typeface="Arial Black" pitchFamily="34" charset="0"/>
              </a:endParaRPr>
            </a:p>
            <a:p>
              <a:pPr algn="ctr">
                <a:spcAft>
                  <a:spcPts val="1200"/>
                </a:spcAft>
              </a:pPr>
              <a:r>
                <a:rPr lang="en-US" sz="140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THIS IS A COVER</a:t>
              </a:r>
              <a:r>
                <a:rPr lang="en-US" sz="140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 SHEET</a:t>
              </a:r>
            </a:p>
            <a:p>
              <a:pPr algn="ctr">
                <a:spcAft>
                  <a:spcPts val="3600"/>
                </a:spcAft>
              </a:pPr>
              <a:r>
                <a:rPr lang="en-US" sz="140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FOR CLASSIFIED INFORMATION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ALL INDIVIDUALS HANDLING THIS INFORMATION ARE REQUIRED TO PROTECT IT FROM UNATHORIZED DESCLOSURE IN THE INTEREST OF NATIONAL SECURITY OF THE UNITED STATES.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HANDLING,</a:t>
              </a:r>
              <a:r>
                <a:rPr lang="en-US" sz="90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 STORAGE, REPORDUCTION AND DSPOSTITION OF THE ATTACHED DOCUMENT MUST BE IN ACCORDANCE WITH APPLICABLE EXECUTIVE ORDER(S), STATUTE(S) AND AGENCY IMPLEMENTING REGULATIONS.</a:t>
              </a:r>
            </a:p>
            <a:p>
              <a:pPr algn="ctr">
                <a:spcBef>
                  <a:spcPts val="19800"/>
                </a:spcBef>
              </a:pPr>
              <a:r>
                <a:rPr lang="en-US" sz="105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(This cover sheet is unclassified)</a:t>
              </a:r>
            </a:p>
            <a:p>
              <a:pPr algn="ctr"/>
              <a:r>
                <a:rPr lang="en-US" sz="4000" dirty="0">
                  <a:solidFill>
                    <a:srgbClr val="003296"/>
                  </a:solidFill>
                  <a:latin typeface="Arial Black" pitchFamily="34" charset="0"/>
                </a:rPr>
                <a:t>CONFIDENTIAL</a:t>
              </a:r>
              <a:endParaRPr lang="en-US" sz="1800" dirty="0">
                <a:solidFill>
                  <a:srgbClr val="003296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 rot="16200000">
              <a:off x="7414953" y="5428211"/>
              <a:ext cx="859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0" dirty="0">
                  <a:solidFill>
                    <a:srgbClr val="003296"/>
                  </a:solidFill>
                </a:rPr>
                <a:t>705-101</a:t>
              </a:r>
            </a:p>
            <a:p>
              <a:r>
                <a:rPr lang="en-US" sz="500" b="0" dirty="0">
                  <a:solidFill>
                    <a:srgbClr val="003296"/>
                  </a:solidFill>
                </a:rPr>
                <a:t>NSN</a:t>
              </a:r>
              <a:r>
                <a:rPr lang="en-US" sz="500" b="0" baseline="0" dirty="0">
                  <a:solidFill>
                    <a:srgbClr val="003296"/>
                  </a:solidFill>
                </a:rPr>
                <a:t> 7540-01-213-7903</a:t>
              </a:r>
              <a:endParaRPr lang="en-US" sz="500" b="0" dirty="0">
                <a:solidFill>
                  <a:srgbClr val="003296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 rot="16200000">
              <a:off x="7314769" y="1349754"/>
              <a:ext cx="10599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003296"/>
                  </a:solidFill>
                </a:rPr>
                <a:t>STANDARD FORM 705 </a:t>
              </a:r>
              <a:r>
                <a:rPr lang="en-US" sz="500" b="0" dirty="0">
                  <a:solidFill>
                    <a:srgbClr val="003296"/>
                  </a:solidFill>
                </a:rPr>
                <a:t>(8-85)</a:t>
              </a:r>
            </a:p>
            <a:p>
              <a:r>
                <a:rPr lang="en-US" sz="500" b="0" dirty="0">
                  <a:solidFill>
                    <a:srgbClr val="003296"/>
                  </a:solidFill>
                </a:rPr>
                <a:t>Prescribed by GSA/ISOO</a:t>
              </a:r>
            </a:p>
            <a:p>
              <a:r>
                <a:rPr lang="en-US" sz="500" b="0" dirty="0">
                  <a:solidFill>
                    <a:srgbClr val="003296"/>
                  </a:solidFill>
                </a:rPr>
                <a:t>32 CFR 2003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942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7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8229600" cy="5486400"/>
          </a:xfrm>
        </p:spPr>
        <p:txBody>
          <a:bodyPr/>
          <a:lstStyle>
            <a:lvl1pPr marL="341313" indent="-3413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/>
            </a:lvl1pPr>
            <a:lvl2pPr marL="806450" indent="-35083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lvl2pPr>
            <a:lvl3pPr marL="1263650" indent="-34448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lvl3pPr>
            <a:lvl4pPr marL="1720850" indent="-35083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lvl4pPr>
            <a:lvl5pPr>
              <a:lnSpc>
                <a:spcPct val="90000"/>
              </a:lnSpc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2019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6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76941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973-2A43-4259-943D-13AC1C602F1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F2FC-87CE-43F9-8295-ACD3D9920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097280"/>
            <a:ext cx="4265612" cy="5486400"/>
          </a:xfrm>
        </p:spPr>
        <p:txBody>
          <a:bodyPr/>
          <a:lstStyle>
            <a:lvl1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097280"/>
            <a:ext cx="4265613" cy="5486400"/>
          </a:xfrm>
        </p:spPr>
        <p:txBody>
          <a:bodyPr/>
          <a:lstStyle>
            <a:lvl1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0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76633"/>
            <a:ext cx="4497388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63287"/>
            <a:ext cx="4497388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76633"/>
            <a:ext cx="4498975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63287"/>
            <a:ext cx="4498975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0" y="3893575"/>
            <a:ext cx="4497388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0" y="4180229"/>
            <a:ext cx="4497388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45025" y="3893575"/>
            <a:ext cx="4498975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5"/>
          </p:nvPr>
        </p:nvSpPr>
        <p:spPr>
          <a:xfrm>
            <a:off x="4645025" y="4180229"/>
            <a:ext cx="4498975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72000" y="1062264"/>
            <a:ext cx="0" cy="5510151"/>
          </a:xfrm>
          <a:prstGeom prst="line">
            <a:avLst/>
          </a:prstGeom>
          <a:solidFill>
            <a:srgbClr val="A953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 userDrawn="1"/>
        </p:nvCxnSpPr>
        <p:spPr bwMode="auto">
          <a:xfrm flipV="1">
            <a:off x="0" y="3807280"/>
            <a:ext cx="9144000" cy="15420"/>
          </a:xfrm>
          <a:prstGeom prst="line">
            <a:avLst/>
          </a:prstGeom>
          <a:solidFill>
            <a:srgbClr val="A953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240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5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55648" y="3092006"/>
            <a:ext cx="5632704" cy="673989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5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6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>
                <a:gamma/>
                <a:tint val="0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Rectangle 20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6225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969696"/>
                </a:solidFill>
                <a:latin typeface="+mn-lt"/>
              </a:defRPr>
            </a:lvl1pPr>
          </a:lstStyle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228" name="Rectangle 20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2525" y="6626225"/>
            <a:ext cx="365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969696"/>
                </a:solidFill>
                <a:latin typeface="+mn-lt"/>
              </a:defRPr>
            </a:lvl1pPr>
          </a:lstStyle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56" name="Rectangle 4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0648" y="1243849"/>
            <a:ext cx="8229600" cy="536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lassFooter"/>
          <p:cNvSpPr txBox="1">
            <a:spLocks noChangeArrowheads="1"/>
          </p:cNvSpPr>
          <p:nvPr userDrawn="1"/>
        </p:nvSpPr>
        <p:spPr bwMode="auto">
          <a:xfrm>
            <a:off x="3962858" y="6611779"/>
            <a:ext cx="121828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>
                <a:solidFill>
                  <a:srgbClr val="009900"/>
                </a:solidFill>
                <a:latin typeface="+mn-lt"/>
              </a:rPr>
              <a:t>UNCLASSIFIED</a:t>
            </a:r>
            <a:endParaRPr lang="en-US" sz="16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5" name="ClassHeader"/>
          <p:cNvSpPr txBox="1">
            <a:spLocks noChangeArrowheads="1"/>
          </p:cNvSpPr>
          <p:nvPr userDrawn="1"/>
        </p:nvSpPr>
        <p:spPr bwMode="auto">
          <a:xfrm>
            <a:off x="3962858" y="0"/>
            <a:ext cx="121828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>
                <a:solidFill>
                  <a:srgbClr val="009900"/>
                </a:solidFill>
                <a:latin typeface="+mn-lt"/>
              </a:rPr>
              <a:t>UNCLASSIFIED</a:t>
            </a:r>
            <a:endParaRPr lang="en-US" sz="16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4" name="Rectangle 354"/>
          <p:cNvSpPr>
            <a:spLocks noGrp="1" noChangeArrowheads="1"/>
          </p:cNvSpPr>
          <p:nvPr>
            <p:ph type="title"/>
          </p:nvPr>
        </p:nvSpPr>
        <p:spPr bwMode="auto">
          <a:xfrm>
            <a:off x="778059" y="228601"/>
            <a:ext cx="740664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2" name="USArmyLogo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91440"/>
            <a:ext cx="595180" cy="731520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 flipH="1">
            <a:off x="91440" y="868680"/>
            <a:ext cx="89611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AASeal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0" y="91440"/>
            <a:ext cx="731846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905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870" r:id="rId15"/>
    <p:sldLayoutId id="2147483904" r:id="rId16"/>
    <p:sldLayoutId id="2147483901" r:id="rId17"/>
    <p:sldLayoutId id="2147483902" r:id="rId18"/>
    <p:sldLayoutId id="2147483903" r:id="rId19"/>
  </p:sldLayoutIdLst>
  <p:hf hdr="0" ftr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9pPr>
    </p:titleStyle>
    <p:bodyStyle>
      <a:lvl1pPr marL="341313" indent="-341313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  <a:ea typeface="+mn-ea"/>
          <a:cs typeface="+mn-cs"/>
        </a:defRPr>
      </a:lvl1pPr>
      <a:lvl2pPr marL="804863" indent="-3492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2pPr>
      <a:lvl3pPr marL="1255713" indent="-3365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3pPr>
      <a:lvl4pPr marL="1719263" indent="-3492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4pPr>
      <a:lvl5pPr marL="22955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5pPr>
      <a:lvl6pPr marL="27527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6pPr>
      <a:lvl7pPr marL="32099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7pPr>
      <a:lvl8pPr marL="36671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8pPr>
      <a:lvl9pPr marL="41243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tidyverse.org/" TargetMode="Externa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tidyverse.org/" TargetMode="Externa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ww.twitter.com/dtdusty" TargetMode="External" /><Relationship Id="rId3" Type="http://schemas.openxmlformats.org/officeDocument/2006/relationships/hyperlink" Target="http://dusty-turner.netlify.com/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gif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tidymodels/tidymodels" TargetMode="External" /><Relationship Id="rId3" Type="http://schemas.openxmlformats.org/officeDocument/2006/relationships/hyperlink" Target="www.twitter.com/topepo" TargetMode="External" /><Relationship Id="rId4" Type="http://schemas.openxmlformats.org/officeDocument/2006/relationships/image" Target="../media/image8.jp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MORS</a:t>
            </a:r>
            <a:r>
              <a:rPr/>
              <a:t> </a:t>
            </a:r>
            <a:r>
              <a:rPr/>
              <a:t>Emerging</a:t>
            </a:r>
            <a:r>
              <a:rPr/>
              <a:t> </a:t>
            </a:r>
            <a:r>
              <a:rPr/>
              <a:t>Techniques</a:t>
            </a:r>
            <a:r>
              <a:rPr/>
              <a:t> </a:t>
            </a:r>
            <a:r>
              <a:rPr/>
              <a:t>Tidymodels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MAJ</a:t>
            </a:r>
            <a:r>
              <a:rPr/>
              <a:t> </a:t>
            </a:r>
            <a:r>
              <a:rPr/>
              <a:t>Dusty</a:t>
            </a:r>
            <a:r>
              <a:rPr/>
              <a:t> </a:t>
            </a:r>
            <a:r>
              <a:rPr/>
              <a:t>Turner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Max</a:t>
            </a:r>
            <a:r>
              <a:rPr/>
              <a:t> </a:t>
            </a:r>
            <a:r>
              <a:rPr/>
              <a:t>Kuhn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Tidyverse</a:t>
            </a:r>
            <a:r>
              <a:rPr/>
              <a:t> </a:t>
            </a:r>
            <a:r>
              <a:rPr/>
              <a:t>Schema</a:t>
            </a:r>
          </a:p>
        </p:txBody>
      </p:sp>
      <p:pic>
        <p:nvPicPr>
          <p:cNvPr descr="03_presentation_files/tidyver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58900"/>
            <a:ext cx="8229600" cy="444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706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https://www.tidyverse.org/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Tidymodels</a:t>
            </a:r>
            <a:r>
              <a:rPr/>
              <a:t> </a:t>
            </a:r>
            <a:r>
              <a:rPr/>
              <a:t>Schema</a:t>
            </a:r>
          </a:p>
        </p:txBody>
      </p:sp>
      <p:pic>
        <p:nvPicPr>
          <p:cNvPr descr="03_presentation_files/tidymod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16200"/>
            <a:ext cx="8229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706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https://www.tidyverse.org/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a Data Problem</a:t>
            </a:r>
          </a:p>
          <a:p>
            <a:pPr lvl="2"/>
            <a:r>
              <a:rPr/>
              <a:t>Flying Hour Challenge</a:t>
            </a:r>
          </a:p>
          <a:p>
            <a:pPr lvl="1"/>
            <a:r>
              <a:rPr/>
              <a:t>Show the ‘old techniques’</a:t>
            </a:r>
          </a:p>
          <a:p>
            <a:pPr lvl="2"/>
            <a:r>
              <a:rPr/>
              <a:t>imputation</a:t>
            </a:r>
          </a:p>
          <a:p>
            <a:pPr lvl="2"/>
            <a:r>
              <a:rPr/>
              <a:t>modeling</a:t>
            </a:r>
          </a:p>
          <a:p>
            <a:pPr lvl="2"/>
            <a:r>
              <a:rPr/>
              <a:t>prediction</a:t>
            </a:r>
          </a:p>
          <a:p>
            <a:pPr lvl="2"/>
            <a:r>
              <a:rPr/>
              <a:t>model comparison</a:t>
            </a:r>
          </a:p>
          <a:p>
            <a:pPr lvl="1"/>
            <a:r>
              <a:rPr/>
              <a:t>Show the new technique</a:t>
            </a:r>
          </a:p>
          <a:p>
            <a:pPr lvl="2"/>
            <a:r>
              <a:rPr sz="1800">
                <a:latin typeface="Courier"/>
              </a:rPr>
              <a:t>tidymodels</a:t>
            </a:r>
          </a:p>
          <a:p>
            <a:pPr lvl="1"/>
            <a:r>
              <a:rPr/>
              <a:t>Discuss Challenges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(janitor)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(tidymodels)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(flextable)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(lubridate)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Flying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"01_data/mors_cleaned_ID.csv"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janitor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clean_names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as_of_date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mdy</a:t>
            </a:r>
            <a:r>
              <a:rPr sz="1800">
                <a:latin typeface="Courier"/>
              </a:rPr>
              <a:t>(as_of_date))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(hours_flown, as_of_date,id,id2,id3,mc_percent)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flextable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autofit</a:t>
            </a:r>
            <a:r>
              <a:rPr sz="1800">
                <a:latin typeface="Courier"/>
              </a:rPr>
              <a:t>()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613066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014048"/>
                <a:gridCol w="975372"/>
                <a:gridCol w="517049"/>
                <a:gridCol w="594744"/>
                <a:gridCol w="454839"/>
                <a:gridCol w="990651"/>
              </a:tblGrid>
              <a:tr h="288641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hours_flown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as_of_date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id2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id3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mc_percent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2011-10-15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216N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2011-10-15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216N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2011-10-15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216N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2011-10-15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216N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2011-10-15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216N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2011-10-15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217N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2011-10-15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217N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2011-10-15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79N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2011-10-15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79N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47.000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2011-10-15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79N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Skimr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0685746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977283"/>
                <a:gridCol w="843448"/>
                <a:gridCol w="921142"/>
                <a:gridCol w="843448"/>
                <a:gridCol w="765753"/>
                <a:gridCol w="843448"/>
                <a:gridCol w="843448"/>
                <a:gridCol w="843448"/>
                <a:gridCol w="1098973"/>
              </a:tblGrid>
              <a:tr h="2885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missing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hist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9027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2013.980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2012.000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2014.000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2016.000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▇▇▁▇▁▇▁▇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6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fiscal_month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6.530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▇▃▇▃▃▇▅▇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age_years_by_accept_date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10.650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8.950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-4.260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7.330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35.900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▁▇▅▂▃▂▂▁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on_hand_inventory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▁▁▁▇▁▁▁▁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27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qty_reported_for_readiness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▁▁▁▁▁▁▁▇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693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poss_hrs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683.260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181.200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▁▁▁▁▁▁▁▇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693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mc_hrs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529.850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255.990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655.000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▂▁▁▁▁▁▂▇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468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mc_percent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0.780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0.300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▁▁▁▁▁▁▂▇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98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da_2_year_mc_hist_avg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0.730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0.670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0.710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▁▁▇▁▁▁▂▁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avail_hours_days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484.350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271.250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608.000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▃▁▁▁▁▂▃▇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6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fmc_percent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0.710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0.340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▂▁▁▁▁▂▂▇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27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da_2_year_fmc_hist_avg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0.660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0.540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0.640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▂▁▁▇▃▂▂▃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nmcs_days_hrs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16.920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76.100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▇▁▁▁▁▁▁▁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468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nmcs_percent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▇▁▁▁▁▁▁▁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98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da_2_year_nmcs_hist_avg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▃▃▁▇▁▁▁▅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Skimr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Variables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4258461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410092"/>
                <a:gridCol w="921142"/>
                <a:gridCol w="921142"/>
                <a:gridCol w="921142"/>
                <a:gridCol w="610364"/>
                <a:gridCol w="688059"/>
                <a:gridCol w="641197"/>
                <a:gridCol w="835672"/>
              </a:tblGrid>
              <a:tr h="2885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missing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complete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min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empty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n_unique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6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as_of_date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5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army_accept_date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74785.000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322.000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gain_loss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67854.000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5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28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id2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5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id3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Issues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8660726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977283"/>
                <a:gridCol w="951702"/>
                <a:gridCol w="734307"/>
              </a:tblGrid>
              <a:tr h="2885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NotMissing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Missing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gain_loss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67854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6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fmc_percent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468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mc_percent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693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nmcm_depot_percent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693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nmcm_equip_percent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632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nmcm_org_percent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468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nmcm_percent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468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nmcm_spt_percent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632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nmcs_org_percent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468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nmcs_percent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468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nmcs_spt_percent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468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pmc_percent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632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pmcm_org_percent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468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pmcm_percent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468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pmcm_spt_percent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632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pmcs_org_percent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468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pmcs_percent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468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pmcs_spt_percent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age_years_by_accept_date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74785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army_accept_date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74785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6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as_of_date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468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auto_rotate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View</a:t>
            </a:r>
          </a:p>
        </p:txBody>
      </p:sp>
      <p:pic>
        <p:nvPicPr>
          <p:cNvPr descr="MORS_Emerging_Techniques_Tidymodel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092200"/>
            <a:ext cx="6858000" cy="548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Caret</a:t>
            </a:r>
            <a:r>
              <a:rPr/>
              <a:t> </a:t>
            </a:r>
            <a:r>
              <a:rPr/>
              <a:t>Piece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(caret)</a:t>
            </a:r>
            <a:br/>
            <a:br/>
            <a:r>
              <a:rPr sz="1800">
                <a:latin typeface="Courier"/>
              </a:rPr>
              <a:t>maybedata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"01_data/mors_cleaned_ID.csv"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janitor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clean_names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sample_n(1000) 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(gain_loss,nmcs_org_percent, nmcs_spt_percent, nmcm_equip_percent, pmcs_org_percent, pmcs_spt_percent, pmcm_org_percent, pmcm_spt_percent,on_hand_inventory,nmcs_org_days_hrs, nmcs_org_percent, nmcs_spt_days_hrs, nmcm_equip_days_hrs, pmcs_org_days_hrs, pmcs_spt_days_hrs, pmcm_org_days_hrs, pmcm_spt_days_hrs, army_accept_date,id,id2,id3))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as_of_date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mdy</a:t>
            </a:r>
            <a:r>
              <a:rPr sz="1800">
                <a:latin typeface="Courier"/>
              </a:rPr>
              <a:t>(as_of_date)) </a:t>
            </a:r>
            <a:br/>
            <a:br/>
            <a:br/>
            <a:br/>
            <a:r>
              <a:rPr sz="1800">
                <a:latin typeface="Courier"/>
              </a:rPr>
              <a:t>maybedata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Amelia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missmap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Delete</a:t>
            </a:r>
          </a:p>
        </p:txBody>
      </p:sp>
      <p:pic>
        <p:nvPicPr>
          <p:cNvPr descr="03_presentation_files/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092200"/>
            <a:ext cx="4978400" cy="497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706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</a:t>
            </a:r>
            <a:r>
              <a:rPr/>
              <a:t> </a:t>
            </a:r>
            <a:r>
              <a:rPr/>
              <a:t>Along!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RS_Emerging_Techniques_Tidymodel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092200"/>
            <a:ext cx="6858000" cy="548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ncol</a:t>
            </a:r>
            <a:r>
              <a:rPr sz="1800">
                <a:latin typeface="Courier"/>
              </a:rPr>
              <a:t>(maybedata)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36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preprocessvalues = preProcess(caretraw[,-36], method = c("medianImpute","nzv"))</a:t>
            </a:r>
            <a:br/>
            <a:r>
              <a:rPr sz="1800">
                <a:latin typeface="Courier"/>
              </a:rPr>
              <a:t>preprocessvalues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preProcess</a:t>
            </a:r>
            <a:r>
              <a:rPr sz="1800">
                <a:latin typeface="Courier"/>
              </a:rPr>
              <a:t>(maybedata[,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33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"medianImpute"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"nzv"</a:t>
            </a:r>
            <a:r>
              <a:rPr sz="1800">
                <a:latin typeface="Courier"/>
              </a:rPr>
              <a:t>))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caretimpute = predict(preprocessvalues, caretraw)</a:t>
            </a:r>
            <a:br/>
            <a:r>
              <a:rPr sz="1800">
                <a:latin typeface="Courier"/>
              </a:rPr>
              <a:t>caretimpute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(preprocessvalues, maybedata)</a:t>
            </a:r>
            <a:br/>
            <a:br/>
            <a:r>
              <a:rPr sz="1800">
                <a:latin typeface="Courier"/>
              </a:rPr>
              <a:t>Amelia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missmap</a:t>
            </a:r>
            <a:r>
              <a:rPr sz="1800">
                <a:latin typeface="Courier"/>
              </a:rPr>
              <a:t>(caretimpute)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RS_Emerging_Techniques_Tidymodels_files/figure-pptx/unnamed-chunk-14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092200"/>
            <a:ext cx="6858000" cy="548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trainIndex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createDataPartition</a:t>
            </a:r>
            <a:r>
              <a:rPr sz="1800">
                <a:latin typeface="Courier"/>
              </a:rPr>
              <a:t>(caretimpute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hours_flown, </a:t>
            </a:r>
            <a:r>
              <a:rPr sz="1800">
                <a:solidFill>
                  <a:srgbClr val="902000"/>
                </a:solidFill>
                <a:latin typeface="Courier"/>
              </a:rPr>
              <a:t>p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.7</a:t>
            </a:r>
            <a:r>
              <a:rPr sz="1800">
                <a:latin typeface="Courier"/>
              </a:rPr>
              <a:t>) </a:t>
            </a:r>
            <a:br/>
            <a:br/>
            <a:r>
              <a:rPr sz="1800">
                <a:latin typeface="Courier"/>
              </a:rPr>
              <a:t>dataTrain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caretimpute[trainIndex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Resample1,]</a:t>
            </a:r>
            <a:br/>
            <a:r>
              <a:rPr sz="1800">
                <a:latin typeface="Courier"/>
              </a:rPr>
              <a:t>dataTest 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caretimpute[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trainIndex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Resample1,]</a:t>
            </a:r>
            <a:br/>
            <a:br/>
            <a:r>
              <a:rPr sz="1800">
                <a:latin typeface="Courier"/>
              </a:rPr>
              <a:t>fitControl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trainControl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"none"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str(dataTrain)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summary(lm(hours_flown~.,data = dataTrain))</a:t>
            </a:r>
            <a:br/>
            <a:br/>
            <a:r>
              <a:rPr sz="1800">
                <a:latin typeface="Courier"/>
              </a:rPr>
              <a:t>caretlm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train</a:t>
            </a:r>
            <a:r>
              <a:rPr sz="1800">
                <a:latin typeface="Courier"/>
              </a:rPr>
              <a:t>(hours_flown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dataTrain, </a:t>
            </a:r>
            <a:br/>
            <a:r>
              <a:rPr sz="1800">
                <a:latin typeface="Courier"/>
              </a:rPr>
              <a:t>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"lm"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trControl =</a:t>
            </a:r>
            <a:r>
              <a:rPr sz="1800">
                <a:latin typeface="Courier"/>
              </a:rPr>
              <a:t> fitControl)</a:t>
            </a:r>
            <a:br/>
            <a:br/>
            <a:r>
              <a:rPr sz="1800">
                <a:latin typeface="Courier"/>
              </a:rPr>
              <a:t>caretrf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train</a:t>
            </a:r>
            <a:r>
              <a:rPr sz="1800">
                <a:latin typeface="Courier"/>
              </a:rPr>
              <a:t>(hours_flown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sample_n</a:t>
            </a:r>
            <a:r>
              <a:rPr sz="1800">
                <a:latin typeface="Courier"/>
              </a:rPr>
              <a:t>(dataTrain,</a:t>
            </a:r>
            <a:r>
              <a:rPr sz="1800">
                <a:solidFill>
                  <a:srgbClr val="40A070"/>
                </a:solidFill>
                <a:latin typeface="Courier"/>
              </a:rPr>
              <a:t>5000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"rf"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trControl =</a:t>
            </a:r>
            <a:r>
              <a:rPr sz="1800">
                <a:latin typeface="Courier"/>
              </a:rPr>
              <a:t> fitControl)</a:t>
            </a:r>
            <a:br/>
            <a:br/>
            <a:r>
              <a:rPr sz="1800">
                <a:latin typeface="Courier"/>
              </a:rPr>
              <a:t>caretglm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train</a:t>
            </a:r>
            <a:r>
              <a:rPr sz="1800">
                <a:latin typeface="Courier"/>
              </a:rPr>
              <a:t>(hours_flown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dataTrain, </a:t>
            </a:r>
            <a:br/>
            <a:r>
              <a:rPr sz="1800">
                <a:latin typeface="Courier"/>
              </a:rPr>
              <a:t>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"glmnet"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trControl =</a:t>
            </a:r>
            <a:r>
              <a:rPr sz="1800">
                <a:latin typeface="Courier"/>
              </a:rPr>
              <a:t> fitControl)</a:t>
            </a:r>
            <a:br/>
            <a:br/>
            <a:r>
              <a:rPr sz="1800">
                <a:latin typeface="Courier"/>
              </a:rPr>
              <a:t>lm.pred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(caretlm, dataTest)</a:t>
            </a:r>
            <a:br/>
            <a:r>
              <a:rPr sz="1800">
                <a:latin typeface="Courier"/>
              </a:rPr>
              <a:t>rf.pred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(caretrf, dataTest)</a:t>
            </a:r>
            <a:br/>
            <a:r>
              <a:rPr sz="1800">
                <a:latin typeface="Courier"/>
              </a:rPr>
              <a:t>glm.pred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(caretglm, dataTest)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postResample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pred =</a:t>
            </a:r>
            <a:r>
              <a:rPr sz="1800">
                <a:latin typeface="Courier"/>
              </a:rPr>
              <a:t> lm.pred, dataTest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hours_flown)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RMSE   Rsquared        MAE 
## 12.3007294  0.7430058  7.4015395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postResample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pred =</a:t>
            </a:r>
            <a:r>
              <a:rPr sz="1800">
                <a:latin typeface="Courier"/>
              </a:rPr>
              <a:t> rf.pred, dataTest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hours_flown)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RMSE   Rsquared        MAE 
## 11.1524182  0.8053457  6.6355657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postResample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pred =</a:t>
            </a:r>
            <a:r>
              <a:rPr sz="1800">
                <a:latin typeface="Courier"/>
              </a:rPr>
              <a:t> glm.pred, dataTest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hours_flown)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RMSE   Rsquared        MAE 
## 12.3302408  0.7423889  7.3338741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caretlm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Linear Regression 
## 
## 52396 samples
##    21 predictor
## 
## No pre-processing
## Resampling: None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Split,</a:t>
            </a:r>
            <a:r>
              <a:rPr/>
              <a:t> </a:t>
            </a:r>
            <a:r>
              <a:rPr/>
              <a:t>Prepare,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Inpute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maybedata</a:t>
            </a:r>
            <a:br/>
            <a:br/>
            <a:r>
              <a:rPr sz="1800">
                <a:latin typeface="Courier"/>
              </a:rPr>
              <a:t>data_split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initial_split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prop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.7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data_split %&gt;%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  training()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data_split %&gt;%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  testing()</a:t>
            </a:r>
            <a:br/>
            <a:br/>
            <a:r>
              <a:rPr sz="1800">
                <a:latin typeface="Courier"/>
              </a:rPr>
              <a:t>flight_recipe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latin typeface="Courier"/>
              </a:rPr>
              <a:t>data_split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training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recipe</a:t>
            </a:r>
            <a:r>
              <a:rPr sz="1800">
                <a:latin typeface="Courier"/>
              </a:rPr>
              <a:t>(hours_flown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recipes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step_meanimpute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age_years_by_accept_date, fmc_percent,nmcs_percent, mc_percent,nmcm_org_percent,</a:t>
            </a:r>
            <a:br/>
            <a:r>
              <a:rPr sz="1800">
                <a:latin typeface="Courier"/>
              </a:rPr>
              <a:t>    nmcm_percent,nmcm_spt_percent, nmcm_depot_percent,pmcs_percent,pmc_percent,</a:t>
            </a:r>
            <a:br/>
            <a:r>
              <a:rPr sz="1800">
                <a:latin typeface="Courier"/>
              </a:rPr>
              <a:t>    pmcm_percent</a:t>
            </a:r>
            <a:br/>
            <a:r>
              <a:rPr sz="1800">
                <a:latin typeface="Courier"/>
              </a:rPr>
              <a:t>  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step_corr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age_years_by_accept_date, fmc_percent,nmcs_percent,mc_percent,nmcm_org_percent,</a:t>
            </a:r>
            <a:br/>
            <a:r>
              <a:rPr sz="1800">
                <a:latin typeface="Courier"/>
              </a:rPr>
              <a:t>    nmcm_percent,nmcm_spt_percent, nmcm_depot_percent,pmcs_percent,pmc_percent,</a:t>
            </a:r>
            <a:br/>
            <a:r>
              <a:rPr sz="1800">
                <a:latin typeface="Courier"/>
              </a:rPr>
              <a:t>    pmcm_percent</a:t>
            </a:r>
            <a:br/>
            <a:r>
              <a:rPr sz="1800">
                <a:latin typeface="Courier"/>
              </a:rPr>
              <a:t>  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step_center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age_years_by_accept_date, fmc_percent,nmcs_percent,nmcm_org_percent,</a:t>
            </a:r>
            <a:br/>
            <a:r>
              <a:rPr sz="1800">
                <a:latin typeface="Courier"/>
              </a:rPr>
              <a:t>    nmcm_percent,nmcm_spt_percent, nmcm_depot_percent,pmcs_percent,pmc_percent,</a:t>
            </a:r>
            <a:br/>
            <a:r>
              <a:rPr sz="1800">
                <a:latin typeface="Courier"/>
              </a:rPr>
              <a:t>    pmcm_percent</a:t>
            </a:r>
            <a:br/>
            <a:r>
              <a:rPr sz="1800">
                <a:latin typeface="Courier"/>
              </a:rPr>
              <a:t>  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step_scale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age_years_by_accept_date, fmc_percent,nmcs_percent,nmcm_org_percent,</a:t>
            </a:r>
            <a:br/>
            <a:r>
              <a:rPr sz="1800">
                <a:latin typeface="Courier"/>
              </a:rPr>
              <a:t>    nmcm_percent,nmcm_spt_percent, nmcm_depot_percent,pmcs_percent,</a:t>
            </a:r>
            <a:br/>
            <a:r>
              <a:rPr sz="1800">
                <a:latin typeface="Courier"/>
              </a:rPr>
              <a:t>    pmcm_percent</a:t>
            </a:r>
            <a:br/>
            <a:r>
              <a:rPr sz="1800">
                <a:latin typeface="Courier"/>
              </a:rPr>
              <a:t>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prep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flight_testing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flight_recipe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bake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training</a:t>
            </a:r>
            <a:r>
              <a:rPr sz="1800">
                <a:latin typeface="Courier"/>
              </a:rPr>
              <a:t>(data_split)) </a:t>
            </a:r>
            <a:br/>
            <a:br/>
            <a:r>
              <a:rPr sz="1800">
                <a:latin typeface="Courier"/>
              </a:rPr>
              <a:t>flight_training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juice</a:t>
            </a:r>
            <a:r>
              <a:rPr sz="1800">
                <a:latin typeface="Courier"/>
              </a:rPr>
              <a:t>(flight_recipe)</a:t>
            </a:r>
            <a:br/>
            <a:br/>
            <a:r>
              <a:rPr sz="1800">
                <a:latin typeface="Courier"/>
              </a:rPr>
              <a:t>flight_ranger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rand_forest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trees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mode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"regression"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set_engine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"ranger"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fit</a:t>
            </a:r>
            <a:r>
              <a:rPr sz="1800">
                <a:latin typeface="Courier"/>
              </a:rPr>
              <a:t>(hours_flown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flight_training)</a:t>
            </a:r>
            <a:br/>
            <a:br/>
            <a:r>
              <a:rPr sz="1800">
                <a:latin typeface="Courier"/>
              </a:rPr>
              <a:t>flight_rf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rand_forest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trees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mode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"regression"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set_engine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"randomForest"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fit</a:t>
            </a:r>
            <a:r>
              <a:rPr sz="1800">
                <a:latin typeface="Courier"/>
              </a:rPr>
              <a:t>(hours_flown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flight_training)</a:t>
            </a:r>
            <a:br/>
            <a:br/>
            <a:r>
              <a:rPr sz="1800">
                <a:latin typeface="Courier"/>
              </a:rPr>
              <a:t>flight_lm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linear_reg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mode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"regression"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set_engine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"lm"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fit</a:t>
            </a:r>
            <a:r>
              <a:rPr sz="1800">
                <a:latin typeface="Courier"/>
              </a:rPr>
              <a:t>(hours_flown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flight_training)</a:t>
            </a:r>
            <a:br/>
            <a:br/>
            <a:r>
              <a:rPr sz="1800">
                <a:latin typeface="Courier"/>
              </a:rPr>
              <a:t>flight_lasso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linear_reg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mode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"regression"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set_engine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"glmnet"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fit</a:t>
            </a:r>
            <a:r>
              <a:rPr sz="1800">
                <a:latin typeface="Courier"/>
              </a:rPr>
              <a:t>(hours_flown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flight_training)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Predictions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flight_testing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(hours_flown)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bind_cols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(flight_ranger, flight_testing)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ranger_pred =</a:t>
            </a:r>
            <a:r>
              <a:rPr sz="1800">
                <a:latin typeface="Courier"/>
              </a:rPr>
              <a:t> .pred),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(flight_rf, flight_testing)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rf_pred =</a:t>
            </a:r>
            <a:r>
              <a:rPr sz="1800">
                <a:latin typeface="Courier"/>
              </a:rPr>
              <a:t> .pred),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(flight_lm, flight_testing)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lm_pred =</a:t>
            </a:r>
            <a:r>
              <a:rPr sz="1800">
                <a:latin typeface="Courier"/>
              </a:rPr>
              <a:t> .pred),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(flight_lasso, flight_testing, </a:t>
            </a:r>
            <a:r>
              <a:rPr sz="1800">
                <a:solidFill>
                  <a:srgbClr val="902000"/>
                </a:solidFill>
                <a:latin typeface="Courier"/>
              </a:rPr>
              <a:t>penalty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lasso_pred =</a:t>
            </a:r>
            <a:r>
              <a:rPr sz="1800">
                <a:latin typeface="Courier"/>
              </a:rPr>
              <a:t> .pred),</a:t>
            </a:r>
            <a:br/>
            <a:r>
              <a:rPr sz="1800">
                <a:latin typeface="Courier"/>
              </a:rPr>
              <a:t>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hours_flown)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model =</a:t>
            </a:r>
            <a:r>
              <a:rPr sz="1800">
                <a:latin typeface="Courier"/>
              </a:rPr>
              <a:t> name, </a:t>
            </a:r>
            <a:r>
              <a:rPr sz="1800">
                <a:solidFill>
                  <a:srgbClr val="902000"/>
                </a:solidFill>
                <a:latin typeface="Courier"/>
              </a:rPr>
              <a:t>prediction =</a:t>
            </a:r>
            <a:r>
              <a:rPr sz="1800">
                <a:latin typeface="Courier"/>
              </a:rPr>
              <a:t> value)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(model)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metrics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truth =</a:t>
            </a:r>
            <a:r>
              <a:rPr sz="1800">
                <a:latin typeface="Courier"/>
              </a:rPr>
              <a:t> hours_flown, </a:t>
            </a:r>
            <a:r>
              <a:rPr sz="1800">
                <a:solidFill>
                  <a:srgbClr val="902000"/>
                </a:solidFill>
                <a:latin typeface="Courier"/>
              </a:rPr>
              <a:t>estimate =</a:t>
            </a:r>
            <a:r>
              <a:rPr sz="1800">
                <a:latin typeface="Courier"/>
              </a:rPr>
              <a:t> prediction)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.estimator)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pivot_wider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names_from =</a:t>
            </a:r>
            <a:r>
              <a:rPr sz="1800">
                <a:latin typeface="Courier"/>
              </a:rPr>
              <a:t> .metric, </a:t>
            </a:r>
            <a:r>
              <a:rPr sz="1800">
                <a:solidFill>
                  <a:srgbClr val="902000"/>
                </a:solidFill>
                <a:latin typeface="Courier"/>
              </a:rPr>
              <a:t>values_from =</a:t>
            </a:r>
            <a:r>
              <a:rPr sz="1800">
                <a:latin typeface="Courier"/>
              </a:rPr>
              <a:t> .estimate)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(rmse)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 x 4
##   model        rmse   rsq   mae
##   &lt;chr&gt;       &lt;dbl&gt; &lt;dbl&gt; &lt;dbl&gt;
## 1 rf_pred      4.44 0.967  2.40
## 2 ranger_pred  4.82 0.966  2.87
## 3 lm_pred     12.0  0.748  7.39
## 4 lasso_pred  16.5  0.700 10.8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cross_data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vfold_cv</a:t>
            </a:r>
            <a:r>
              <a:rPr sz="1800">
                <a:latin typeface="Courier"/>
              </a:rPr>
              <a:t>(flight_training, </a:t>
            </a:r>
            <a:r>
              <a:rPr sz="1800">
                <a:solidFill>
                  <a:srgbClr val="902000"/>
                </a:solidFill>
                <a:latin typeface="Courier"/>
              </a:rPr>
              <a:t>v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cross_data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 10-fold cross-validation 
## # A tibble: 10 x 2
##    splits               id    
##    &lt;named list&gt;         &lt;chr&gt; 
##  1 &lt;split [47.2K/5.2K]&gt; Fold01
##  2 &lt;split [47.2K/5.2K]&gt; Fold02
##  3 &lt;split [47.2K/5.2K]&gt; Fold03
##  4 &lt;split [47.2K/5.2K]&gt; Fold04
##  5 &lt;split [47.2K/5.2K]&gt; Fold05
##  6 &lt;split [47.2K/5.2K]&gt; Fold06
##  7 &lt;split [47.2K/5.2K]&gt; Fold07
##  8 &lt;split [47.2K/5.2K]&gt; Fold08
##  9 &lt;split [47.2K/5.2K]&gt; Fold09
## 10 &lt;split [47.2K/5.2K]&gt; Fold10</a:t>
            </a:r>
          </a:p>
          <a:p>
            <a:pPr lvl="0" marL="0" indent="0">
              <a:buNone/>
            </a:pPr>
            <a:r>
              <a:rPr/>
              <a:t>Not quite there yet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Army</a:t>
            </a:r>
          </a:p>
          <a:p>
            <a:pPr lvl="1"/>
            <a:r>
              <a:rPr/>
              <a:t>Combat Engineer</a:t>
            </a:r>
          </a:p>
          <a:p>
            <a:pPr lvl="1"/>
            <a:r>
              <a:rPr/>
              <a:t>Platoon Leader / XO / Company Commander</a:t>
            </a:r>
          </a:p>
          <a:p>
            <a:pPr lvl="1"/>
            <a:r>
              <a:rPr/>
              <a:t>Geospatial / Sapper / Route Clearance</a:t>
            </a:r>
          </a:p>
          <a:p>
            <a:pPr lvl="1"/>
            <a:r>
              <a:rPr/>
              <a:t>Hawaii / White Sands Missile Range / Iraq / Afghanistan</a:t>
            </a:r>
          </a:p>
          <a:p>
            <a:pPr lvl="0" marL="0" indent="0">
              <a:buNone/>
            </a:pPr>
            <a:r>
              <a:rPr/>
              <a:t>Education</a:t>
            </a:r>
          </a:p>
          <a:p>
            <a:pPr lvl="1"/>
            <a:r>
              <a:rPr/>
              <a:t>West Point ’07</a:t>
            </a:r>
          </a:p>
          <a:p>
            <a:pPr lvl="2"/>
            <a:r>
              <a:rPr/>
              <a:t>Operations Research, BS</a:t>
            </a:r>
          </a:p>
          <a:p>
            <a:pPr lvl="1"/>
            <a:r>
              <a:rPr/>
              <a:t>Missouri University of Science and Technology ’12</a:t>
            </a:r>
          </a:p>
          <a:p>
            <a:pPr lvl="2"/>
            <a:r>
              <a:rPr/>
              <a:t>Engineering Management, MS</a:t>
            </a:r>
          </a:p>
          <a:p>
            <a:pPr lvl="1"/>
            <a:r>
              <a:rPr/>
              <a:t>THE Ohio State ’16</a:t>
            </a:r>
          </a:p>
          <a:p>
            <a:pPr lvl="2"/>
            <a:r>
              <a:rPr/>
              <a:t>Integrated Systems Engineering, MS</a:t>
            </a:r>
          </a:p>
          <a:p>
            <a:pPr lvl="2"/>
            <a:r>
              <a:rPr/>
              <a:t>Applied Statistics, Graduate Minor</a:t>
            </a:r>
          </a:p>
          <a:p>
            <a:pPr lvl="0" marL="0" indent="0">
              <a:buNone/>
            </a:pPr>
            <a:r>
              <a:rPr/>
              <a:t>Data Science</a:t>
            </a:r>
          </a:p>
          <a:p>
            <a:pPr lvl="1"/>
            <a:r>
              <a:rPr/>
              <a:t>R User Since ’14</a:t>
            </a:r>
          </a:p>
          <a:p>
            <a:pPr lvl="1"/>
            <a:r>
              <a:rPr/>
              <a:t>Catch me on Twitter </a:t>
            </a:r>
            <a:r>
              <a:rPr sz="1800">
                <a:hlinkClick r:id="rId2"/>
                <a:latin typeface="Courier"/>
              </a:rPr>
              <a:t>@dtdusty</a:t>
            </a:r>
          </a:p>
          <a:p>
            <a:pPr lvl="1"/>
            <a:r>
              <a:rPr>
                <a:hlinkClick r:id="rId3"/>
              </a:rPr>
              <a:t>http://dusty-turner.netlify.com/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Data Science Background</a:t>
            </a:r>
          </a:p>
          <a:p>
            <a:pPr lvl="1"/>
            <a:r>
              <a:rPr/>
              <a:t>Moderate R Background</a:t>
            </a:r>
          </a:p>
          <a:p>
            <a:pPr lvl="1"/>
            <a:r>
              <a:rPr/>
              <a:t>Pretty much a ‘super nerd’</a:t>
            </a:r>
          </a:p>
        </p:txBody>
      </p:sp>
      <p:pic>
        <p:nvPicPr>
          <p:cNvPr descr="03_presentation_files/nerd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286000"/>
            <a:ext cx="42545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6070600"/>
            <a:ext cx="4254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www.tenor.com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Lets talk about</a:t>
            </a:r>
          </a:p>
          <a:p>
            <a:pPr lvl="1"/>
            <a:r>
              <a:rPr/>
              <a:t>Modeling in R the old way (</a:t>
            </a:r>
            <a:r>
              <a:rPr sz="1800">
                <a:latin typeface="Courier"/>
              </a:rPr>
              <a:t>caret</a:t>
            </a:r>
            <a:r>
              <a:rPr/>
              <a:t>)</a:t>
            </a:r>
          </a:p>
          <a:p>
            <a:pPr lvl="1"/>
            <a:r>
              <a:rPr/>
              <a:t>Modeling in R the (very) new way (</a:t>
            </a:r>
            <a:r>
              <a:rPr sz="1800">
                <a:latin typeface="Courier"/>
              </a:rPr>
              <a:t>tidymodels</a:t>
            </a:r>
            <a:r>
              <a:rPr/>
              <a:t>)</a:t>
            </a:r>
          </a:p>
          <a:p>
            <a:pPr lvl="0" marL="0" indent="0">
              <a:buNone/>
            </a:pPr>
            <a:r>
              <a:rPr/>
              <a:t>Lets also weave in an example (Flying Hour Challlenge)</a:t>
            </a:r>
          </a:p>
        </p:txBody>
      </p:sp>
      <p:pic>
        <p:nvPicPr>
          <p:cNvPr descr="03_presentation_files/tidymodelsh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460500"/>
            <a:ext cx="4254500" cy="473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Background: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Caret</a:t>
            </a:r>
            <a:r>
              <a:rPr/>
              <a:t> Package</a:t>
            </a:r>
          </a:p>
          <a:p>
            <a:pPr lvl="1"/>
            <a:r>
              <a:rPr/>
              <a:t>Classification And REgression Training</a:t>
            </a:r>
          </a:p>
          <a:p>
            <a:pPr lvl="0" marL="0" indent="0">
              <a:buNone/>
            </a:pPr>
            <a:r>
              <a:rPr/>
              <a:t>Functionality</a:t>
            </a:r>
          </a:p>
          <a:p>
            <a:pPr lvl="1"/>
            <a:r>
              <a:rPr/>
              <a:t>Inpute Missing Data</a:t>
            </a:r>
          </a:p>
          <a:p>
            <a:pPr lvl="1"/>
            <a:r>
              <a:rPr/>
              <a:t>Split Test/Train/Validate Set</a:t>
            </a:r>
          </a:p>
          <a:p>
            <a:pPr lvl="1"/>
            <a:r>
              <a:rPr/>
              <a:t>Supports a Multitude of Modeling Techniques</a:t>
            </a:r>
          </a:p>
          <a:p>
            <a:pPr lvl="1"/>
            <a:r>
              <a:rPr/>
              <a:t>Supports Cross Validation</a:t>
            </a:r>
          </a:p>
          <a:p>
            <a:pPr lvl="0" marL="0" indent="0">
              <a:buNone/>
            </a:pPr>
            <a:r>
              <a:rPr/>
              <a:t>Drawbacks</a:t>
            </a:r>
          </a:p>
          <a:p>
            <a:pPr lvl="1"/>
            <a:r>
              <a:rPr/>
              <a:t>Requires unique syntax to support each package / imputation technique</a:t>
            </a:r>
          </a:p>
          <a:p>
            <a:pPr lvl="1"/>
            <a:r>
              <a:rPr/>
              <a:t>Not ‘tidy’ compatible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tidymodels</a:t>
            </a:r>
            <a:r>
              <a:rPr/>
              <a:t> package</a:t>
            </a:r>
          </a:p>
          <a:p>
            <a:pPr lvl="1"/>
            <a:r>
              <a:rPr/>
              <a:t>Released in October 2019</a:t>
            </a:r>
          </a:p>
          <a:p>
            <a:pPr lvl="0" marL="0" indent="0">
              <a:buNone/>
            </a:pPr>
            <a:r>
              <a:rPr/>
              <a:t>Functionality</a:t>
            </a:r>
          </a:p>
          <a:p>
            <a:pPr lvl="1"/>
            <a:r>
              <a:rPr/>
              <a:t>Inpute Missing Data</a:t>
            </a:r>
          </a:p>
          <a:p>
            <a:pPr lvl="1"/>
            <a:r>
              <a:rPr/>
              <a:t>Split Test/Train/Validate Set</a:t>
            </a:r>
          </a:p>
          <a:p>
            <a:pPr lvl="1"/>
            <a:r>
              <a:rPr/>
              <a:t>Supports a Multitude of Modeling Techniques</a:t>
            </a:r>
          </a:p>
          <a:p>
            <a:pPr lvl="1"/>
            <a:r>
              <a:rPr/>
              <a:t>Supports Cross Validation</a:t>
            </a:r>
          </a:p>
          <a:p>
            <a:pPr lvl="1"/>
            <a:r>
              <a:rPr/>
              <a:t>Supports model performance measurements</a:t>
            </a:r>
          </a:p>
          <a:p>
            <a:pPr lvl="0" marL="0" indent="0">
              <a:buNone/>
            </a:pPr>
            <a:r>
              <a:rPr/>
              <a:t>Advantages</a:t>
            </a:r>
          </a:p>
          <a:p>
            <a:pPr lvl="1"/>
            <a:r>
              <a:rPr/>
              <a:t>Streamlines syntax for all model types / packages</a:t>
            </a:r>
          </a:p>
          <a:p>
            <a:pPr lvl="1"/>
            <a:r>
              <a:rPr/>
              <a:t>‘tidy’ compatible</a:t>
            </a:r>
          </a:p>
          <a:p>
            <a:pPr lvl="1"/>
            <a:r>
              <a:rPr/>
              <a:t>Easy to compare model performance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 sz="1800">
                <a:latin typeface="Courier"/>
              </a:rPr>
              <a:t>tidymodels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 the documentation:</a:t>
            </a:r>
          </a:p>
          <a:p>
            <a:pPr lvl="1"/>
            <a:r>
              <a:rPr/>
              <a:t>“</a:t>
            </a:r>
            <a:r>
              <a:rPr sz="1800">
                <a:latin typeface="Courier"/>
              </a:rPr>
              <a:t>tidymodels</a:t>
            </a:r>
            <a:r>
              <a:rPr/>
              <a:t> is a ’’meta-package” for modeling and statistical analysis that share the underlying design philosophy, grammar, and data structures of the </a:t>
            </a:r>
            <a:r>
              <a:rPr sz="1800">
                <a:latin typeface="Courier"/>
              </a:rPr>
              <a:t>tidyverse</a:t>
            </a:r>
            <a:r>
              <a:rPr/>
              <a:t>."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https://github.com/tidymodels/tidymodels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install.packages("tidymodels")</a:t>
            </a:r>
          </a:p>
          <a:p>
            <a:pPr lvl="0" marL="0" indent="0">
              <a:buNone/>
            </a:pPr>
            <a:r>
              <a:rPr/>
              <a:t>Author is Max Kuhn of RStudio </a:t>
            </a:r>
            <a:r>
              <a:rPr sz="1800">
                <a:hlinkClick r:id="rId3"/>
                <a:latin typeface="Courier"/>
              </a:rPr>
              <a:t>@topepo</a:t>
            </a:r>
          </a:p>
        </p:txBody>
      </p:sp>
      <p:pic>
        <p:nvPicPr>
          <p:cNvPr descr="03_presentation_files/max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953000" y="1092200"/>
            <a:ext cx="3632200" cy="497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6070600"/>
            <a:ext cx="4254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</a:t>
            </a:r>
            <a:r>
              <a:rPr/>
              <a:t> </a:t>
            </a:r>
            <a:r>
              <a:rPr/>
              <a:t>Kuhn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2018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76941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Modeling</a:t>
            </a:r>
            <a:r>
              <a:rPr/>
              <a:t> </a:t>
            </a:r>
            <a:r>
              <a:rPr/>
              <a:t>Process</a:t>
            </a:r>
          </a:p>
        </p:txBody>
      </p:sp>
    </p:spTree>
  </p:cSld>
</p:sld>
</file>

<file path=ppt/theme/theme1.xml><?xml version="1.0" encoding="utf-8"?>
<a:theme xmlns:a="http://schemas.openxmlformats.org/drawingml/2006/main" name="CAA#UNCLASSIFIED#Theme">
  <a:themeElements>
    <a:clrScheme name="CAA Colors">
      <a:dk1>
        <a:sysClr val="windowText" lastClr="000000"/>
      </a:dk1>
      <a:lt1>
        <a:sysClr val="window" lastClr="FFFFFF"/>
      </a:lt1>
      <a:dk2>
        <a:srgbClr val="DDDDDD"/>
      </a:dk2>
      <a:lt2>
        <a:srgbClr val="FFFFCD"/>
      </a:lt2>
      <a:accent1>
        <a:srgbClr val="8EB379"/>
      </a:accent1>
      <a:accent2>
        <a:srgbClr val="CEDEC5"/>
      </a:accent2>
      <a:accent3>
        <a:srgbClr val="E8DDA8"/>
      </a:accent3>
      <a:accent4>
        <a:srgbClr val="F3EDCF"/>
      </a:accent4>
      <a:accent5>
        <a:srgbClr val="9500FA"/>
      </a:accent5>
      <a:accent6>
        <a:srgbClr val="DBA5FF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solidFill>
          <a:srgbClr val="A953FF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CAA Default Template(updated graphics v4).potx" id="{0C19556A-CEB6-443B-AA11-26E9891B4EEC}" vid="{3C2FACB2-BA4F-40AF-8539-7364219B34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65</Words>
  <Application>Microsoft Office PowerPoint</Application>
  <PresentationFormat>Letter Paper (8.5x11 in)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Courier</vt:lpstr>
      <vt:lpstr>CAA#UNCLASSIFIED#Theme</vt:lpstr>
      <vt:lpstr>Title Template</vt:lpstr>
      <vt:lpstr>PowerPoint Presentation</vt:lpstr>
      <vt:lpstr>PowerPoint Presentation</vt:lpstr>
      <vt:lpstr>Tidymodels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MORS Emerging Techniques Tidymodels</dc:title>
  <dc:creator>MAJ Dusty Turner | Max Kuhn</dc:creator>
  <cp:keywords/>
  <dcterms:created xsi:type="dcterms:W3CDTF">2019-11-15T03:29:53Z</dcterms:created>
  <dcterms:modified xsi:type="dcterms:W3CDTF">2019-11-15T03:29:53Z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 December 2019</vt:lpwstr>
  </property>
  <property fmtid="{D5CDD505-2E9C-101B-9397-08002B2CF9AE}" pid="3" name="output">
    <vt:lpwstr/>
  </property>
</Properties>
</file>