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51" autoAdjust="0"/>
  </p:normalViewPr>
  <p:slideViewPr>
    <p:cSldViewPr snapToGrid="0">
      <p:cViewPr varScale="1">
        <p:scale>
          <a:sx n="72" d="100"/>
          <a:sy n="72" d="100"/>
        </p:scale>
        <p:origin x="1350" y="84"/>
      </p:cViewPr>
      <p:guideLst>
        <p:guide orient="horz" pos="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handoutMaster" Target="handoutMasters/handout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81506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4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  <a:prstGeom prst="rect">
            <a:avLst/>
          </a:prstGeo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28074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22238" y="1012825"/>
            <a:ext cx="8915626" cy="258532"/>
          </a:xfrm>
        </p:spPr>
        <p:txBody>
          <a:bodyPr>
            <a:spAutoFit/>
          </a:bodyPr>
          <a:lstStyle>
            <a:lvl1pPr marL="0" indent="0">
              <a:buNone/>
              <a:defRPr sz="1200" baseline="0">
                <a:latin typeface="Courier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Left Aligned and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RET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5600"/>
                </a:spcBef>
              </a:pPr>
              <a:r>
                <a:rPr lang="en-US" sz="105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sz="32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FF0000"/>
                  </a:solidFill>
                </a:rPr>
                <a:t>704-101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NSN</a:t>
              </a:r>
              <a:r>
                <a:rPr lang="en-US" sz="500" b="0" baseline="0" dirty="0">
                  <a:solidFill>
                    <a:srgbClr val="FF0000"/>
                  </a:solidFill>
                </a:rPr>
                <a:t> 7540-01-213-7902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FF0000"/>
                  </a:solidFill>
                </a:rPr>
                <a:t>STANDARD FORM 704 </a:t>
              </a:r>
              <a:r>
                <a:rPr lang="en-US" sz="500" b="0" dirty="0">
                  <a:solidFill>
                    <a:srgbClr val="FF0000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02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003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400" dirty="0">
                <a:solidFill>
                  <a:srgbClr val="003296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9800"/>
                </a:spcBef>
              </a:pPr>
              <a:r>
                <a:rPr lang="en-US" sz="105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800" dirty="0">
                <a:solidFill>
                  <a:srgbClr val="003296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003296"/>
                  </a:solidFill>
                </a:rPr>
                <a:t>705-101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NSN</a:t>
              </a:r>
              <a:r>
                <a:rPr lang="en-US" sz="500" b="0" baseline="0" dirty="0">
                  <a:solidFill>
                    <a:srgbClr val="003296"/>
                  </a:solidFill>
                </a:rPr>
                <a:t> 7540-01-213-7903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003296"/>
                  </a:solidFill>
                </a:rPr>
                <a:t>STANDARD FORM 705 </a:t>
              </a:r>
              <a:r>
                <a:rPr lang="en-US" sz="500" b="0" dirty="0">
                  <a:solidFill>
                    <a:srgbClr val="003296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4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680450" cy="5486400"/>
          </a:xfrm>
        </p:spPr>
        <p:txBody>
          <a:bodyPr/>
          <a:lstStyle>
            <a:lvl1pPr marL="341313" indent="-341313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lvl1pPr>
            <a:lvl2pPr marL="8064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90000"/>
              </a:lnSpc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0"/>
            <a:r>
              <a:rPr lang="en-US" dirty="0" smtClean="0"/>
              <a:t>More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June 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9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973-2A43-4259-943D-13AC1C602F1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F2FC-87CE-43F9-8295-ACD3D992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40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3962858" y="6611779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3962858" y="0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905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870" r:id="rId15"/>
    <p:sldLayoutId id="2147483904" r:id="rId16"/>
    <p:sldLayoutId id="2147483901" r:id="rId17"/>
    <p:sldLayoutId id="2147483902" r:id="rId18"/>
    <p:sldLayoutId id="2147483903" r:id="rId19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tidyverse.org/" TargetMode="Externa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tidyverse.org/" TargetMode="Externa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twitter.com/dtdusty" TargetMode="External" /><Relationship Id="rId3" Type="http://schemas.openxmlformats.org/officeDocument/2006/relationships/hyperlink" Target="http://dusty-turner.netlify.com/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www.twitter.com/dtdusty" TargetMode="External" /><Relationship Id="rId3" Type="http://schemas.openxmlformats.org/officeDocument/2006/relationships/hyperlink" Target="mailto:dusty.s.turner.mil@mail.mil" TargetMode="External" /><Relationship Id="rId4" Type="http://schemas.openxmlformats.org/officeDocument/2006/relationships/hyperlink" Target="https://github.com/dusty-turner" TargetMode="External" /><Relationship Id="rId5" Type="http://schemas.openxmlformats.org/officeDocument/2006/relationships/hyperlink" Target="https://dusty-turner.netlify.com/" TargetMode="External" /><Relationship Id="rId6" Type="http://schemas.openxmlformats.org/officeDocument/2006/relationships/hyperlink" Target="www.twitter.com/topepo" TargetMode="External" /><Relationship Id="rId7" Type="http://schemas.openxmlformats.org/officeDocument/2006/relationships/hyperlink" Target="https://github.com/topepo" TargetMode="Externa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gif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idymodels/tidymodels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www.twitter.com/topepo" TargetMode="External" /><Relationship Id="rId3" Type="http://schemas.openxmlformats.org/officeDocument/2006/relationships/image" Target="../media/image8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MORS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Techniques</a:t>
            </a:r>
            <a:r>
              <a:rPr/>
              <a:t> </a:t>
            </a:r>
            <a:r>
              <a:rPr/>
              <a:t>Tidymodels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MAJ</a:t>
            </a:r>
            <a:r>
              <a:rPr/>
              <a:t> </a:t>
            </a:r>
            <a:r>
              <a:rPr/>
              <a:t>Dusty</a:t>
            </a:r>
            <a:r>
              <a:rPr/>
              <a:t> </a:t>
            </a:r>
            <a:r>
              <a:rPr/>
              <a:t>Turner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Kuhn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Process?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03_presentation_files/tidy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674100" cy="468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674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https://www.tidyverse.org/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Tidymodels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03_presentation_files/tidymod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52700"/>
            <a:ext cx="86741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674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https://www.tidyverse.org/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a Data Problem</a:t>
            </a:r>
          </a:p>
          <a:p>
            <a:pPr lvl="2"/>
            <a:r>
              <a:rPr/>
              <a:t>Flying Hour Challenge</a:t>
            </a:r>
          </a:p>
          <a:p>
            <a:pPr lvl="1"/>
            <a:r>
              <a:rPr/>
              <a:t>Show the ‘old techniques’</a:t>
            </a:r>
          </a:p>
          <a:p>
            <a:pPr lvl="2"/>
            <a:r>
              <a:rPr sz="1800">
                <a:latin typeface="Courier"/>
              </a:rPr>
              <a:t>caret</a:t>
            </a:r>
          </a:p>
          <a:p>
            <a:pPr lvl="1"/>
            <a:r>
              <a:rPr/>
              <a:t>Show the new technique</a:t>
            </a:r>
          </a:p>
          <a:p>
            <a:pPr lvl="2"/>
            <a:r>
              <a:rPr sz="1800">
                <a:latin typeface="Courier"/>
              </a:rPr>
              <a:t>tidymodels</a:t>
            </a:r>
          </a:p>
          <a:p>
            <a:pPr lvl="1"/>
            <a:r>
              <a:rPr/>
              <a:t>Discuss Challenges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(tidymodels)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(caret)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Flying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Inspect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"01_data/mors_cleaned_ID_simplify.csv"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janitor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(hours_flown, as_of_date,mc_percent,poss_hrs,fmc_percent,age_years_by_accept_date)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flextable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autofit</a:t>
            </a:r>
            <a:r>
              <a:rPr sz="1800"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335202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014048"/>
                <a:gridCol w="959955"/>
                <a:gridCol w="990651"/>
                <a:gridCol w="827622"/>
                <a:gridCol w="1029464"/>
                <a:gridCol w="1977283"/>
              </a:tblGrid>
              <a:tr h="288641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hours_flown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poss_hrs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age_years_by_accept_date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25.762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25.762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25.762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25.433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27.433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24.515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24.348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6.419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47.000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Skimr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879025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77283"/>
                <a:gridCol w="843448"/>
                <a:gridCol w="921142"/>
                <a:gridCol w="843448"/>
                <a:gridCol w="765753"/>
                <a:gridCol w="843448"/>
                <a:gridCol w="843448"/>
                <a:gridCol w="843448"/>
                <a:gridCol w="1098973"/>
              </a:tblGrid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hist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2013.980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2016.000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▇▇▁▇▁▇▁▇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fiscal_month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6.530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▇▃▇▃▃▇▅▇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age_years_by_accept_date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10.650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8.950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-4.260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7.330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35.900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▁▇▅▂▃▂▂▁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qty_reported_for_readiness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▁▁▁▁▁▁▁▇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93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poss_hrs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683.260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181.200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▁▁▁▁▁▁▁▇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93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529.850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255.990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655.000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▂▁▁▁▁▁▂▇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▁▁▁▁▁▁▂▇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98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da_2_year_mc_hist_avg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▁▁▇▁▁▁▂▁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avail_hours_days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484.350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271.250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▃▁▁▁▁▂▃▇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▂▁▁▁▁▂▂▇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da_2_year_fmc_hist_avg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▂▁▁▇▃▂▂▃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nmcs_days_hrs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16.920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76.100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▇▁▁▁▁▁▁▁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▇▁▁▁▁▁▁▁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98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da_2_year_nmcs_hist_avg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▃▃▁▇▁▁▁▅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nmcm_days_hrs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136.490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204.750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▇▂▁▁▁▁▁▁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Skimr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Character Variables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8184716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52111"/>
                <a:gridCol w="734307"/>
                <a:gridCol w="921142"/>
                <a:gridCol w="921142"/>
                <a:gridCol w="610364"/>
                <a:gridCol w="688059"/>
                <a:gridCol w="641197"/>
                <a:gridCol w="835672"/>
              </a:tblGrid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complete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empty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n_unique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Date Variables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skimr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skim</a:t>
            </a:r>
            <a:r>
              <a:rPr sz="1800">
                <a:latin typeface="Courier"/>
              </a:rPr>
              <a:t>(rawdata)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(type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type)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pivot_wider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id_cols =</a:t>
            </a:r>
            <a:r>
              <a:rPr sz="1800">
                <a:latin typeface="Courier"/>
              </a:rPr>
              <a:t> variable, </a:t>
            </a:r>
            <a:r>
              <a:rPr sz="1800">
                <a:solidFill>
                  <a:srgbClr val="902000"/>
                </a:solidFill>
                <a:latin typeface="Courier"/>
              </a:rPr>
              <a:t>names_from =</a:t>
            </a:r>
            <a:r>
              <a:rPr sz="1800">
                <a:latin typeface="Courier"/>
              </a:rPr>
              <a:t> stat)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flextable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autofit</a:t>
            </a:r>
            <a:r>
              <a:rPr sz="1800"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6680150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49996"/>
              </a:tblGrid>
              <a:tr h="260811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Flying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ensure correct data type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rawdata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"01_data/mors_cleaned_ID_simplify.csv"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janitor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as_of_date =</a:t>
            </a:r>
            <a:r>
              <a:rPr sz="1800">
                <a:latin typeface="Courier"/>
              </a:rPr>
              <a:t> lubridate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(as_of_date)) </a:t>
            </a:r>
          </a:p>
          <a:p>
            <a:pPr lvl="1"/>
            <a:r>
              <a:rPr/>
              <a:t>remove near zero variance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nearZeroVar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linear dependencies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findLinearCombos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handle </a:t>
            </a:r>
            <a:r>
              <a:rPr sz="1800">
                <a:latin typeface="Courier"/>
              </a:rPr>
              <a:t>NA</a:t>
            </a:r>
            <a:r>
              <a:rPr/>
              <a:t>s (next slide)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Handle</a:t>
            </a:r>
            <a:r>
              <a:rPr/>
              <a:t> </a:t>
            </a:r>
            <a:r>
              <a:rPr sz="1800">
                <a:latin typeface="Courier"/>
              </a:rPr>
              <a:t>NA</a:t>
            </a:r>
            <a:r>
              <a:rPr/>
              <a:t>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1961078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77283"/>
                <a:gridCol w="951702"/>
                <a:gridCol w="734307"/>
              </a:tblGrid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NotMissing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Missing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693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nmcm_depot_percent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nmcm_spt_percent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nmcs_percent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pmcm_percent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468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pmcs_percent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69977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4872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age_years_by_accept_date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74785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6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avail_hours_days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74849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</a:p>
        </p:txBody>
      </p:sp>
      <p:pic>
        <p:nvPicPr>
          <p:cNvPr descr="03_presentation_files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092200"/>
            <a:ext cx="49784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674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</a:t>
            </a:r>
            <a:r>
              <a:rPr/>
              <a:t> </a:t>
            </a:r>
            <a:r>
              <a:rPr/>
              <a:t>Along!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View</a:t>
            </a:r>
          </a:p>
        </p:txBody>
      </p:sp>
      <p:pic>
        <p:nvPicPr>
          <p:cNvPr descr="MORS_Emerging_Techniques_Tidymodel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092200"/>
            <a:ext cx="68580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Caret:</a:t>
            </a:r>
            <a:r>
              <a:rPr/>
              <a:t> </a:t>
            </a:r>
            <a:r>
              <a:rPr/>
              <a:t>Classification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Training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presentation_files/car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67000"/>
            <a:ext cx="86741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Caret</a:t>
            </a:r>
            <a:r>
              <a:rPr/>
              <a:t>:</a:t>
            </a:r>
            <a:r>
              <a:rPr/>
              <a:t> </a:t>
            </a:r>
            <a:r>
              <a:rPr/>
              <a:t>Preprocess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preprocessvalues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preProcess</a:t>
            </a:r>
            <a:r>
              <a:rPr sz="1800">
                <a:latin typeface="Courier"/>
              </a:rPr>
              <a:t>(rawdata[,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33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"medianImpute"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"nzv"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"scale"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caretimpute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(preprocessvalues, rawdata)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Caret</a:t>
            </a:r>
            <a:r>
              <a:rPr/>
              <a:t>: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Train/Testing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trainIndex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createDataPartition</a:t>
            </a:r>
            <a:r>
              <a:rPr sz="1800">
                <a:latin typeface="Courier"/>
              </a:rPr>
              <a:t>(caretimpute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hours_flown, </a:t>
            </a:r>
            <a:r>
              <a:rPr sz="1800">
                <a:solidFill>
                  <a:srgbClr val="902000"/>
                </a:solidFill>
                <a:latin typeface="Courier"/>
              </a:rPr>
              <a:t>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.7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dataTrain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caretimpute[trainIndex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Resample1,]</a:t>
            </a:r>
            <a:br/>
            <a:r>
              <a:rPr sz="1800">
                <a:latin typeface="Courier"/>
              </a:rPr>
              <a:t>dataTest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caretimpute[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trainIndex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Resample1,]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Caret</a:t>
            </a:r>
            <a:r>
              <a:rPr/>
              <a:t>: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caretlm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dataTrain,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trControl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trainControl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"none"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>
                <a:latin typeface="Courier"/>
              </a:rPr>
              <a:t>caretrf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sample_n</a:t>
            </a:r>
            <a:r>
              <a:rPr sz="1800">
                <a:latin typeface="Courier"/>
              </a:rPr>
              <a:t>(dataTrain,</a:t>
            </a:r>
            <a:r>
              <a:rPr sz="1800">
                <a:solidFill>
                  <a:srgbClr val="40A070"/>
                </a:solidFill>
                <a:latin typeface="Courier"/>
              </a:rPr>
              <a:t>5000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"rf"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trControl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trainControl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"none"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caretranger = train(hours_flown ~ ., data = sample_n(dataTrain,5000),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               method = "ranger",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               trControl = trainControl(method = "none"))</a:t>
            </a:r>
            <a:br/>
            <a:br/>
            <a:r>
              <a:rPr sz="1800">
                <a:latin typeface="Courier"/>
              </a:rPr>
              <a:t>caretglm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dataTrain,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"glmnet"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trControl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trainControl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"none"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Caret</a:t>
            </a:r>
            <a:r>
              <a:rPr/>
              <a:t>: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lm.pred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(caretlm, dataTest)</a:t>
            </a:r>
            <a:br/>
            <a:r>
              <a:rPr sz="1800">
                <a:latin typeface="Courier"/>
              </a:rPr>
              <a:t>rf.pred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(caretrf, dataTest)</a:t>
            </a:r>
            <a:br/>
            <a:r>
              <a:rPr sz="1800">
                <a:latin typeface="Courier"/>
              </a:rPr>
              <a:t>glm.pred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(caretglm, dataTest)</a:t>
            </a:r>
          </a:p>
          <a:p>
            <a:pPr lvl="0" marL="0" indent="0">
              <a:buNone/>
            </a:pPr>
            <a:r>
              <a:rPr/>
              <a:t>Evaluate Models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8065170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41265"/>
                <a:gridCol w="664389"/>
                <a:gridCol w="866504"/>
                <a:gridCol w="610364"/>
              </a:tblGrid>
              <a:tr h="28693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Model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RMSE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Rsquared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0.510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0.744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0.311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0.464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0.276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Tidymodels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presentation_files/tidyh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092200"/>
            <a:ext cx="54864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Tidymodels</a:t>
            </a:r>
            <a:r>
              <a:rPr/>
              <a:t>:</a:t>
            </a:r>
            <a:r>
              <a:rPr/>
              <a:t> </a:t>
            </a:r>
            <a:r>
              <a:rPr/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data_split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rawdata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initial_split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prop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.7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data_split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&lt;52395/22454/74849&gt;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Army</a:t>
            </a:r>
          </a:p>
          <a:p>
            <a:pPr lvl="1"/>
            <a:r>
              <a:rPr/>
              <a:t>Combat Engineer</a:t>
            </a:r>
          </a:p>
          <a:p>
            <a:pPr lvl="1"/>
            <a:r>
              <a:rPr/>
              <a:t>Platoon Leader / XO / Company Commander</a:t>
            </a:r>
          </a:p>
          <a:p>
            <a:pPr lvl="1"/>
            <a:r>
              <a:rPr/>
              <a:t>Geospatial / Sapper / Route Clearance</a:t>
            </a:r>
          </a:p>
          <a:p>
            <a:pPr lvl="1"/>
            <a:r>
              <a:rPr/>
              <a:t>Hawaii / White Sands Missile Range / Iraq / Afghanistan</a:t>
            </a:r>
          </a:p>
          <a:p>
            <a:pPr lvl="0" marL="0" indent="0">
              <a:buNone/>
            </a:pPr>
            <a:r>
              <a:rPr/>
              <a:t>Education</a:t>
            </a:r>
          </a:p>
          <a:p>
            <a:pPr lvl="1"/>
            <a:r>
              <a:rPr/>
              <a:t>West Point ’07</a:t>
            </a:r>
          </a:p>
          <a:p>
            <a:pPr lvl="2"/>
            <a:r>
              <a:rPr/>
              <a:t>Operations Research, BS</a:t>
            </a:r>
          </a:p>
          <a:p>
            <a:pPr lvl="1"/>
            <a:r>
              <a:rPr/>
              <a:t>Missouri University of Science and Technology ’12</a:t>
            </a:r>
          </a:p>
          <a:p>
            <a:pPr lvl="2"/>
            <a:r>
              <a:rPr/>
              <a:t>Engineering Management, MS</a:t>
            </a:r>
          </a:p>
          <a:p>
            <a:pPr lvl="1"/>
            <a:r>
              <a:rPr/>
              <a:t>THE Ohio State ’16</a:t>
            </a:r>
          </a:p>
          <a:p>
            <a:pPr lvl="2"/>
            <a:r>
              <a:rPr/>
              <a:t>Integrated Systems Engineering, MS</a:t>
            </a:r>
          </a:p>
          <a:p>
            <a:pPr lvl="2"/>
            <a:r>
              <a:rPr/>
              <a:t>Applied Statistics, Graduate Minor</a:t>
            </a:r>
          </a:p>
          <a:p>
            <a:pPr lvl="0" marL="0" indent="0">
              <a:buNone/>
            </a:pPr>
            <a:r>
              <a:rPr/>
              <a:t>Data Science</a:t>
            </a:r>
          </a:p>
          <a:p>
            <a:pPr lvl="1"/>
            <a:r>
              <a:rPr/>
              <a:t>R User Since ’14</a:t>
            </a:r>
          </a:p>
          <a:p>
            <a:pPr lvl="1"/>
            <a:r>
              <a:rPr/>
              <a:t>Catch me on Twitter </a:t>
            </a:r>
            <a:r>
              <a:rPr sz="1800">
                <a:hlinkClick r:id="rId2"/>
                <a:latin typeface="Courier"/>
              </a:rPr>
              <a:t>@dtdusty</a:t>
            </a:r>
          </a:p>
          <a:p>
            <a:pPr lvl="1"/>
            <a:r>
              <a:rPr>
                <a:hlinkClick r:id="rId3"/>
              </a:rPr>
              <a:t>http://dusty-turner.netlify.com/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Tidymodels</a:t>
            </a:r>
            <a:r>
              <a:rPr/>
              <a:t>:</a:t>
            </a:r>
            <a:r>
              <a:rPr/>
              <a:t> </a:t>
            </a:r>
            <a:r>
              <a:rPr/>
              <a:t>Preprocess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flight_recipe =</a:t>
            </a:r>
            <a:br/>
            <a:r>
              <a:rPr sz="1800">
                <a:latin typeface="Courier"/>
              </a:rPr>
              <a:t>data_split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training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recipe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recipes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step_meanimpute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age_years_by_accept_date, fmc_percent,nmcs_percent, mc_percent,</a:t>
            </a:r>
            <a:br/>
            <a:r>
              <a:rPr sz="1800">
                <a:latin typeface="Courier"/>
              </a:rPr>
              <a:t>    nmcm_percent,nmcm_spt_percent, nmcm_depot_percent,pmcs_percent,pmc_percent,</a:t>
            </a:r>
            <a:br/>
            <a:r>
              <a:rPr sz="1800">
                <a:latin typeface="Courier"/>
              </a:rPr>
              <a:t>    pmcm_percent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step_corr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age_years_by_accept_date, fmc_percent,nmcs_percent,mc_percent,</a:t>
            </a:r>
            <a:br/>
            <a:r>
              <a:rPr sz="1800">
                <a:latin typeface="Courier"/>
              </a:rPr>
              <a:t>    nmcm_percent,nmcm_spt_percent, nmcm_depot_percent,pmcs_percent,pmc_percent,</a:t>
            </a:r>
            <a:br/>
            <a:r>
              <a:rPr sz="1800">
                <a:latin typeface="Courier"/>
              </a:rPr>
              <a:t>    pmcm_percent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step_center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age_years_by_accept_date, fmc_percent,nmcs_percent,</a:t>
            </a:r>
            <a:br/>
            <a:r>
              <a:rPr sz="1800">
                <a:latin typeface="Courier"/>
              </a:rPr>
              <a:t>    nmcm_percent,nmcm_spt_percent, nmcm_depot_percent,pmcs_percent,pmc_percent,</a:t>
            </a:r>
            <a:br/>
            <a:r>
              <a:rPr sz="1800">
                <a:latin typeface="Courier"/>
              </a:rPr>
              <a:t>    pmcm_percent</a:t>
            </a:r>
            <a:br/>
            <a:r>
              <a:rPr sz="1800">
                <a:latin typeface="Courier"/>
              </a:rPr>
              <a:t>  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step_scale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age_years_by_accept_date, fmc_percent,nmcs_percent,</a:t>
            </a:r>
            <a:br/>
            <a:r>
              <a:rPr sz="1800">
                <a:latin typeface="Courier"/>
              </a:rPr>
              <a:t>    nmcm_percent,nmcm_spt_percent, nmcm_depot_percent,pmcs_percent,</a:t>
            </a:r>
            <a:br/>
            <a:r>
              <a:rPr sz="1800">
                <a:latin typeface="Courier"/>
              </a:rPr>
              <a:t>    pmcm_percent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Tidymodels</a:t>
            </a:r>
            <a:r>
              <a:rPr/>
              <a:t>:</a:t>
            </a:r>
            <a:r>
              <a:rPr/>
              <a:t> </a:t>
            </a:r>
            <a:r>
              <a:rPr/>
              <a:t>Preprocess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flight_recipe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Data Recipe
## 
## Inputs:
## 
##       role #variables
##    outcome          1
##  predictor         33
## 
## Training data contained 52395 data points and 3458 incomplete rows. 
## 
## Operations:
## 
## Mean Imputation for age_years_by_accept_date, ... [trained]
## Correlation filter removed mc_percent [trained]
## Centering for age_years_by_accept_date, ... [trained]
## Scaling for age_years_by_accept_date, ... [trained]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Tidymodels</a:t>
            </a:r>
            <a:r>
              <a:rPr/>
              <a:t>: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Juice</a:t>
            </a:r>
            <a:r>
              <a:rPr/>
              <a:t> Training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flight_training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juice</a:t>
            </a:r>
            <a:r>
              <a:rPr sz="1800">
                <a:latin typeface="Courier"/>
              </a:rPr>
              <a:t>(flight_recipe)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Bake</a:t>
            </a:r>
            <a:r>
              <a:rPr/>
              <a:t> Testing 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flight_testing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flight_recipe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bake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training</a:t>
            </a:r>
            <a:r>
              <a:rPr sz="1800">
                <a:latin typeface="Courier"/>
              </a:rPr>
              <a:t>(data_split))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Tidymodels</a:t>
            </a:r>
            <a:r>
              <a:rPr/>
              <a:t>: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flight_lm =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linear_reg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"regression"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set_engine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flight_training)</a:t>
            </a:r>
            <a:br/>
            <a:br/>
            <a:r>
              <a:rPr sz="1800">
                <a:latin typeface="Courier"/>
              </a:rPr>
              <a:t>flight_rf =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rand_forest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trees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mode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"regression"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set_engine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"randomForest"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flight_training)</a:t>
            </a:r>
            <a:br/>
            <a:br/>
            <a:r>
              <a:rPr sz="1800">
                <a:latin typeface="Courier"/>
              </a:rPr>
              <a:t>flight_ranger =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rand_forest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trees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mode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"regression"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set_engine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"ranger"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flight_training)</a:t>
            </a:r>
            <a:br/>
            <a:br/>
            <a:r>
              <a:rPr sz="1800">
                <a:latin typeface="Courier"/>
              </a:rPr>
              <a:t>flight_glm =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linear_reg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"regression"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set_engine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"glmnet"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fit</a:t>
            </a:r>
            <a:r>
              <a:rPr sz="1800">
                <a:latin typeface="Courier"/>
              </a:rPr>
              <a:t>(hours_flown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.,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flight_training)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Tidymodels</a:t>
            </a:r>
            <a:r>
              <a:rPr/>
              <a:t>: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Currently Available</a:t>
            </a:r>
          </a:p>
          <a:p>
            <a:pPr lvl="1"/>
            <a:r>
              <a:rPr sz="1800">
                <a:latin typeface="Courier"/>
              </a:rPr>
              <a:t>lm</a:t>
            </a:r>
          </a:p>
          <a:p>
            <a:pPr lvl="1"/>
            <a:r>
              <a:rPr sz="1800">
                <a:latin typeface="Courier"/>
              </a:rPr>
              <a:t>tree-based</a:t>
            </a:r>
          </a:p>
          <a:p>
            <a:pPr lvl="1"/>
            <a:r>
              <a:rPr sz="1800">
                <a:latin typeface="Courier"/>
              </a:rPr>
              <a:t>survival analysis</a:t>
            </a:r>
          </a:p>
          <a:p>
            <a:pPr lvl="1"/>
            <a:r>
              <a:rPr sz="1800">
                <a:latin typeface="Courier"/>
              </a:rPr>
              <a:t>bayesian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Tidymodels</a:t>
            </a:r>
            <a:r>
              <a:rPr/>
              <a:t>:</a:t>
            </a:r>
            <a:r>
              <a:rPr/>
              <a:t> </a:t>
            </a:r>
            <a:r>
              <a:rPr/>
              <a:t>Predictions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flight_testing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(hours_flown)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bind_cols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(flight_lm, flight_testing)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lm_pred =</a:t>
            </a:r>
            <a:r>
              <a:rPr sz="1800">
                <a:latin typeface="Courier"/>
              </a:rPr>
              <a:t> .pred),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(flight_rf, flight_testing)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rf_pred =</a:t>
            </a:r>
            <a:r>
              <a:rPr sz="1800">
                <a:latin typeface="Courier"/>
              </a:rPr>
              <a:t> .pred),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(flight_ranger, flight_testing)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ranger_pred =</a:t>
            </a:r>
            <a:r>
              <a:rPr sz="1800">
                <a:latin typeface="Courier"/>
              </a:rPr>
              <a:t> .pred),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(flight_glm, flight_testing, </a:t>
            </a:r>
            <a:r>
              <a:rPr sz="1800">
                <a:solidFill>
                  <a:srgbClr val="902000"/>
                </a:solidFill>
                <a:latin typeface="Courier"/>
              </a:rPr>
              <a:t>penalty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lasso_glm =</a:t>
            </a:r>
            <a:r>
              <a:rPr sz="1800">
                <a:latin typeface="Courier"/>
              </a:rPr>
              <a:t> .pred),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hours_flown)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name, </a:t>
            </a:r>
            <a:r>
              <a:rPr sz="1800">
                <a:solidFill>
                  <a:srgbClr val="902000"/>
                </a:solidFill>
                <a:latin typeface="Courier"/>
              </a:rPr>
              <a:t>prediction =</a:t>
            </a:r>
            <a:r>
              <a:rPr sz="1800">
                <a:latin typeface="Courier"/>
              </a:rPr>
              <a:t> value)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(model)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metrics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truth =</a:t>
            </a:r>
            <a:r>
              <a:rPr sz="1800">
                <a:latin typeface="Courier"/>
              </a:rPr>
              <a:t> hours_flown, </a:t>
            </a:r>
            <a:r>
              <a:rPr sz="1800">
                <a:solidFill>
                  <a:srgbClr val="902000"/>
                </a:solidFill>
                <a:latin typeface="Courier"/>
              </a:rPr>
              <a:t>estimate =</a:t>
            </a:r>
            <a:r>
              <a:rPr sz="1800">
                <a:latin typeface="Courier"/>
              </a:rPr>
              <a:t> prediction)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.estimator)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pivot_wider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names_from =</a:t>
            </a:r>
            <a:r>
              <a:rPr sz="1800">
                <a:latin typeface="Courier"/>
              </a:rPr>
              <a:t> .metric, </a:t>
            </a:r>
            <a:r>
              <a:rPr sz="1800">
                <a:solidFill>
                  <a:srgbClr val="902000"/>
                </a:solidFill>
                <a:latin typeface="Courier"/>
              </a:rPr>
              <a:t>values_from =</a:t>
            </a:r>
            <a:r>
              <a:rPr sz="1800">
                <a:latin typeface="Courier"/>
              </a:rPr>
              <a:t> .estimate)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(rmse)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4
##   model        rmse   rsq   mae
##   &lt;chr&gt;       &lt;dbl&gt; &lt;dbl&gt; &lt;dbl&gt;
## 1 rf_pred      4.49 0.966  2.40
## 2 ranger_pred  4.74 0.967  2.78
## 3 lm_pred     12.1  0.744  7.46
## 4 lasso_glm   16.6  0.695 10.9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Tidymodels: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Fronteir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Further incorporation of model metrics (cross validation).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cross_data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vfold_cv</a:t>
            </a:r>
            <a:r>
              <a:rPr sz="1800">
                <a:latin typeface="Courier"/>
              </a:rPr>
              <a:t>(flight_training, 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cross_data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 10-fold cross-validation 
## # A tibble: 10 x 2
##    splits               id    
##    &lt;named list&gt;         &lt;chr&gt; 
##  1 &lt;split [47.2K/5.2K]&gt; Fold01
##  2 &lt;split [47.2K/5.2K]&gt; Fold02
##  3 &lt;split [47.2K/5.2K]&gt; Fold03
##  4 &lt;split [47.2K/5.2K]&gt; Fold04
##  5 &lt;split [47.2K/5.2K]&gt; Fold05
##  6 &lt;split [47.2K/5.2K]&gt; Fold06
##  7 &lt;split [47.2K/5.2K]&gt; Fold07
##  8 &lt;split [47.2K/5.2K]&gt; Fold08
##  9 &lt;split [47.2K/5.2K]&gt; Fold09
## 10 &lt;split [47.2K/5.2K]&gt; Fold10</a:t>
            </a:r>
          </a:p>
          <a:p>
            <a:pPr lvl="0" marL="0" indent="0">
              <a:buNone/>
            </a:pPr>
            <a:r>
              <a:rPr/>
              <a:t>Not quite there yet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caret</a:t>
            </a:r>
          </a:p>
          <a:p>
            <a:pPr lvl="1"/>
            <a:r>
              <a:rPr/>
              <a:t>65,800 hits on Google Scholar</a:t>
            </a:r>
          </a:p>
          <a:p>
            <a:pPr lvl="1"/>
            <a:r>
              <a:rPr/>
              <a:t>Proven to be successful</a:t>
            </a:r>
          </a:p>
          <a:p>
            <a:pPr lvl="1"/>
            <a:r>
              <a:rPr/>
              <a:t>Clunky syntax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tidymodels</a:t>
            </a:r>
          </a:p>
          <a:p>
            <a:pPr lvl="1"/>
            <a:r>
              <a:rPr/>
              <a:t>122 hits on Google Scholar</a:t>
            </a:r>
          </a:p>
          <a:p>
            <a:pPr lvl="1"/>
            <a:r>
              <a:rPr/>
              <a:t>Streamlined ‘tidy’ syntax</a:t>
            </a:r>
          </a:p>
          <a:p>
            <a:pPr lvl="1"/>
            <a:r>
              <a:rPr/>
              <a:t>Still in development</a:t>
            </a:r>
          </a:p>
          <a:p>
            <a:pPr lvl="1"/>
            <a:r>
              <a:rPr/>
              <a:t>Backing of R Studio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MAJ Dusty Turner</a:t>
            </a:r>
          </a:p>
          <a:p>
            <a:pPr lvl="0" marL="0" indent="0">
              <a:buNone/>
            </a:pPr>
            <a:r>
              <a:rPr/>
              <a:t>Twitter: </a:t>
            </a:r>
            <a:r>
              <a:rPr sz="1800">
                <a:hlinkClick r:id="rId2"/>
                <a:latin typeface="Courier"/>
              </a:rPr>
              <a:t>@dtdusty</a:t>
            </a:r>
          </a:p>
          <a:p>
            <a:pPr lvl="0" marL="0" indent="0">
              <a:buNone/>
            </a:pPr>
            <a:r>
              <a:rPr/>
              <a:t>Eamil: </a:t>
            </a:r>
            <a:r>
              <a:rPr>
                <a:hlinkClick r:id="rId3"/>
              </a:rPr>
              <a:t>dusty.s.turner.mil@mail.mil</a:t>
            </a:r>
          </a:p>
          <a:p>
            <a:pPr lvl="0" marL="0" indent="0">
              <a:buNone/>
            </a:pPr>
            <a:r>
              <a:rPr/>
              <a:t>Github </a:t>
            </a:r>
            <a:r>
              <a:rPr>
                <a:hlinkClick r:id="rId4"/>
              </a:rPr>
              <a:t>dusty-turner</a:t>
            </a:r>
          </a:p>
          <a:p>
            <a:pPr lvl="0" marL="0" indent="0">
              <a:buNone/>
            </a:pPr>
            <a:r>
              <a:rPr/>
              <a:t>Personal Website </a:t>
            </a:r>
            <a:r>
              <a:rPr>
                <a:hlinkClick r:id="rId5"/>
              </a:rPr>
              <a:t>https://dusty-turner.netlify.com/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Max Kuhn</a:t>
            </a:r>
          </a:p>
          <a:p>
            <a:pPr lvl="0" marL="0" indent="0">
              <a:buNone/>
            </a:pPr>
            <a:r>
              <a:rPr/>
              <a:t>Twitter </a:t>
            </a:r>
            <a:r>
              <a:rPr sz="1800">
                <a:hlinkClick r:id="rId6"/>
                <a:latin typeface="Courier"/>
              </a:rPr>
              <a:t>@topepo</a:t>
            </a:r>
          </a:p>
          <a:p>
            <a:pPr lvl="0" marL="0" indent="0">
              <a:buNone/>
            </a:pPr>
            <a:r>
              <a:rPr/>
              <a:t>Github </a:t>
            </a:r>
            <a:r>
              <a:rPr>
                <a:hlinkClick r:id="rId7"/>
              </a:rPr>
              <a:t>topepo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QR</a:t>
            </a:r>
            <a:r>
              <a:rPr/>
              <a:t> </a:t>
            </a:r>
            <a:r>
              <a:rPr/>
              <a:t>Dusty</a:t>
            </a:r>
            <a:r>
              <a:rPr/>
              <a:t> </a:t>
            </a:r>
            <a:r>
              <a:rPr/>
              <a:t>Contact</a:t>
            </a:r>
          </a:p>
        </p:txBody>
      </p:sp>
      <p:pic>
        <p:nvPicPr>
          <p:cNvPr descr="03_presentation_files/qrcodecont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092200"/>
            <a:ext cx="54864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Data Science Background</a:t>
            </a:r>
          </a:p>
          <a:p>
            <a:pPr lvl="1"/>
            <a:r>
              <a:rPr/>
              <a:t>Moderate R Background</a:t>
            </a:r>
          </a:p>
          <a:p>
            <a:pPr lvl="1"/>
            <a:r>
              <a:rPr/>
              <a:t>Pretty much a ‘super nerd’</a:t>
            </a:r>
          </a:p>
        </p:txBody>
      </p:sp>
      <p:pic>
        <p:nvPicPr>
          <p:cNvPr descr="03_presentation_files/nerd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286000"/>
            <a:ext cx="42545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www.tenor.com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QR</a:t>
            </a:r>
            <a:r>
              <a:rPr/>
              <a:t> </a:t>
            </a:r>
            <a:r>
              <a:rPr/>
              <a:t>Presentation</a:t>
            </a:r>
          </a:p>
        </p:txBody>
      </p:sp>
      <p:pic>
        <p:nvPicPr>
          <p:cNvPr descr="03_presentation_files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092200"/>
            <a:ext cx="54864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 talk about</a:t>
            </a:r>
          </a:p>
          <a:p>
            <a:pPr lvl="1"/>
            <a:r>
              <a:rPr/>
              <a:t>…modeling in R the old way (</a:t>
            </a:r>
            <a:r>
              <a:rPr sz="1800">
                <a:latin typeface="Courier"/>
              </a:rPr>
              <a:t>caret</a:t>
            </a:r>
            <a:r>
              <a:rPr/>
              <a:t>)</a:t>
            </a:r>
          </a:p>
          <a:p>
            <a:pPr lvl="1"/>
            <a:r>
              <a:rPr/>
              <a:t>…modeling in R the (very) new way (</a:t>
            </a:r>
            <a:r>
              <a:rPr sz="1800">
                <a:latin typeface="Courier"/>
              </a:rPr>
              <a:t>tidymodels</a:t>
            </a:r>
            <a:r>
              <a:rPr/>
              <a:t>)</a:t>
            </a:r>
          </a:p>
          <a:p>
            <a:pPr lvl="1"/>
            <a:r>
              <a:rPr/>
              <a:t>…an example (Flying Hour Challlenge)</a:t>
            </a:r>
          </a:p>
        </p:txBody>
      </p:sp>
      <p:pic>
        <p:nvPicPr>
          <p:cNvPr descr="03_presentation_files/tidymodelsh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460500"/>
            <a:ext cx="4254500" cy="473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Background: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Caret</a:t>
            </a:r>
            <a:r>
              <a:rPr/>
              <a:t> Package</a:t>
            </a:r>
          </a:p>
          <a:p>
            <a:pPr lvl="1"/>
            <a:r>
              <a:rPr/>
              <a:t>Classification And REgression Training</a:t>
            </a:r>
          </a:p>
          <a:p>
            <a:pPr lvl="0" marL="0" indent="0">
              <a:buNone/>
            </a:pPr>
            <a:r>
              <a:rPr/>
              <a:t>Functionality</a:t>
            </a:r>
          </a:p>
          <a:p>
            <a:pPr lvl="1"/>
            <a:r>
              <a:rPr/>
              <a:t>Inpute Missing Data</a:t>
            </a:r>
          </a:p>
          <a:p>
            <a:pPr lvl="1"/>
            <a:r>
              <a:rPr/>
              <a:t>Split Test/Train/Validate Set</a:t>
            </a:r>
          </a:p>
          <a:p>
            <a:pPr lvl="1"/>
            <a:r>
              <a:rPr/>
              <a:t>Supports a Multitude of Modeling Techniques</a:t>
            </a:r>
          </a:p>
          <a:p>
            <a:pPr lvl="1"/>
            <a:r>
              <a:rPr/>
              <a:t>Supports Cross Validation</a:t>
            </a:r>
          </a:p>
          <a:p>
            <a:pPr lvl="0" marL="0" indent="0">
              <a:buNone/>
            </a:pPr>
            <a:r>
              <a:rPr/>
              <a:t>Drawbacks</a:t>
            </a:r>
          </a:p>
          <a:p>
            <a:pPr lvl="1"/>
            <a:r>
              <a:rPr/>
              <a:t>Requires unique syntax to support each package / imputation technique</a:t>
            </a:r>
          </a:p>
          <a:p>
            <a:pPr lvl="1"/>
            <a:r>
              <a:rPr/>
              <a:t>Not ‘tidy’ compatible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tidymodels</a:t>
            </a:r>
            <a:r>
              <a:rPr/>
              <a:t> package</a:t>
            </a:r>
          </a:p>
          <a:p>
            <a:pPr lvl="1"/>
            <a:r>
              <a:rPr/>
              <a:t>Released in October 2019</a:t>
            </a:r>
          </a:p>
          <a:p>
            <a:pPr lvl="0" marL="0" indent="0">
              <a:buNone/>
            </a:pPr>
            <a:r>
              <a:rPr/>
              <a:t>Functionality</a:t>
            </a:r>
          </a:p>
          <a:p>
            <a:pPr lvl="1"/>
            <a:r>
              <a:rPr/>
              <a:t>Inpute Missing Data</a:t>
            </a:r>
          </a:p>
          <a:p>
            <a:pPr lvl="1"/>
            <a:r>
              <a:rPr/>
              <a:t>Split Test/Train/Validate Set</a:t>
            </a:r>
          </a:p>
          <a:p>
            <a:pPr lvl="1"/>
            <a:r>
              <a:rPr/>
              <a:t>Supports a Multitude of Modeling Techniques</a:t>
            </a:r>
          </a:p>
          <a:p>
            <a:pPr lvl="1"/>
            <a:r>
              <a:rPr/>
              <a:t>Supports Cross Validation</a:t>
            </a:r>
          </a:p>
          <a:p>
            <a:pPr lvl="1"/>
            <a:r>
              <a:rPr/>
              <a:t>Supports model performance measurements</a:t>
            </a:r>
          </a:p>
          <a:p>
            <a:pPr lvl="0" marL="0" indent="0">
              <a:buNone/>
            </a:pPr>
            <a:r>
              <a:rPr/>
              <a:t>Advantages</a:t>
            </a:r>
          </a:p>
          <a:p>
            <a:pPr lvl="1"/>
            <a:r>
              <a:rPr/>
              <a:t>Streamlines syntax for all model types / packages</a:t>
            </a:r>
          </a:p>
          <a:p>
            <a:pPr lvl="1"/>
            <a:r>
              <a:rPr/>
              <a:t>‘tidy’ compatible</a:t>
            </a:r>
          </a:p>
          <a:p>
            <a:pPr lvl="1"/>
            <a:r>
              <a:rPr/>
              <a:t>Easy to compare model performance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sz="1800">
                <a:latin typeface="Courier"/>
              </a:rPr>
              <a:t>tidymodels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 the documentation:</a:t>
            </a:r>
          </a:p>
          <a:p>
            <a:pPr lvl="1"/>
            <a:r>
              <a:rPr/>
              <a:t>“</a:t>
            </a:r>
            <a:r>
              <a:rPr sz="1800">
                <a:latin typeface="Courier"/>
              </a:rPr>
              <a:t>tidymodels</a:t>
            </a:r>
            <a:r>
              <a:rPr/>
              <a:t> is a ’’meta-package” for modeling and statistical analysis that share the underlying design philosophy, grammar, and data structures of the </a:t>
            </a:r>
            <a:r>
              <a:rPr sz="1800">
                <a:latin typeface="Courier"/>
              </a:rPr>
              <a:t>tidyverse</a:t>
            </a:r>
            <a:r>
              <a:rPr/>
              <a:t>."</a:t>
            </a:r>
          </a:p>
          <a:p>
            <a:pPr lvl="1"/>
            <a:r>
              <a:rPr/>
              <a:t>Imports the following packages:</a:t>
            </a:r>
          </a:p>
          <a:p>
            <a:pPr lvl="2"/>
            <a:r>
              <a:rPr sz="1800">
                <a:latin typeface="Courier"/>
              </a:rPr>
              <a:t>broom</a:t>
            </a:r>
            <a:r>
              <a:rPr/>
              <a:t>: takes messy output and makes them ‘tidy’ compatible</a:t>
            </a:r>
          </a:p>
          <a:p>
            <a:pPr lvl="2"/>
            <a:r>
              <a:rPr sz="1800">
                <a:latin typeface="Courier"/>
              </a:rPr>
              <a:t>infer</a:t>
            </a:r>
            <a:r>
              <a:rPr/>
              <a:t>: modern approach to statistical inference</a:t>
            </a:r>
          </a:p>
          <a:p>
            <a:pPr lvl="2"/>
            <a:r>
              <a:rPr sz="1800">
                <a:latin typeface="Courier"/>
              </a:rPr>
              <a:t>recipes</a:t>
            </a:r>
            <a:r>
              <a:rPr/>
              <a:t>: general data processor with a modern interface that incorporate feature engineering, imputation, and other help tools</a:t>
            </a:r>
          </a:p>
          <a:p>
            <a:pPr lvl="2"/>
            <a:r>
              <a:rPr sz="1800">
                <a:latin typeface="Courier"/>
              </a:rPr>
              <a:t>yardstick</a:t>
            </a:r>
            <a:r>
              <a:rPr/>
              <a:t>: contains tools for evaluating models (e.g. accuracy, RMSE, etc.)</a:t>
            </a:r>
          </a:p>
          <a:p>
            <a:pPr lvl="2"/>
            <a:r>
              <a:rPr sz="1800">
                <a:latin typeface="Courier"/>
              </a:rPr>
              <a:t>tidypredict</a:t>
            </a:r>
            <a:r>
              <a:rPr/>
              <a:t>: translates some model prediction equations to SQL for high-performance computing</a:t>
            </a:r>
          </a:p>
          <a:p>
            <a:pPr lvl="2"/>
            <a:r>
              <a:rPr sz="1800">
                <a:latin typeface="Courier"/>
              </a:rPr>
              <a:t>tidyposterior</a:t>
            </a:r>
            <a:r>
              <a:rPr/>
              <a:t>: used to compare models using resampling and Bayesian analysis</a:t>
            </a:r>
          </a:p>
          <a:p>
            <a:pPr lvl="2"/>
            <a:r>
              <a:rPr sz="1800">
                <a:latin typeface="Courier"/>
              </a:rPr>
              <a:t>tidytext</a:t>
            </a:r>
            <a:r>
              <a:rPr/>
              <a:t>: contains tidy tools for quantitative text analysis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https://github.com/tidymodels/tidymodels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install.packages("tidymodels")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sz="1800">
                <a:latin typeface="Courier"/>
              </a:rPr>
              <a:t>tidymodels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 is Max Kuhn of RStudio </a:t>
            </a:r>
            <a:r>
              <a:rPr sz="1800">
                <a:hlinkClick r:id="rId2"/>
                <a:latin typeface="Courier"/>
              </a:rPr>
              <a:t>@topepo</a:t>
            </a:r>
          </a:p>
          <a:p>
            <a:pPr lvl="0" marL="0" indent="0">
              <a:buNone/>
            </a:pPr>
            <a:r>
              <a:rPr/>
              <a:t>Kuhn, M., &amp; Johnson, K. (2013). Applied predictive modeling. New York: Springer.</a:t>
            </a:r>
          </a:p>
        </p:txBody>
      </p:sp>
      <p:pic>
        <p:nvPicPr>
          <p:cNvPr descr="03_presentation_files/max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62500" y="1092200"/>
            <a:ext cx="40005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AA#UNCLASSIFIED#Them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Letter Paper (8.5x11 in)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Courier</vt:lpstr>
      <vt:lpstr>CAA#UNCLASSIFIED#Theme</vt:lpstr>
      <vt:lpstr>Title Template</vt:lpstr>
      <vt:lpstr>What We’re Going to Do:</vt:lpstr>
      <vt:lpstr>PowerPoint Presentation</vt:lpstr>
      <vt:lpstr>Tidymodels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 Emerging Techniques Tidymodels</dc:title>
  <dc:creator>MAJ Dusty Turner | Max Kuhn</dc:creator>
  <cp:keywords/>
  <dcterms:created xsi:type="dcterms:W3CDTF">2019-11-17T04:47:15Z</dcterms:created>
  <dcterms:modified xsi:type="dcterms:W3CDTF">2019-11-17T04:47:15Z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December 2019</vt:lpwstr>
  </property>
  <property fmtid="{D5CDD505-2E9C-101B-9397-08002B2CF9AE}" pid="3" name="output">
    <vt:lpwstr/>
  </property>
</Properties>
</file>