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Droid Sans Mon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BCA3046-BDE4-4039-85EA-B00792CB6A40}">
  <a:tblStyle styleId="{9BCA3046-BDE4-4039-85EA-B00792CB6A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font" Target="fonts/DroidSan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0" Type="http://schemas.openxmlformats.org/officeDocument/2006/relationships/image" Target="../media/image07.png"/><Relationship Id="rId9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Relationship Id="rId8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ng.utah.edu/~cs4150/s12/asymptotic1.xlsx" TargetMode="External"/><Relationship Id="rId4" Type="http://schemas.openxmlformats.org/officeDocument/2006/relationships/hyperlink" Target="http://www.eng.utah.edu/~cs4150/s12/asymptotic2.xls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Upper Bound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SelectionSort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0; i &lt; data.length; i++)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smallest = i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for (int j = i+1; j &lt; data.length; j++)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if (data[j] &lt; data[smallest]) smallest = j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swap(data, smallest, i)</a:t>
            </a: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Shape 86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" name="Shape 90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" name="Shape 91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2" name="Shape 92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3" name="Shape 93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5" name="Shape 95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3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2859" y="1447800"/>
            <a:ext cx="8991600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Complexity notation is also used to put bounds on classes of algorithms: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Sorting is Ω(n)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every sorting algorithm is Ω(n)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(Actually, linear time is required in all cases!)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Comparison-based sorting is Ω(n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every comparison-based sorting algorithm is Ω(n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(Actually, some cases can be faster, but not all of them.)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Comparison-based sorting is O(n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is an O(n log n) algorithm for comparison-based sorting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(For example, mergesort)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So, when we say that some problem is Ω(g(n)), we are saying that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 for that problem has a worst case that is Ω(g(n)).</a:t>
            </a:r>
          </a:p>
          <a:p>
            <a:pPr indent="-285750" lvl="0" marL="28575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some problem is O(f(n)), we are saying that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 for that problem has a worst case that is O(f(n)).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Domination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7200" y="1219200"/>
            <a:ext cx="756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f(n) is o(g(n)), we say that g(n) “dominates” f(n)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descending order of domination: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381000" y="274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565450"/>
                <a:gridCol w="1217575"/>
                <a:gridCol w="1391525"/>
                <a:gridCol w="4087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Notation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Restriction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Factorial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  <a:r>
                        <a:rPr baseline="30000" lang="en-US" sz="18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a &gt;</a:t>
                      </a:r>
                      <a:r>
                        <a:rPr lang="en-US" sz="1800"/>
                        <a:t> b then a</a:t>
                      </a:r>
                      <a:r>
                        <a:rPr baseline="30000" lang="en-US" sz="1800"/>
                        <a:t>n</a:t>
                      </a:r>
                      <a:r>
                        <a:rPr lang="en-US" sz="1800"/>
                        <a:t> dominates b</a:t>
                      </a:r>
                      <a:r>
                        <a:rPr baseline="30000" lang="en-US" sz="1800"/>
                        <a:t>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Polynomial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</a:t>
                      </a:r>
                      <a:r>
                        <a:rPr baseline="30000"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a &gt; b then n</a:t>
                      </a:r>
                      <a:r>
                        <a:rPr baseline="30000" lang="en-US" sz="1800"/>
                        <a:t>a</a:t>
                      </a:r>
                      <a:r>
                        <a:rPr lang="en-US" sz="1800"/>
                        <a:t> dominates</a:t>
                      </a:r>
                      <a:r>
                        <a:rPr lang="en-US" sz="1800"/>
                        <a:t> n</a:t>
                      </a:r>
                      <a:r>
                        <a:rPr baseline="30000" lang="en-US" sz="1800"/>
                        <a:t>b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If a &gt; b then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a</a:t>
                      </a:r>
                      <a:r>
                        <a:rPr lang="en-US" sz="1800"/>
                        <a:t>  dominates </a:t>
                      </a: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b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457200" y="5715000"/>
            <a:ext cx="3124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 rate of growth spreadsheet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Simplifying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457200" y="118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5029200"/>
                <a:gridCol w="3124200"/>
              </a:tblGrid>
              <a:tr h="4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Rule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Think</a:t>
                      </a:r>
                    </a:p>
                  </a:txBody>
                  <a:tcPr marT="45725" marB="45725" marR="91450" marL="91450"/>
                </a:tc>
              </a:tr>
              <a:tr h="4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 g(n)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Ignore</a:t>
                      </a:r>
                      <a:r>
                        <a:rPr lang="en-US" sz="1800"/>
                        <a:t> leading constants</a:t>
                      </a:r>
                    </a:p>
                  </a:txBody>
                  <a:tcPr marT="45725" marB="45725" marR="91450" marL="91450"/>
                </a:tc>
              </a:tr>
              <a:tr h="68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f(n) is o(g(n)),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  then</a:t>
                      </a:r>
                      <a:r>
                        <a:rPr lang="en-US" sz="1800"/>
                        <a:t> g(n) + 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Ignore low-order terms</a:t>
                      </a:r>
                    </a:p>
                  </a:txBody>
                  <a:tcPr marT="45725" marB="45725" marR="91450" marL="91450"/>
                </a:tc>
              </a:tr>
              <a:tr h="77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f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(n)) and f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(n)),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  then f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f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g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Compare</a:t>
                      </a:r>
                      <a:r>
                        <a:rPr lang="en-US" sz="1800"/>
                        <a:t> products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457200" y="4114800"/>
            <a:ext cx="71373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simplify complexity expression f</a:t>
            </a:r>
            <a:r>
              <a:rPr baseline="-25000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into f</a:t>
            </a:r>
            <a:r>
              <a:rPr baseline="-25000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as a sum of terms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low-order (dominated) terms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leading constants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 Θ(f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Simplification Examples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85800" y="1600200"/>
            <a:ext cx="8229600" cy="4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– 3 is Θ(n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low-order terms and leading constant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is o(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log(n))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[ 1 is o(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log(n))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 is O(n)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log(n) is o(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log(n) is o(n)  and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is O(n)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o(n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[ 100 is o(n)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O(2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]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189" y="275825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Planting Trees on Kattis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25" y="1545250"/>
            <a:ext cx="2466975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950" y="2244675"/>
            <a:ext cx="6071974" cy="32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 (Exactly)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89390" y="1143000"/>
            <a:ext cx="8763000" cy="7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Definition: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positive integers to positive reals.  We say that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there is a constant c &gt; 0 such that f(n) ≤ c g(n).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Traditional Definition: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reals to reals.  We say that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there are positive constants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f(n) ≤ c g(n)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two definitions are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 on functions from positive integers to positive reals, but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traditional definition is more general and is easier to use in some proofs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we’ll go with the traditional definition.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55" y="1097750"/>
            <a:ext cx="6266025" cy="33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411825" y="4712200"/>
            <a:ext cx="67989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f(n) = 1/n + 2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FD7E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g(n)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FD7E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f(n) is O(g(n))     g(n) is O(f(n))    ??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Notation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1" y="4419600"/>
            <a:ext cx="89916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reals to reals.  We say that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o(g(n)):  For any c &gt; 0 there is an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 such that 0 ≤ f(n) ≤ cg(n)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O(g(n)):  There are c &gt; 0 and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 such that 0 ≤ f(n) ≤ cg(n)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Θ(g(n)):  f(n) is O(g(n))  and  f(n) is Ω(g(n))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Ω(g(n)):  There are c &gt; 0 and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 such that 0 ≤ cg(n) ≤ f(n)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ω(g(n)):  For any c &gt; 0 there is an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 such that 0 ≤ cg(n) ≤ f(n)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8" name="Shape 218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 omega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o(f(n))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1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89400" y="1096950"/>
            <a:ext cx="8763000" cy="162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5n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is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We need  to find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5n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0 ≤ 5 ≤ c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5 (or anything larger)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 (or any positive number) satisfy the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original inequality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824791"/>
            <a:ext cx="5638800" cy="381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2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89400" y="1143000"/>
            <a:ext cx="8763000" cy="159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5n  is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≤ 5n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0 ≤ 5/n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≥ 5, this simplifies to 0 ≤ 5/n ≤ 1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1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5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971800"/>
            <a:ext cx="6172199" cy="371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Summations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3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02706" y="990600"/>
            <a:ext cx="8878410" cy="175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≤ c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Here’s a handy identity: 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=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/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By this identity, 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≤ c/2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 &gt; 1, this simplifies to 0 ≤ 1 ≤ c/2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2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2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276600"/>
            <a:ext cx="5843400" cy="35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4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89400" y="1143000"/>
            <a:ext cx="8878500" cy="165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 0 ≤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 0 ≤ 1 + 5/n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≥ 5, this simplifies to  0 ≤ 1 + 5/n ≤ 2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2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5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00400"/>
            <a:ext cx="5719676" cy="343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99" y="3200400"/>
            <a:ext cx="5719676" cy="343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Simplifying and Summing 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Time (sec)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Time (sec)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73240" y="4343400"/>
            <a:ext cx="89916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 a + b(n+1) + cn + dn + en + fn(n+1)/2 + gn(n-1)/2 + hn(n-1)/2 + in(n-1)/2 + jn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(f/2 + g/2 + h/2 + i/2) 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(b + c + d + e + f/2 - g/2 - h/2 - i/2 + j) n  +  (a+b)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+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2400" y="1371600"/>
            <a:ext cx="8763000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analyze an algorithm, it appears we need to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the operations and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the operations to obtain a formula of the form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=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+ 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Fortunately, if all we care about is “doubling behavior”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The constants don’t matter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There’s no need to time the operations to determine the constants.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grows as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n  +  1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Furthermore, if all we care about is “doubling behavior”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The low-order terms don’t matter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only count operations carefully enough to determine the high-order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grows as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 (</a:t>
            </a:r>
            <a:r>
              <a:rPr lang="en-US" sz="3959"/>
              <a:t>Informally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89390" y="1143000"/>
            <a:ext cx="8763000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we are saying  that: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bigger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Asymptotically, (i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the limit, as n goes to infinity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more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an upper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Ω(n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saying  that: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smaller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less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 lower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Θ(n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saying that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an upper and lower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Examples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89390" y="1143000"/>
            <a:ext cx="8763000" cy="7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+ 3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            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O(n log n)     O(n)     O(1)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Ω(1)     Ω(n)     Ω(n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Θ(1)     Θ(n)     Θ(n log n)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 log n)     o(n)     o(1)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 ω(1)     ω(n)     ω(n log n)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Notation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{9BCA3046-BDE4-4039-85EA-B00792CB6A40}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 omega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o(f(n))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2502" y="3429000"/>
            <a:ext cx="89916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say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Θ(n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and ω(n)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(and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Ω(n) (but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NEITHER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NOR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selection sort is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best case of 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O() and Ω() bounds are not necessarily tight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O() does not mean “worst case.”  It means “upper bound.”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Ω() does not mean “best case.”  It means “lower bound.”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SelectionSort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0; i &lt; data.length; i++)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smallest = i;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for (int j = i+1; j &lt; data.length; j++)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if (data[j] &lt; data[smallest]) smallest = j;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swap(data, smallest, i)</a:t>
            </a: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680" y="3810000"/>
            <a:ext cx="89916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best, there are n-1 = Θ(n) data comparisons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worst, there are 1 + 2 + … + n-1  =  Θ(n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data comparisons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say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Ω(n) (and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can’t put a Θ() bound on insertion sort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However, we can say that the worst case is Θ(n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the best case is Θ(n)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InsertionSort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1; i &lt; data.length; i++)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j = i 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while (j &gt; 0 &amp;&amp; data[j] &gt; data[j-1])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data[j] = data[j-1]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j--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data[j-1] = data[i]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