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6858000" cx="9144000"/>
  <p:notesSz cx="6858000" cy="9144000"/>
  <p:embeddedFontLst>
    <p:embeddedFont>
      <p:font typeface="Droid Sans Mono"/>
      <p:regular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4D28D463-1495-48FC-B27B-AA3E77FF7134}">
  <a:tblStyle styleId="{4D28D463-1495-48FC-B27B-AA3E77FF7134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rgbClr val="E8ECF4"/>
          </a:solidFill>
        </a:fill>
      </a:tcStyle>
    </a:wholeTbl>
    <a:band1H>
      <a:tcStyle>
        <a:fill>
          <a:solidFill>
            <a:srgbClr val="CFD7E7"/>
          </a:solidFill>
        </a:fill>
      </a:tcStyle>
    </a:band1H>
    <a:band1V>
      <a:tcStyle>
        <a:fill>
          <a:solidFill>
            <a:srgbClr val="CFD7E7"/>
          </a:solidFill>
        </a:fill>
      </a:tcStyle>
    </a:band1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7" Type="http://schemas.openxmlformats.org/officeDocument/2006/relationships/font" Target="fonts/DroidSansMon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6" name="Shape 16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2" name="Shape 17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0" name="Shape 18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7" name="Shape 18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3" name="Shape 19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0" name="Shape 20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6" name="Shape 20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3" name="Shape 21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4" name="Shape 22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1" name="Shape 23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8" name="Shape 23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5" name="Shape 24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2" name="Shape 11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4" name="Shape 12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0" name="Shape 13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6" name="Shape 13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2" name="Shape 14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2" name="Shape 15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9" name="Shape 15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lt1"/>
              </a:buClr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lt1"/>
              </a:buClr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lt1"/>
              </a:buClr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lt1"/>
              </a:buClr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640"/>
              </a:spcBef>
              <a:buClr>
                <a:schemeClr val="lt1"/>
              </a:buClr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spcBef>
                <a:spcPts val="560"/>
              </a:spcBef>
              <a:buClr>
                <a:schemeClr val="lt1"/>
              </a:buClr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spcBef>
                <a:spcPts val="480"/>
              </a:spcBef>
              <a:buClr>
                <a:schemeClr val="lt1"/>
              </a:buClr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Calibri"/>
              <a:buNone/>
              <a:defRPr b="1" i="0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360"/>
              </a:spcBef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2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28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28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28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28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28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28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lt1"/>
              </a:buClr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lt1"/>
              </a:buClr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buClr>
                <a:schemeClr val="lt1"/>
              </a:buClr>
              <a:buFont typeface="Arial"/>
              <a:buNone/>
              <a:defRPr b="1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lt1"/>
              </a:buClr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lt1"/>
              </a:buClr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buClr>
                <a:schemeClr val="lt1"/>
              </a:buClr>
              <a:buFont typeface="Arial"/>
              <a:buNone/>
              <a:defRPr b="1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lt1"/>
              </a:buClr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lt1"/>
              </a:buClr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4" type="body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lt1"/>
              </a:buClr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Calibri"/>
              <a:buNone/>
              <a:defRPr b="1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Calibri"/>
              <a:buNone/>
              <a:defRPr b="1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640"/>
              </a:spcBef>
              <a:buClr>
                <a:schemeClr val="lt1"/>
              </a:buClr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560"/>
              </a:spcBef>
              <a:buClr>
                <a:schemeClr val="lt1"/>
              </a:buClr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480"/>
              </a:spcBef>
              <a:buClr>
                <a:schemeClr val="lt1"/>
              </a:buClr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lt1"/>
              </a:buClr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8.png"/><Relationship Id="rId4" Type="http://schemas.openxmlformats.org/officeDocument/2006/relationships/image" Target="../media/image0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png"/><Relationship Id="rId4" Type="http://schemas.openxmlformats.org/officeDocument/2006/relationships/image" Target="../media/image04.png"/><Relationship Id="rId10" Type="http://schemas.openxmlformats.org/officeDocument/2006/relationships/image" Target="../media/image06.png"/><Relationship Id="rId9" Type="http://schemas.openxmlformats.org/officeDocument/2006/relationships/image" Target="../media/image03.png"/><Relationship Id="rId5" Type="http://schemas.openxmlformats.org/officeDocument/2006/relationships/image" Target="../media/image07.png"/><Relationship Id="rId6" Type="http://schemas.openxmlformats.org/officeDocument/2006/relationships/image" Target="../media/image01.png"/><Relationship Id="rId7" Type="http://schemas.openxmlformats.org/officeDocument/2006/relationships/image" Target="../media/image02.png"/><Relationship Id="rId8" Type="http://schemas.openxmlformats.org/officeDocument/2006/relationships/image" Target="../media/image0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www.eng.utah.edu/~cs4150/s12/asymptotic1.xlsx" TargetMode="External"/><Relationship Id="rId4" Type="http://schemas.openxmlformats.org/officeDocument/2006/relationships/hyperlink" Target="http://www.eng.utah.edu/~cs4150/s12/asymptotic2.xlsx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457200" y="152400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395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Selection Sort Upper Bound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228600" y="1143000"/>
            <a:ext cx="8763000" cy="2209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900" u="none" cap="none" strike="noStrike">
                <a:solidFill>
                  <a:schemeClr val="lt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void SelectionSort (int[] data)</a:t>
            </a:r>
            <a:br>
              <a:rPr b="0" i="0" lang="en-US" sz="1900" u="none" cap="none" strike="noStrike">
                <a:solidFill>
                  <a:schemeClr val="lt1"/>
                </a:solidFill>
                <a:latin typeface="Droid Sans Mono"/>
                <a:ea typeface="Droid Sans Mono"/>
                <a:cs typeface="Droid Sans Mono"/>
                <a:sym typeface="Droid Sans Mono"/>
              </a:rPr>
            </a:br>
            <a:r>
              <a:rPr b="0" i="0" lang="en-US" sz="1900" u="none" cap="none" strike="noStrike">
                <a:solidFill>
                  <a:schemeClr val="lt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for (int i = 0; i &lt; data.length; i++) </a:t>
            </a:r>
          </a:p>
          <a:p>
            <a:pPr indent="0" lvl="0" marL="0" marR="0" rtl="0" algn="l">
              <a:spcBef>
                <a:spcPts val="38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900" u="none" cap="none" strike="noStrike">
                <a:solidFill>
                  <a:schemeClr val="lt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int smallest = i</a:t>
            </a:r>
          </a:p>
          <a:p>
            <a:pPr indent="0" lvl="0" marL="0" marR="0" rtl="0" algn="l">
              <a:spcBef>
                <a:spcPts val="38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900" u="none" cap="none" strike="noStrike">
                <a:solidFill>
                  <a:schemeClr val="lt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for (int j = i+1; j &lt; data.length; j++) </a:t>
            </a:r>
          </a:p>
          <a:p>
            <a:pPr indent="0" lvl="0" marL="0" marR="0" rtl="0" algn="l">
              <a:spcBef>
                <a:spcPts val="38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900" u="none" cap="none" strike="noStrike">
                <a:solidFill>
                  <a:schemeClr val="lt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    if (data[j] &lt; data[smallest]) smallest = j</a:t>
            </a:r>
          </a:p>
          <a:p>
            <a:pPr indent="0" lvl="0" marL="0" marR="0" rtl="0" algn="l">
              <a:spcBef>
                <a:spcPts val="38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900" u="none" cap="none" strike="noStrike">
                <a:solidFill>
                  <a:schemeClr val="lt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swap(data, smallest, i)</a:t>
            </a:r>
          </a:p>
          <a:p>
            <a:pPr indent="-285750" lvl="1" marL="74295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86" name="Shape 86"/>
          <p:cNvGraphicFramePr/>
          <p:nvPr/>
        </p:nvGraphicFramePr>
        <p:xfrm>
          <a:off x="228600" y="3429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{4D28D463-1495-48FC-B27B-AA3E77FF7134}</a:tableStyleId>
              </a:tblPr>
              <a:tblGrid>
                <a:gridCol w="1873625"/>
                <a:gridCol w="793375"/>
                <a:gridCol w="2971800"/>
                <a:gridCol w="3048000"/>
              </a:tblGrid>
              <a:tr h="508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/>
                        <a:t>Operation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Count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Operation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Count</a:t>
                      </a:r>
                    </a:p>
                  </a:txBody>
                  <a:tcPr marT="45725" marB="45725" marR="91450" marL="91450"/>
                </a:tc>
              </a:tr>
              <a:tr h="508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int i = 0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2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j &lt; data.length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2200"/>
                    </a:p>
                  </a:txBody>
                  <a:tcPr marT="45725" marB="45725" marR="91450" marL="91450"/>
                </a:tc>
              </a:tr>
              <a:tr h="508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i &lt; data.length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2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j++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2200"/>
                    </a:p>
                  </a:txBody>
                  <a:tcPr marT="45725" marB="45725" marR="91450" marL="91450"/>
                </a:tc>
              </a:tr>
              <a:tr h="508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i++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2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data[j] &lt; data[smallest]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2200"/>
                    </a:p>
                  </a:txBody>
                  <a:tcPr marT="45725" marB="45725" marR="91450" marL="91450"/>
                </a:tc>
              </a:tr>
              <a:tr h="508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int smallest = i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2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smallest = j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2200"/>
                    </a:p>
                  </a:txBody>
                  <a:tcPr marT="45725" marB="45725" marR="91450" marL="91450"/>
                </a:tc>
              </a:tr>
              <a:tr h="508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int j = i+1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2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swap(data, smallest, j)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22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87" name="Shape 87"/>
          <p:cNvGraphicFramePr/>
          <p:nvPr/>
        </p:nvGraphicFramePr>
        <p:xfrm>
          <a:off x="228600" y="3429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{4D28D463-1495-48FC-B27B-AA3E77FF7134}</a:tableStyleId>
              </a:tblPr>
              <a:tblGrid>
                <a:gridCol w="1873625"/>
                <a:gridCol w="793375"/>
                <a:gridCol w="2971800"/>
                <a:gridCol w="3048000"/>
              </a:tblGrid>
              <a:tr h="508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Operation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Count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Operation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Count</a:t>
                      </a:r>
                    </a:p>
                  </a:txBody>
                  <a:tcPr marT="45725" marB="45725" marR="91450" marL="91450"/>
                </a:tc>
              </a:tr>
              <a:tr h="508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int i = 0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j &lt; data.length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2200"/>
                    </a:p>
                  </a:txBody>
                  <a:tcPr marT="45725" marB="45725" marR="91450" marL="91450"/>
                </a:tc>
              </a:tr>
              <a:tr h="508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i &lt; data.length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2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j++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2200"/>
                    </a:p>
                  </a:txBody>
                  <a:tcPr marT="45725" marB="45725" marR="91450" marL="91450"/>
                </a:tc>
              </a:tr>
              <a:tr h="508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i++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2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data[j] &lt; data[smallest]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2200"/>
                    </a:p>
                  </a:txBody>
                  <a:tcPr marT="45725" marB="45725" marR="91450" marL="91450"/>
                </a:tc>
              </a:tr>
              <a:tr h="508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int smallest = i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2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smallest = j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2200"/>
                    </a:p>
                  </a:txBody>
                  <a:tcPr marT="45725" marB="45725" marR="91450" marL="91450"/>
                </a:tc>
              </a:tr>
              <a:tr h="508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int j = i+1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2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swap(data, smallest, j)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22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88" name="Shape 88"/>
          <p:cNvGraphicFramePr/>
          <p:nvPr/>
        </p:nvGraphicFramePr>
        <p:xfrm>
          <a:off x="228600" y="3429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{4D28D463-1495-48FC-B27B-AA3E77FF7134}</a:tableStyleId>
              </a:tblPr>
              <a:tblGrid>
                <a:gridCol w="1873625"/>
                <a:gridCol w="793375"/>
                <a:gridCol w="2971800"/>
                <a:gridCol w="3048000"/>
              </a:tblGrid>
              <a:tr h="508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Operation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Count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Operation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Count</a:t>
                      </a:r>
                    </a:p>
                  </a:txBody>
                  <a:tcPr marT="45725" marB="45725" marR="91450" marL="91450"/>
                </a:tc>
              </a:tr>
              <a:tr h="508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int i = 0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j &lt; data.length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2200"/>
                    </a:p>
                  </a:txBody>
                  <a:tcPr marT="45725" marB="45725" marR="91450" marL="91450"/>
                </a:tc>
              </a:tr>
              <a:tr h="508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i &lt; data.length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n+1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j++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2200"/>
                    </a:p>
                  </a:txBody>
                  <a:tcPr marT="45725" marB="45725" marR="91450" marL="91450"/>
                </a:tc>
              </a:tr>
              <a:tr h="508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i++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2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data[j] &lt; data[smallest]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2200"/>
                    </a:p>
                  </a:txBody>
                  <a:tcPr marT="45725" marB="45725" marR="91450" marL="91450"/>
                </a:tc>
              </a:tr>
              <a:tr h="508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int smallest = i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2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smallest = j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2200"/>
                    </a:p>
                  </a:txBody>
                  <a:tcPr marT="45725" marB="45725" marR="91450" marL="91450"/>
                </a:tc>
              </a:tr>
              <a:tr h="508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int j = i+1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2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swap(data, smallest, j)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22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89" name="Shape 89"/>
          <p:cNvGraphicFramePr/>
          <p:nvPr/>
        </p:nvGraphicFramePr>
        <p:xfrm>
          <a:off x="228600" y="3429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{4D28D463-1495-48FC-B27B-AA3E77FF7134}</a:tableStyleId>
              </a:tblPr>
              <a:tblGrid>
                <a:gridCol w="1873625"/>
                <a:gridCol w="793375"/>
                <a:gridCol w="2971800"/>
                <a:gridCol w="3048000"/>
              </a:tblGrid>
              <a:tr h="508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Operation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Count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Operation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Count</a:t>
                      </a:r>
                    </a:p>
                  </a:txBody>
                  <a:tcPr marT="45725" marB="45725" marR="91450" marL="91450"/>
                </a:tc>
              </a:tr>
              <a:tr h="508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int i = 0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j &lt; data.length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2200"/>
                    </a:p>
                  </a:txBody>
                  <a:tcPr marT="45725" marB="45725" marR="91450" marL="91450"/>
                </a:tc>
              </a:tr>
              <a:tr h="508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i &lt; data.length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n+1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j++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2200"/>
                    </a:p>
                  </a:txBody>
                  <a:tcPr marT="45725" marB="45725" marR="91450" marL="91450"/>
                </a:tc>
              </a:tr>
              <a:tr h="508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i++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data[j] &lt; data[smallest]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2200"/>
                    </a:p>
                  </a:txBody>
                  <a:tcPr marT="45725" marB="45725" marR="91450" marL="91450"/>
                </a:tc>
              </a:tr>
              <a:tr h="508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int smallest = i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2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smallest = j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2200"/>
                    </a:p>
                  </a:txBody>
                  <a:tcPr marT="45725" marB="45725" marR="91450" marL="91450"/>
                </a:tc>
              </a:tr>
              <a:tr h="508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int j = i+1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2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swap(data, smallest, j)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22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90" name="Shape 90"/>
          <p:cNvGraphicFramePr/>
          <p:nvPr/>
        </p:nvGraphicFramePr>
        <p:xfrm>
          <a:off x="228600" y="3429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{4D28D463-1495-48FC-B27B-AA3E77FF7134}</a:tableStyleId>
              </a:tblPr>
              <a:tblGrid>
                <a:gridCol w="1873625"/>
                <a:gridCol w="793375"/>
                <a:gridCol w="2971800"/>
                <a:gridCol w="3048000"/>
              </a:tblGrid>
              <a:tr h="508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Operation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Count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Operation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Count</a:t>
                      </a:r>
                    </a:p>
                  </a:txBody>
                  <a:tcPr marT="45725" marB="45725" marR="91450" marL="91450"/>
                </a:tc>
              </a:tr>
              <a:tr h="508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int i = 0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j &lt; data.length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2200"/>
                    </a:p>
                  </a:txBody>
                  <a:tcPr marT="45725" marB="45725" marR="91450" marL="91450"/>
                </a:tc>
              </a:tr>
              <a:tr h="508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i &lt; data.length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n+1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j++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2200"/>
                    </a:p>
                  </a:txBody>
                  <a:tcPr marT="45725" marB="45725" marR="91450" marL="91450"/>
                </a:tc>
              </a:tr>
              <a:tr h="508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i++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data[j] &lt; data[smallest]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2200"/>
                    </a:p>
                  </a:txBody>
                  <a:tcPr marT="45725" marB="45725" marR="91450" marL="91450"/>
                </a:tc>
              </a:tr>
              <a:tr h="508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int smallest = i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smallest = j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2200"/>
                    </a:p>
                  </a:txBody>
                  <a:tcPr marT="45725" marB="45725" marR="91450" marL="91450"/>
                </a:tc>
              </a:tr>
              <a:tr h="508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int j = i+1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2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swap(data, smallest, j)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22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91" name="Shape 91"/>
          <p:cNvGraphicFramePr/>
          <p:nvPr/>
        </p:nvGraphicFramePr>
        <p:xfrm>
          <a:off x="228600" y="3429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{4D28D463-1495-48FC-B27B-AA3E77FF7134}</a:tableStyleId>
              </a:tblPr>
              <a:tblGrid>
                <a:gridCol w="1873625"/>
                <a:gridCol w="793375"/>
                <a:gridCol w="2971800"/>
                <a:gridCol w="3048000"/>
              </a:tblGrid>
              <a:tr h="508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Operation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Count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Operation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Count</a:t>
                      </a:r>
                    </a:p>
                  </a:txBody>
                  <a:tcPr marT="45725" marB="45725" marR="91450" marL="91450"/>
                </a:tc>
              </a:tr>
              <a:tr h="508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int i = 0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j &lt; data.length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2200"/>
                    </a:p>
                  </a:txBody>
                  <a:tcPr marT="45725" marB="45725" marR="91450" marL="91450"/>
                </a:tc>
              </a:tr>
              <a:tr h="508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i &lt; data.length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n+1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j++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2200"/>
                    </a:p>
                  </a:txBody>
                  <a:tcPr marT="45725" marB="45725" marR="91450" marL="91450"/>
                </a:tc>
              </a:tr>
              <a:tr h="508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i++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data[j] &lt; data[smallest]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2200"/>
                    </a:p>
                  </a:txBody>
                  <a:tcPr marT="45725" marB="45725" marR="91450" marL="91450"/>
                </a:tc>
              </a:tr>
              <a:tr h="508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int smallest = i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smallest = j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2200"/>
                    </a:p>
                  </a:txBody>
                  <a:tcPr marT="45725" marB="45725" marR="91450" marL="91450"/>
                </a:tc>
              </a:tr>
              <a:tr h="508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int j = i+1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swap(data, smallest, j)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22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92" name="Shape 92"/>
          <p:cNvGraphicFramePr/>
          <p:nvPr/>
        </p:nvGraphicFramePr>
        <p:xfrm>
          <a:off x="228600" y="3429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{4D28D463-1495-48FC-B27B-AA3E77FF7134}</a:tableStyleId>
              </a:tblPr>
              <a:tblGrid>
                <a:gridCol w="1873625"/>
                <a:gridCol w="793375"/>
                <a:gridCol w="2971800"/>
                <a:gridCol w="3048000"/>
              </a:tblGrid>
              <a:tr h="508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Operation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Count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Operation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Count</a:t>
                      </a:r>
                    </a:p>
                  </a:txBody>
                  <a:tcPr marT="45725" marB="45725" marR="91450" marL="91450"/>
                </a:tc>
              </a:tr>
              <a:tr h="508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int i = 0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j &lt; data.length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1</a:t>
                      </a:r>
                      <a:r>
                        <a:rPr lang="en-US" sz="2200"/>
                        <a:t> + 2 + 3 + … + n</a:t>
                      </a:r>
                    </a:p>
                  </a:txBody>
                  <a:tcPr marT="45725" marB="45725" marR="91450" marL="91450"/>
                </a:tc>
              </a:tr>
              <a:tr h="508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i &lt; data.length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n+1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j++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2200"/>
                    </a:p>
                  </a:txBody>
                  <a:tcPr marT="45725" marB="45725" marR="91450" marL="91450"/>
                </a:tc>
              </a:tr>
              <a:tr h="508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i++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data[j] &lt; data[smallest]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2200"/>
                    </a:p>
                  </a:txBody>
                  <a:tcPr marT="45725" marB="45725" marR="91450" marL="91450"/>
                </a:tc>
              </a:tr>
              <a:tr h="508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int smallest = i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smallest = j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2200"/>
                    </a:p>
                  </a:txBody>
                  <a:tcPr marT="45725" marB="45725" marR="91450" marL="91450"/>
                </a:tc>
              </a:tr>
              <a:tr h="508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int j = i+1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swap(data, smallest, j)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22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93" name="Shape 93"/>
          <p:cNvGraphicFramePr/>
          <p:nvPr/>
        </p:nvGraphicFramePr>
        <p:xfrm>
          <a:off x="228600" y="3429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{4D28D463-1495-48FC-B27B-AA3E77FF7134}</a:tableStyleId>
              </a:tblPr>
              <a:tblGrid>
                <a:gridCol w="1873625"/>
                <a:gridCol w="793375"/>
                <a:gridCol w="2971800"/>
                <a:gridCol w="3048000"/>
              </a:tblGrid>
              <a:tr h="508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Operation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Count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Operation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Count</a:t>
                      </a:r>
                    </a:p>
                  </a:txBody>
                  <a:tcPr marT="45725" marB="45725" marR="91450" marL="91450"/>
                </a:tc>
              </a:tr>
              <a:tr h="508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int i = 0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j &lt; data.length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1</a:t>
                      </a:r>
                      <a:r>
                        <a:rPr lang="en-US" sz="2200"/>
                        <a:t> + 2 + 3 + … + n</a:t>
                      </a:r>
                    </a:p>
                  </a:txBody>
                  <a:tcPr marT="45725" marB="45725" marR="91450" marL="91450"/>
                </a:tc>
              </a:tr>
              <a:tr h="508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i &lt; data.length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n+1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j++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0 + 1 + 2 + … + (n-1)</a:t>
                      </a:r>
                    </a:p>
                  </a:txBody>
                  <a:tcPr marT="45725" marB="45725" marR="91450" marL="91450"/>
                </a:tc>
              </a:tr>
              <a:tr h="508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i++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data[j] &lt; data[smallest]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2200"/>
                    </a:p>
                  </a:txBody>
                  <a:tcPr marT="45725" marB="45725" marR="91450" marL="91450"/>
                </a:tc>
              </a:tr>
              <a:tr h="508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int smallest = i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smallest = j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2200"/>
                    </a:p>
                  </a:txBody>
                  <a:tcPr marT="45725" marB="45725" marR="91450" marL="91450"/>
                </a:tc>
              </a:tr>
              <a:tr h="508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int j = i+1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swap(data, smallest, j)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22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94" name="Shape 94"/>
          <p:cNvGraphicFramePr/>
          <p:nvPr/>
        </p:nvGraphicFramePr>
        <p:xfrm>
          <a:off x="228600" y="3429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{4D28D463-1495-48FC-B27B-AA3E77FF7134}</a:tableStyleId>
              </a:tblPr>
              <a:tblGrid>
                <a:gridCol w="1873625"/>
                <a:gridCol w="793375"/>
                <a:gridCol w="2971800"/>
                <a:gridCol w="3048000"/>
              </a:tblGrid>
              <a:tr h="508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Operation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Count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Operation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Count</a:t>
                      </a:r>
                    </a:p>
                  </a:txBody>
                  <a:tcPr marT="45725" marB="45725" marR="91450" marL="91450"/>
                </a:tc>
              </a:tr>
              <a:tr h="508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int i = 0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j &lt; data.length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1</a:t>
                      </a:r>
                      <a:r>
                        <a:rPr lang="en-US" sz="2200"/>
                        <a:t> + 2 + 3 + … + n</a:t>
                      </a:r>
                    </a:p>
                  </a:txBody>
                  <a:tcPr marT="45725" marB="45725" marR="91450" marL="91450"/>
                </a:tc>
              </a:tr>
              <a:tr h="508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i &lt; data.length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n+1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j++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0 + 1 + 2 + … + (n-1)</a:t>
                      </a:r>
                    </a:p>
                  </a:txBody>
                  <a:tcPr marT="45725" marB="45725" marR="91450" marL="91450"/>
                </a:tc>
              </a:tr>
              <a:tr h="508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i++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data[j] &lt; data[smallest]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0 + 1 + 2 + … + (n-1)</a:t>
                      </a:r>
                    </a:p>
                  </a:txBody>
                  <a:tcPr marT="45725" marB="45725" marR="91450" marL="91450"/>
                </a:tc>
              </a:tr>
              <a:tr h="508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int smallest = i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smallest = j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2200"/>
                    </a:p>
                  </a:txBody>
                  <a:tcPr marT="45725" marB="45725" marR="91450" marL="91450"/>
                </a:tc>
              </a:tr>
              <a:tr h="508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int j = i+1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swap(data, smallest, j)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22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95" name="Shape 95"/>
          <p:cNvGraphicFramePr/>
          <p:nvPr/>
        </p:nvGraphicFramePr>
        <p:xfrm>
          <a:off x="228600" y="3429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{4D28D463-1495-48FC-B27B-AA3E77FF7134}</a:tableStyleId>
              </a:tblPr>
              <a:tblGrid>
                <a:gridCol w="1873625"/>
                <a:gridCol w="793375"/>
                <a:gridCol w="2971800"/>
                <a:gridCol w="3048000"/>
              </a:tblGrid>
              <a:tr h="508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Operation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Count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Operation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Count</a:t>
                      </a:r>
                    </a:p>
                  </a:txBody>
                  <a:tcPr marT="45725" marB="45725" marR="91450" marL="91450"/>
                </a:tc>
              </a:tr>
              <a:tr h="508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int i = 0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j &lt; data.length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1</a:t>
                      </a:r>
                      <a:r>
                        <a:rPr lang="en-US" sz="2200"/>
                        <a:t> + 2 + 3 + … + n</a:t>
                      </a:r>
                    </a:p>
                  </a:txBody>
                  <a:tcPr marT="45725" marB="45725" marR="91450" marL="91450"/>
                </a:tc>
              </a:tr>
              <a:tr h="508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i &lt; data.length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n+1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j++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0 + 1 + 2 + … + (n-1)</a:t>
                      </a:r>
                    </a:p>
                  </a:txBody>
                  <a:tcPr marT="45725" marB="45725" marR="91450" marL="91450"/>
                </a:tc>
              </a:tr>
              <a:tr h="508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i++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data[j] &lt; data[smallest]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0 + 1 + 2 + … + (n-1)</a:t>
                      </a:r>
                    </a:p>
                  </a:txBody>
                  <a:tcPr marT="45725" marB="45725" marR="91450" marL="91450"/>
                </a:tc>
              </a:tr>
              <a:tr h="508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int smallest = i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smallest = j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0 + 1 + 2 + … + (n-1)</a:t>
                      </a:r>
                    </a:p>
                  </a:txBody>
                  <a:tcPr marT="45725" marB="45725" marR="91450" marL="91450"/>
                </a:tc>
              </a:tr>
              <a:tr h="508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int j = i+1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swap(data, smallest, j)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22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96" name="Shape 96"/>
          <p:cNvGraphicFramePr/>
          <p:nvPr/>
        </p:nvGraphicFramePr>
        <p:xfrm>
          <a:off x="228600" y="3429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{4D28D463-1495-48FC-B27B-AA3E77FF7134}</a:tableStyleId>
              </a:tblPr>
              <a:tblGrid>
                <a:gridCol w="1873625"/>
                <a:gridCol w="793375"/>
                <a:gridCol w="2971800"/>
                <a:gridCol w="3048000"/>
              </a:tblGrid>
              <a:tr h="508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Operation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Count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Operation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Count</a:t>
                      </a:r>
                    </a:p>
                  </a:txBody>
                  <a:tcPr marT="45725" marB="45725" marR="91450" marL="91450"/>
                </a:tc>
              </a:tr>
              <a:tr h="508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int i = 0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j &lt; data.length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1 + 2 + 3 + … + n</a:t>
                      </a:r>
                    </a:p>
                  </a:txBody>
                  <a:tcPr marT="45725" marB="45725" marR="91450" marL="91450"/>
                </a:tc>
              </a:tr>
              <a:tr h="508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i &lt; data.length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n+1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j++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0 + 1 + 2 + … + (n-1)</a:t>
                      </a:r>
                    </a:p>
                  </a:txBody>
                  <a:tcPr marT="45725" marB="45725" marR="91450" marL="91450"/>
                </a:tc>
              </a:tr>
              <a:tr h="508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i++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data[j] &lt; data[smallest]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2200"/>
                        <a:t>0 + 1 + 2 + … + (n-1)</a:t>
                      </a:r>
                    </a:p>
                  </a:txBody>
                  <a:tcPr marT="45725" marB="45725" marR="91450" marL="91450"/>
                </a:tc>
              </a:tr>
              <a:tr h="508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int smallest = i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smallest = j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2200"/>
                        <a:t>0 + 1 + 2 + … + (n-1)</a:t>
                      </a:r>
                    </a:p>
                  </a:txBody>
                  <a:tcPr marT="45725" marB="45725" marR="91450" marL="91450"/>
                </a:tc>
              </a:tr>
              <a:tr h="508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int j = i+1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swap(data, smallest, j)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n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456089" y="228600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395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Using Complexity Notation 3</a:t>
            </a:r>
          </a:p>
        </p:txBody>
      </p:sp>
      <p:sp>
        <p:nvSpPr>
          <p:cNvPr id="169" name="Shape 169"/>
          <p:cNvSpPr txBox="1"/>
          <p:nvPr/>
        </p:nvSpPr>
        <p:spPr>
          <a:xfrm>
            <a:off x="82859" y="1447800"/>
            <a:ext cx="8991600" cy="56323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Complexity notation is also used to put bounds on classes of algorithms: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Sorting is Ω(n)</a:t>
            </a:r>
          </a:p>
          <a:p>
            <a:pPr indent="-285750" lvl="2" marL="12001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worst case of every sorting algorithm is Ω(n)</a:t>
            </a:r>
          </a:p>
          <a:p>
            <a:pPr indent="-285750" lvl="2" marL="12001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(Actually, linear time is required in all cases!)</a:t>
            </a:r>
            <a:b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</a:p>
          <a:p>
            <a:pPr indent="-285750" lvl="1" marL="7429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Comparison-based sorting is Ω(n log n)</a:t>
            </a:r>
          </a:p>
          <a:p>
            <a:pPr indent="-285750" lvl="2" marL="12001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worst case of every comparison-based sorting algorithm is Ω(n log n)</a:t>
            </a:r>
          </a:p>
          <a:p>
            <a:pPr indent="-285750" lvl="2" marL="12001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(Actually, some cases can be faster, but not all of them.)</a:t>
            </a:r>
            <a:b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</a:p>
          <a:p>
            <a:pPr indent="-285750" lvl="1" marL="7429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Comparison-based sorting is O(n log n)</a:t>
            </a:r>
          </a:p>
          <a:p>
            <a:pPr indent="-285750" lvl="2" marL="12001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There is an O(n log n) algorithm for comparison-based sorting </a:t>
            </a:r>
          </a:p>
          <a:p>
            <a:pPr indent="-285750" lvl="2" marL="12001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(For example, mergesort)</a:t>
            </a:r>
          </a:p>
          <a:p>
            <a:pPr indent="-285750" lvl="2" marL="1200150" marR="0" rtl="0" algn="l">
              <a:spcBef>
                <a:spcPts val="0"/>
              </a:spcBef>
              <a:buClr>
                <a:schemeClr val="lt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So, when we say that some problem is Ω(g(n)), we are saying that </a:t>
            </a:r>
            <a:r>
              <a:rPr i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every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algorithm for that problem has a worst case that is Ω(g(n)).</a:t>
            </a:r>
          </a:p>
          <a:p>
            <a:pPr indent="-285750" lvl="0" marL="28575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When we say that some problem is O(f(n)), we are saying that </a:t>
            </a:r>
            <a:r>
              <a:rPr i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some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algorithm for that problem has a worst case that is O(f(n)).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456089" y="228600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395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Domination</a:t>
            </a:r>
          </a:p>
        </p:txBody>
      </p:sp>
      <p:sp>
        <p:nvSpPr>
          <p:cNvPr id="175" name="Shape 175"/>
          <p:cNvSpPr txBox="1"/>
          <p:nvPr/>
        </p:nvSpPr>
        <p:spPr>
          <a:xfrm>
            <a:off x="457200" y="1219200"/>
            <a:ext cx="7560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If f(n) is o(g(n)), we say that g(n) “dominates” f(n)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 descending order of domination:</a:t>
            </a:r>
          </a:p>
        </p:txBody>
      </p:sp>
      <p:graphicFrame>
        <p:nvGraphicFramePr>
          <p:cNvPr id="176" name="Shape 176"/>
          <p:cNvGraphicFramePr/>
          <p:nvPr/>
        </p:nvGraphicFramePr>
        <p:xfrm>
          <a:off x="381000" y="2743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{4D28D463-1495-48FC-B27B-AA3E77FF7134}</a:tableStyleId>
              </a:tblPr>
              <a:tblGrid>
                <a:gridCol w="1565450"/>
                <a:gridCol w="1217575"/>
                <a:gridCol w="1391525"/>
                <a:gridCol w="40876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Name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Notation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Restriction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Note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Factorial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n!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Exponential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a</a:t>
                      </a:r>
                      <a:r>
                        <a:rPr baseline="30000" lang="en-US" sz="1800"/>
                        <a:t>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a &gt; 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If a &gt;</a:t>
                      </a:r>
                      <a:r>
                        <a:rPr lang="en-US" sz="1800"/>
                        <a:t> b then a</a:t>
                      </a:r>
                      <a:r>
                        <a:rPr baseline="30000" lang="en-US" sz="1800"/>
                        <a:t>n</a:t>
                      </a:r>
                      <a:r>
                        <a:rPr lang="en-US" sz="1800"/>
                        <a:t> dominates b</a:t>
                      </a:r>
                      <a:r>
                        <a:rPr baseline="30000" lang="en-US" sz="1800"/>
                        <a:t>n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Polynomial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n</a:t>
                      </a:r>
                      <a:r>
                        <a:rPr baseline="30000" lang="en-US" sz="1800"/>
                        <a:t>a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a &gt; 0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If a &gt; b then n</a:t>
                      </a:r>
                      <a:r>
                        <a:rPr baseline="30000" lang="en-US" sz="1800"/>
                        <a:t>a</a:t>
                      </a:r>
                      <a:r>
                        <a:rPr lang="en-US" sz="1800"/>
                        <a:t> dominates</a:t>
                      </a:r>
                      <a:r>
                        <a:rPr lang="en-US" sz="1800"/>
                        <a:t> n</a:t>
                      </a:r>
                      <a:r>
                        <a:rPr baseline="30000" lang="en-US" sz="1800"/>
                        <a:t>b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Logarithmic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(log n)</a:t>
                      </a:r>
                      <a:r>
                        <a:rPr baseline="30000" lang="en-US" sz="1800"/>
                        <a:t>a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a &gt; 0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If a &gt; b then</a:t>
                      </a:r>
                      <a:r>
                        <a:rPr lang="en-US" sz="1800"/>
                        <a:t> </a:t>
                      </a:r>
                      <a:r>
                        <a:rPr lang="en-US" sz="1800"/>
                        <a:t>(log n)</a:t>
                      </a:r>
                      <a:r>
                        <a:rPr baseline="30000" lang="en-US" sz="1800"/>
                        <a:t>a</a:t>
                      </a:r>
                      <a:r>
                        <a:rPr lang="en-US" sz="1800"/>
                        <a:t>  dominates </a:t>
                      </a:r>
                      <a:r>
                        <a:rPr lang="en-US" sz="1800"/>
                        <a:t>(log n)</a:t>
                      </a:r>
                      <a:r>
                        <a:rPr baseline="30000" lang="en-US" sz="1800"/>
                        <a:t>b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Constant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77" name="Shape 177"/>
          <p:cNvSpPr txBox="1"/>
          <p:nvPr/>
        </p:nvSpPr>
        <p:spPr>
          <a:xfrm>
            <a:off x="457200" y="5715000"/>
            <a:ext cx="312444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See rate of growth spreadsheet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456089" y="228600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395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Simplifying</a:t>
            </a:r>
          </a:p>
        </p:txBody>
      </p:sp>
      <p:graphicFrame>
        <p:nvGraphicFramePr>
          <p:cNvPr id="183" name="Shape 183"/>
          <p:cNvGraphicFramePr/>
          <p:nvPr/>
        </p:nvGraphicFramePr>
        <p:xfrm>
          <a:off x="457200" y="1180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{4D28D463-1495-48FC-B27B-AA3E77FF7134}</a:tableStyleId>
              </a:tblPr>
              <a:tblGrid>
                <a:gridCol w="5029200"/>
                <a:gridCol w="3124200"/>
              </a:tblGrid>
              <a:tr h="448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Rule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Think</a:t>
                      </a:r>
                    </a:p>
                  </a:txBody>
                  <a:tcPr marT="45725" marB="45725" marR="91450" marL="91450"/>
                </a:tc>
              </a:tr>
              <a:tr h="448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c g(n) is Θ(g(n))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Ignore</a:t>
                      </a:r>
                      <a:r>
                        <a:rPr lang="en-US" sz="1800"/>
                        <a:t> leading constants</a:t>
                      </a:r>
                    </a:p>
                  </a:txBody>
                  <a:tcPr marT="45725" marB="45725" marR="91450" marL="91450"/>
                </a:tc>
              </a:tr>
              <a:tr h="6839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If f(n) is o(g(n)),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    then</a:t>
                      </a:r>
                      <a:r>
                        <a:rPr lang="en-US" sz="1800"/>
                        <a:t> g(n) + f(n) is Θ(g(n))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Ignore low-order terms</a:t>
                      </a:r>
                    </a:p>
                  </a:txBody>
                  <a:tcPr marT="45725" marB="45725" marR="91450" marL="91450"/>
                </a:tc>
              </a:tr>
              <a:tr h="778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If f</a:t>
                      </a:r>
                      <a:r>
                        <a:rPr baseline="-25000" lang="en-US" sz="1800"/>
                        <a:t>1</a:t>
                      </a:r>
                      <a:r>
                        <a:rPr lang="en-US" sz="1800"/>
                        <a:t>(n) is o(g</a:t>
                      </a:r>
                      <a:r>
                        <a:rPr baseline="-25000" lang="en-US" sz="1800"/>
                        <a:t>1</a:t>
                      </a:r>
                      <a:r>
                        <a:rPr lang="en-US" sz="1800"/>
                        <a:t>(n)) and f</a:t>
                      </a:r>
                      <a:r>
                        <a:rPr baseline="-25000" lang="en-US" sz="1800"/>
                        <a:t>2</a:t>
                      </a:r>
                      <a:r>
                        <a:rPr lang="en-US" sz="1800"/>
                        <a:t>(n) is O(g</a:t>
                      </a:r>
                      <a:r>
                        <a:rPr baseline="-25000" lang="en-US" sz="1800"/>
                        <a:t>2</a:t>
                      </a:r>
                      <a:r>
                        <a:rPr lang="en-US" sz="1800"/>
                        <a:t>(n)), 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    then f</a:t>
                      </a:r>
                      <a:r>
                        <a:rPr baseline="-25000" lang="en-US" sz="1800"/>
                        <a:t>1</a:t>
                      </a:r>
                      <a:r>
                        <a:rPr lang="en-US" sz="1800"/>
                        <a:t>(n) f</a:t>
                      </a:r>
                      <a:r>
                        <a:rPr baseline="-25000" lang="en-US" sz="1800"/>
                        <a:t>2</a:t>
                      </a:r>
                      <a:r>
                        <a:rPr lang="en-US" sz="1800"/>
                        <a:t>(n) is o(g</a:t>
                      </a:r>
                      <a:r>
                        <a:rPr baseline="-25000" lang="en-US" sz="1800"/>
                        <a:t>1</a:t>
                      </a:r>
                      <a:r>
                        <a:rPr lang="en-US" sz="1800"/>
                        <a:t>(n) g</a:t>
                      </a:r>
                      <a:r>
                        <a:rPr baseline="-25000" lang="en-US" sz="1800"/>
                        <a:t>2</a:t>
                      </a:r>
                      <a:r>
                        <a:rPr lang="en-US" sz="1800"/>
                        <a:t>(n))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Compare</a:t>
                      </a:r>
                      <a:r>
                        <a:rPr lang="en-US" sz="1800"/>
                        <a:t> products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84" name="Shape 184"/>
          <p:cNvSpPr txBox="1"/>
          <p:nvPr/>
        </p:nvSpPr>
        <p:spPr>
          <a:xfrm>
            <a:off x="457200" y="4114800"/>
            <a:ext cx="7137300" cy="22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 simplify complexity expression f</a:t>
            </a:r>
            <a:r>
              <a:rPr baseline="-25000"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(n) into f</a:t>
            </a:r>
            <a:r>
              <a:rPr baseline="-25000"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(n)</a:t>
            </a:r>
          </a:p>
          <a:p>
            <a:pPr indent="-342900" lvl="1" marL="8001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Express f</a:t>
            </a:r>
            <a:r>
              <a:rPr b="0" baseline="-2500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(n) as a sum of terms</a:t>
            </a:r>
          </a:p>
          <a:p>
            <a:pPr indent="-342900" lvl="1" marL="8001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Remove the low-order (dominated) terms</a:t>
            </a:r>
          </a:p>
          <a:p>
            <a:pPr indent="-342900" lvl="1" marL="8001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Remove the leading constants</a:t>
            </a:r>
          </a:p>
          <a:p>
            <a:pPr indent="-342900" lvl="1" marL="8001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b="0" baseline="-2500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(n) is Θ(f</a:t>
            </a:r>
            <a:r>
              <a:rPr b="0" baseline="-2500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(n))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type="title"/>
          </p:nvPr>
        </p:nvSpPr>
        <p:spPr>
          <a:xfrm>
            <a:off x="456089" y="228600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395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Simplification Examples</a:t>
            </a:r>
          </a:p>
        </p:txBody>
      </p:sp>
      <p:sp>
        <p:nvSpPr>
          <p:cNvPr id="190" name="Shape 190"/>
          <p:cNvSpPr txBox="1"/>
          <p:nvPr/>
        </p:nvSpPr>
        <p:spPr>
          <a:xfrm>
            <a:off x="685800" y="1600200"/>
            <a:ext cx="8229600" cy="45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AutoNum type="arabicPeriod"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3n</a:t>
            </a:r>
            <a:r>
              <a:rPr baseline="30000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+ 5n – 3 is Θ(n</a:t>
            </a:r>
            <a:r>
              <a:rPr baseline="30000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indent="0" lvl="0" marL="457200" marR="0" rtl="0" algn="l">
              <a:spcBef>
                <a:spcPts val="0"/>
              </a:spcBef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[ 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Remove low-order terms and leading constant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]</a:t>
            </a:r>
            <a:b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</a:p>
          <a:p>
            <a:pPr indent="-342900" lvl="0" marL="3429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AutoNum type="arabicPeriod"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 is o(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 log(n))</a:t>
            </a:r>
          </a:p>
          <a:p>
            <a:pPr indent="0" lvl="0" marL="457200" marR="0" rtl="0" algn="l">
              <a:spcBef>
                <a:spcPts val="0"/>
              </a:spcBef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[ 1 is o(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log(n))  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n is O(n) ]</a:t>
            </a:r>
            <a:b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</a:p>
          <a:p>
            <a:pPr indent="-342900" lvl="0" marL="3429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AutoNum type="arabicPeriod"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 log(n) is o(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aseline="30000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indent="0" lvl="0" marL="457200" marR="0" rtl="0" algn="l">
              <a:spcBef>
                <a:spcPts val="0"/>
              </a:spcBef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[ log(n) is o(n)  and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 is O(n) ]</a:t>
            </a:r>
            <a:b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</a:p>
          <a:p>
            <a:pPr indent="-342900" lvl="0" marL="3429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AutoNum type="arabicPeriod"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100 2</a:t>
            </a:r>
            <a:r>
              <a:rPr baseline="30000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  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is o(n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aseline="30000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</a:p>
          <a:p>
            <a:pPr indent="0" lvl="0" marL="457200" marR="0" rtl="0" algn="l">
              <a:spcBef>
                <a:spcPts val="0"/>
              </a:spcBef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[ 100 is o(n)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2</a:t>
            </a:r>
            <a:r>
              <a:rPr b="0" baseline="3000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is O(2</a:t>
            </a:r>
            <a:r>
              <a:rPr b="0" baseline="3000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 ]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lt1"/>
              </a:buClr>
              <a:buFont typeface="Calibri"/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buClr>
                <a:schemeClr val="lt1"/>
              </a:buClr>
              <a:buFont typeface="Calibri"/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>
            <a:off x="457189" y="275825"/>
            <a:ext cx="8229600" cy="7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US" sz="3959"/>
              <a:t>Planting Trees on Kattis</a:t>
            </a:r>
            <a:r>
              <a:rPr b="0" i="0" lang="en-US" sz="395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pic>
        <p:nvPicPr>
          <p:cNvPr id="196" name="Shape 1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425" y="1545250"/>
            <a:ext cx="2466975" cy="466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Shape 19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73950" y="2244675"/>
            <a:ext cx="6071974" cy="326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type="title"/>
          </p:nvPr>
        </p:nvSpPr>
        <p:spPr>
          <a:xfrm>
            <a:off x="456089" y="228600"/>
            <a:ext cx="8229600" cy="7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395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Asymptotic Complexity (Exactly) 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189390" y="1143000"/>
            <a:ext cx="8763000" cy="72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Book Definition: 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Let f(n) and g(n) be functions from positive integers to positive reals.  We say that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f(n) is O(g(n)) 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if there is a constant c &gt; 0 such that f(n) ≤ c g(n).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More Traditional Definition: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Let f(n) and g(n) be functions from reals to reals.  We say that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f(n) is O(g(n))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if there are positive constants c and n</a:t>
            </a:r>
            <a:r>
              <a:rPr baseline="-25000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such that 0 ≤ f(n) ≤ c g(n) for all n ≥ n</a:t>
            </a:r>
            <a:r>
              <a:rPr baseline="-25000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b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two definitions are </a:t>
            </a:r>
            <a:b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</a:p>
          <a:p>
            <a:pPr indent="-285750" lvl="1" marL="7429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equivalent on functions from positive integers to positive reals, but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traditional definition is more general and is easier to use in some proofs</a:t>
            </a:r>
          </a:p>
          <a:p>
            <a:pPr indent="0" lvl="1" marL="457200" marR="0" rtl="0" algn="l">
              <a:spcBef>
                <a:spcPts val="0"/>
              </a:spcBef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 we’ll go with the traditional definition.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lt1"/>
              </a:buClr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b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</a:p>
          <a:p>
            <a:pPr indent="0" lvl="1" marL="457200" marR="0" rtl="0" algn="l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0"/>
              </a:spcBef>
              <a:buClr>
                <a:schemeClr val="lt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type="title"/>
          </p:nvPr>
        </p:nvSpPr>
        <p:spPr>
          <a:xfrm>
            <a:off x="456089" y="228600"/>
            <a:ext cx="8229600" cy="7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395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Asymptotic Complexity</a:t>
            </a:r>
          </a:p>
        </p:txBody>
      </p:sp>
      <p:pic>
        <p:nvPicPr>
          <p:cNvPr id="209" name="Shape 2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7155" y="1097750"/>
            <a:ext cx="6266025" cy="33698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Shape 210"/>
          <p:cNvSpPr txBox="1"/>
          <p:nvPr/>
        </p:nvSpPr>
        <p:spPr>
          <a:xfrm>
            <a:off x="3411825" y="4712200"/>
            <a:ext cx="6798900" cy="21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400">
                <a:solidFill>
                  <a:srgbClr val="CFD7E7"/>
                </a:solidFill>
              </a:rPr>
              <a:t>f(n) = 1/n + 2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CFD7E7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-US" sz="2400">
                <a:solidFill>
                  <a:srgbClr val="CFD7E7"/>
                </a:solidFill>
              </a:rPr>
              <a:t>g(n) = 1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CFD7E7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-US" sz="2400">
                <a:solidFill>
                  <a:srgbClr val="CFD7E7"/>
                </a:solidFill>
              </a:rPr>
              <a:t>f(n) is O(g(n))     g(n) is O(f(n))    ??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type="title"/>
          </p:nvPr>
        </p:nvSpPr>
        <p:spPr>
          <a:xfrm>
            <a:off x="456089" y="228600"/>
            <a:ext cx="8229600" cy="7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395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Complexity Notation</a:t>
            </a:r>
          </a:p>
        </p:txBody>
      </p:sp>
      <p:sp>
        <p:nvSpPr>
          <p:cNvPr id="216" name="Shape 216"/>
          <p:cNvSpPr txBox="1"/>
          <p:nvPr/>
        </p:nvSpPr>
        <p:spPr>
          <a:xfrm>
            <a:off x="76201" y="4419600"/>
            <a:ext cx="8991600" cy="20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Let f(n) and g(n) be functions from reals to reals.  We say that</a:t>
            </a:r>
            <a:b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</a:p>
          <a:p>
            <a:pPr indent="-285750" lvl="1" marL="7429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f(n) is o(g(n)):  For any c &gt; 0 there is an n</a:t>
            </a:r>
            <a:r>
              <a:rPr b="0" baseline="-2500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&gt; 0 such that 0 ≤ f(n) ≤ cg(n) for all n ≥ n</a:t>
            </a:r>
            <a:r>
              <a:rPr b="0" baseline="-2500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lt1"/>
              </a:buClr>
              <a:buSzPct val="111111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f(n) is O(g(n)):  There are c &gt; 0 and n</a:t>
            </a:r>
            <a:r>
              <a:rPr b="0" baseline="-2500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0 such that 0 ≤ f(n) ≤ cg(n) for all n ≥ n</a:t>
            </a:r>
            <a:r>
              <a:rPr b="0" baseline="-2500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f(n) is Θ(g(n)):  f(n) is O(g(n))  and  f(n) is Ω(g(n))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lt1"/>
              </a:buClr>
              <a:buSzPct val="111111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f(n) is Ω(g(n)):  There are c &gt; 0 and n</a:t>
            </a:r>
            <a:r>
              <a:rPr b="0" baseline="-2500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0 such that 0 ≤ cg(n) ≤ f(n) for all n ≥ n</a:t>
            </a:r>
            <a:r>
              <a:rPr b="0" baseline="-2500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f(n) is ω(g(n)):  For any c &gt; 0 there is an n</a:t>
            </a:r>
            <a:r>
              <a:rPr b="0" baseline="-2500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&gt; 0 such that 0 ≤ cg(n) ≤ f(n) for all n ≥ n</a:t>
            </a:r>
            <a:r>
              <a:rPr b="0" baseline="-2500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graphicFrame>
        <p:nvGraphicFramePr>
          <p:cNvPr id="217" name="Shape 217"/>
          <p:cNvGraphicFramePr/>
          <p:nvPr/>
        </p:nvGraphicFramePr>
        <p:xfrm>
          <a:off x="228600" y="1143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{4D28D463-1495-48FC-B27B-AA3E77FF7134}</a:tableStyleId>
              </a:tblPr>
              <a:tblGrid>
                <a:gridCol w="1447800"/>
                <a:gridCol w="2743200"/>
                <a:gridCol w="1447800"/>
                <a:gridCol w="30480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Symbol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Say that</a:t>
                      </a: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f(n)</a:t>
                      </a:r>
                      <a:r>
                        <a:rPr lang="en-US" sz="1800"/>
                        <a:t> is ___ of g(n)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Asymptotic rate</a:t>
                      </a:r>
                      <a:r>
                        <a:rPr lang="en-US" sz="1800"/>
                        <a:t> </a:t>
                      </a: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of</a:t>
                      </a:r>
                      <a:r>
                        <a:rPr lang="en-US" sz="1800"/>
                        <a:t> growth of </a:t>
                      </a: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f(n)</a:t>
                      </a:r>
                      <a:r>
                        <a:rPr lang="en-US" sz="1800"/>
                        <a:t> __ g(n)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Equivalent to</a:t>
                      </a:r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f(n) is O(g(n))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oh  (or big</a:t>
                      </a:r>
                      <a:r>
                        <a:rPr lang="en-US" sz="1800"/>
                        <a:t> oh)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≤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g(n) is</a:t>
                      </a:r>
                      <a:r>
                        <a:rPr lang="en-US" sz="1800"/>
                        <a:t> </a:t>
                      </a:r>
                      <a:r>
                        <a:rPr lang="en-US" sz="1800"/>
                        <a:t>Ω(</a:t>
                      </a:r>
                      <a:r>
                        <a:rPr lang="en-US" sz="1800"/>
                        <a:t>f(n))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218" name="Shape 218"/>
          <p:cNvGraphicFramePr/>
          <p:nvPr/>
        </p:nvGraphicFramePr>
        <p:xfrm>
          <a:off x="228600" y="1143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{4D28D463-1495-48FC-B27B-AA3E77FF7134}</a:tableStyleId>
              </a:tblPr>
              <a:tblGrid>
                <a:gridCol w="1447800"/>
                <a:gridCol w="2743200"/>
                <a:gridCol w="1447800"/>
                <a:gridCol w="30480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Symbol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Say that</a:t>
                      </a: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f(n)</a:t>
                      </a:r>
                      <a:r>
                        <a:rPr lang="en-US" sz="1800"/>
                        <a:t> is ___ of g(n)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Asymptotic rate</a:t>
                      </a:r>
                      <a:r>
                        <a:rPr lang="en-US" sz="1800"/>
                        <a:t> </a:t>
                      </a: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of</a:t>
                      </a:r>
                      <a:r>
                        <a:rPr lang="en-US" sz="1800"/>
                        <a:t> growth of </a:t>
                      </a: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f(n)</a:t>
                      </a:r>
                      <a:r>
                        <a:rPr lang="en-US" sz="1800"/>
                        <a:t> __ g(n)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Equivalent to</a:t>
                      </a:r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f(n) is O(g(n))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oh  (or big</a:t>
                      </a:r>
                      <a:r>
                        <a:rPr lang="en-US" sz="1800"/>
                        <a:t> oh)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≤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g(n) is</a:t>
                      </a:r>
                      <a:r>
                        <a:rPr lang="en-US" sz="1800"/>
                        <a:t> </a:t>
                      </a:r>
                      <a:r>
                        <a:rPr lang="en-US" sz="1800"/>
                        <a:t>Ω(</a:t>
                      </a:r>
                      <a:r>
                        <a:rPr lang="en-US" sz="1800"/>
                        <a:t>f(n))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f(n) is Ω(g(n))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omega  (or big</a:t>
                      </a:r>
                      <a:r>
                        <a:rPr lang="en-US" sz="1800"/>
                        <a:t> omega)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≥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g(n) is O(f(n))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219" name="Shape 219"/>
          <p:cNvGraphicFramePr/>
          <p:nvPr/>
        </p:nvGraphicFramePr>
        <p:xfrm>
          <a:off x="228600" y="1143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{4D28D463-1495-48FC-B27B-AA3E77FF7134}</a:tableStyleId>
              </a:tblPr>
              <a:tblGrid>
                <a:gridCol w="1447800"/>
                <a:gridCol w="2743200"/>
                <a:gridCol w="1447800"/>
                <a:gridCol w="30480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Symbol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Say that</a:t>
                      </a: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f(n)</a:t>
                      </a:r>
                      <a:r>
                        <a:rPr lang="en-US" sz="1800"/>
                        <a:t> is ___ of g(n)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Asymptotic rate</a:t>
                      </a:r>
                      <a:r>
                        <a:rPr lang="en-US" sz="1800"/>
                        <a:t> </a:t>
                      </a: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of</a:t>
                      </a:r>
                      <a:r>
                        <a:rPr lang="en-US" sz="1800"/>
                        <a:t> growth of </a:t>
                      </a: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f(n)</a:t>
                      </a:r>
                      <a:r>
                        <a:rPr lang="en-US" sz="1800"/>
                        <a:t> __ g(n)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Equivalent to</a:t>
                      </a:r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f(n) is O(g(n))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oh  (or big</a:t>
                      </a:r>
                      <a:r>
                        <a:rPr lang="en-US" sz="1800"/>
                        <a:t> oh)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≤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g(n) is</a:t>
                      </a:r>
                      <a:r>
                        <a:rPr lang="en-US" sz="1800"/>
                        <a:t> </a:t>
                      </a:r>
                      <a:r>
                        <a:rPr lang="en-US" sz="1800"/>
                        <a:t>Ω(</a:t>
                      </a:r>
                      <a:r>
                        <a:rPr lang="en-US" sz="1800"/>
                        <a:t>f(n))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f(n) is Θ(g(n))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theta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=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f(n) is O(g(n))</a:t>
                      </a:r>
                      <a:r>
                        <a:rPr lang="en-US" sz="1800"/>
                        <a:t>  &amp;  f(n) is </a:t>
                      </a:r>
                      <a:r>
                        <a:rPr lang="en-US" sz="1800"/>
                        <a:t>Ω(g(n))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f(n) is Ω(g(n))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omega  (or big</a:t>
                      </a:r>
                      <a:r>
                        <a:rPr lang="en-US" sz="1800"/>
                        <a:t> omega)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≥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g(n) is O(f(n))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220" name="Shape 220"/>
          <p:cNvGraphicFramePr/>
          <p:nvPr/>
        </p:nvGraphicFramePr>
        <p:xfrm>
          <a:off x="228600" y="1143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{4D28D463-1495-48FC-B27B-AA3E77FF7134}</a:tableStyleId>
              </a:tblPr>
              <a:tblGrid>
                <a:gridCol w="1447800"/>
                <a:gridCol w="2743200"/>
                <a:gridCol w="1447800"/>
                <a:gridCol w="30480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Symbol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Say that</a:t>
                      </a: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f(n)</a:t>
                      </a:r>
                      <a:r>
                        <a:rPr lang="en-US" sz="1800"/>
                        <a:t> is ___ of g(n)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Asymptotic rate</a:t>
                      </a:r>
                      <a:r>
                        <a:rPr lang="en-US" sz="1800"/>
                        <a:t> </a:t>
                      </a: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of</a:t>
                      </a:r>
                      <a:r>
                        <a:rPr lang="en-US" sz="1800"/>
                        <a:t> growth of </a:t>
                      </a: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f(n)</a:t>
                      </a:r>
                      <a:r>
                        <a:rPr lang="en-US" sz="1800"/>
                        <a:t> __ g(n)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Equivalent to</a:t>
                      </a:r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f(n) is o(g(n))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little</a:t>
                      </a:r>
                      <a:r>
                        <a:rPr lang="en-US" sz="1800"/>
                        <a:t> oh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&lt;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g(n)</a:t>
                      </a:r>
                      <a:r>
                        <a:rPr lang="en-US" sz="1800"/>
                        <a:t> is ω (f(n))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f(n) is O(g(n))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oh  (or big</a:t>
                      </a:r>
                      <a:r>
                        <a:rPr lang="en-US" sz="1800"/>
                        <a:t> oh)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≤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g(n) is</a:t>
                      </a:r>
                      <a:r>
                        <a:rPr lang="en-US" sz="1800"/>
                        <a:t> </a:t>
                      </a:r>
                      <a:r>
                        <a:rPr lang="en-US" sz="1800"/>
                        <a:t>Ω(</a:t>
                      </a:r>
                      <a:r>
                        <a:rPr lang="en-US" sz="1800"/>
                        <a:t>f(n))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f(n) is Θ(g(n))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theta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=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f(n) is O(g(n))</a:t>
                      </a:r>
                      <a:r>
                        <a:rPr lang="en-US" sz="1800"/>
                        <a:t>  &amp;  f(n) is </a:t>
                      </a:r>
                      <a:r>
                        <a:rPr lang="en-US" sz="1800"/>
                        <a:t>Ω(g(n))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f(n) is Ω(g(n))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omega  (or big</a:t>
                      </a:r>
                      <a:r>
                        <a:rPr lang="en-US" sz="1800"/>
                        <a:t> omega)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≥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g(n) is O(f(n))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221" name="Shape 221"/>
          <p:cNvGraphicFramePr/>
          <p:nvPr/>
        </p:nvGraphicFramePr>
        <p:xfrm>
          <a:off x="228600" y="1143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{4D28D463-1495-48FC-B27B-AA3E77FF7134}</a:tableStyleId>
              </a:tblPr>
              <a:tblGrid>
                <a:gridCol w="1447800"/>
                <a:gridCol w="2743200"/>
                <a:gridCol w="1447800"/>
                <a:gridCol w="30480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Symbol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Say that</a:t>
                      </a: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f(n)</a:t>
                      </a:r>
                      <a:r>
                        <a:rPr lang="en-US" sz="1800"/>
                        <a:t> is ___ of g(n)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Asymptotic rate</a:t>
                      </a:r>
                      <a:r>
                        <a:rPr lang="en-US" sz="1800"/>
                        <a:t> </a:t>
                      </a: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of</a:t>
                      </a:r>
                      <a:r>
                        <a:rPr lang="en-US" sz="1800"/>
                        <a:t> growth of </a:t>
                      </a: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f(n)</a:t>
                      </a:r>
                      <a:r>
                        <a:rPr lang="en-US" sz="1800"/>
                        <a:t> __ g(n)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Equivalent to</a:t>
                      </a:r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f(n) is o(g(n))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little</a:t>
                      </a:r>
                      <a:r>
                        <a:rPr lang="en-US" sz="1800"/>
                        <a:t> oh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&lt;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g(n)</a:t>
                      </a:r>
                      <a:r>
                        <a:rPr lang="en-US" sz="1800"/>
                        <a:t> is ω (f(n))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f(n) is O(g(n))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oh  (or big</a:t>
                      </a:r>
                      <a:r>
                        <a:rPr lang="en-US" sz="1800"/>
                        <a:t> oh)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≤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g(n) is</a:t>
                      </a:r>
                      <a:r>
                        <a:rPr lang="en-US" sz="1800"/>
                        <a:t> </a:t>
                      </a:r>
                      <a:r>
                        <a:rPr lang="en-US" sz="1800"/>
                        <a:t>Ω(</a:t>
                      </a:r>
                      <a:r>
                        <a:rPr lang="en-US" sz="1800"/>
                        <a:t>f(n))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f(n) is Θ(g(n))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theta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=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f(n) is O(g(n))</a:t>
                      </a:r>
                      <a:r>
                        <a:rPr lang="en-US" sz="1800"/>
                        <a:t>  &amp;  f(n) is </a:t>
                      </a:r>
                      <a:r>
                        <a:rPr lang="en-US" sz="1800"/>
                        <a:t>Ω(g(n))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f(n) is Ω(g(n))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omega  (or big</a:t>
                      </a:r>
                      <a:r>
                        <a:rPr lang="en-US" sz="1800"/>
                        <a:t> omega)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≥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g(n) is O(f(n))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f(n)</a:t>
                      </a:r>
                      <a:r>
                        <a:rPr lang="en-US" sz="1800"/>
                        <a:t> is ω(g(n))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little omega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&gt;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g(n)</a:t>
                      </a:r>
                      <a:r>
                        <a:rPr lang="en-US" sz="1800"/>
                        <a:t> is o(f(n))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type="title"/>
          </p:nvPr>
        </p:nvSpPr>
        <p:spPr>
          <a:xfrm>
            <a:off x="456089" y="228600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395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Proof 1</a:t>
            </a:r>
          </a:p>
        </p:txBody>
      </p:sp>
      <p:sp>
        <p:nvSpPr>
          <p:cNvPr id="227" name="Shape 227"/>
          <p:cNvSpPr txBox="1"/>
          <p:nvPr/>
        </p:nvSpPr>
        <p:spPr>
          <a:xfrm>
            <a:off x="189400" y="1096950"/>
            <a:ext cx="8763000" cy="16215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Prove:  5n</a:t>
            </a:r>
            <a:r>
              <a:rPr baseline="30000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is  </a:t>
            </a:r>
            <a:r>
              <a:rPr lang="en-US" sz="1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O(n</a:t>
            </a:r>
            <a:r>
              <a:rPr baseline="30000" lang="en-US" sz="1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Proof:  We need  to find c and n</a:t>
            </a:r>
            <a:r>
              <a:rPr baseline="-25000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such that 0 ≤ 5n</a:t>
            </a:r>
            <a:r>
              <a:rPr baseline="30000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≤ c</a:t>
            </a:r>
            <a:r>
              <a:rPr lang="en-US" sz="1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aseline="30000" lang="en-US" sz="1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for all n ≥ n</a:t>
            </a:r>
            <a:r>
              <a:rPr baseline="-25000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b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 If n</a:t>
            </a:r>
            <a:r>
              <a:rPr baseline="-25000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&gt; 0, this simplifies to 0 ≤ 5 ≤ c for all n ≥ n</a:t>
            </a:r>
            <a:r>
              <a:rPr baseline="-25000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 Thus c = 5 (or anything larger) and n</a:t>
            </a:r>
            <a:r>
              <a:rPr baseline="-25000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= 1 (or any positive number) satisfy the </a:t>
            </a:r>
            <a:b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        original inequality</a:t>
            </a:r>
          </a:p>
        </p:txBody>
      </p:sp>
      <p:pic>
        <p:nvPicPr>
          <p:cNvPr id="228" name="Shape 2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0" y="2824791"/>
            <a:ext cx="5638800" cy="38150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>
            <p:ph type="title"/>
          </p:nvPr>
        </p:nvSpPr>
        <p:spPr>
          <a:xfrm>
            <a:off x="456089" y="228600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395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Proof 2</a:t>
            </a:r>
          </a:p>
        </p:txBody>
      </p:sp>
      <p:sp>
        <p:nvSpPr>
          <p:cNvPr id="234" name="Shape 234"/>
          <p:cNvSpPr txBox="1"/>
          <p:nvPr/>
        </p:nvSpPr>
        <p:spPr>
          <a:xfrm>
            <a:off x="189400" y="1143000"/>
            <a:ext cx="8763000" cy="15975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Prove:  5n  is  </a:t>
            </a:r>
            <a:r>
              <a:rPr lang="en-US" sz="1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O(n</a:t>
            </a:r>
            <a:r>
              <a:rPr baseline="30000" lang="en-US" sz="1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Proof:  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 need c and n</a:t>
            </a:r>
            <a:r>
              <a:rPr baseline="-25000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such that 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 ≤ 5n ≤ c</a:t>
            </a:r>
            <a:r>
              <a:rPr lang="en-US" sz="1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aseline="30000" lang="en-US" sz="1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whenever  n ≥ 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aseline="-25000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 If 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aseline="-25000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&gt; 0, this simplifies to 0 ≤ 5/n ≤ c  whenever  n ≥ n</a:t>
            </a:r>
            <a:r>
              <a:rPr baseline="-25000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 If n</a:t>
            </a:r>
            <a:r>
              <a:rPr baseline="-25000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≥ 5, this simplifies to 0 ≤ 5/n ≤ 1 ≤ c  whenever  n ≥ n</a:t>
            </a:r>
            <a:r>
              <a:rPr baseline="-25000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 Thus c = 1 and n</a:t>
            </a:r>
            <a:r>
              <a:rPr baseline="-25000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= 5 satisfy the original inequality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5" name="Shape 2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5400" y="2971800"/>
            <a:ext cx="6172199" cy="37101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457200" y="152400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395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Simple Summations</a:t>
            </a:r>
          </a:p>
        </p:txBody>
      </p:sp>
      <p:sp>
        <p:nvSpPr>
          <p:cNvPr id="102" name="Shape 102"/>
          <p:cNvSpPr txBox="1"/>
          <p:nvPr/>
        </p:nvSpPr>
        <p:spPr>
          <a:xfrm>
            <a:off x="152400" y="1143000"/>
            <a:ext cx="8915400" cy="498316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707" r="0" t="-1468"/>
            </a:stretch>
          </a:blip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latin typeface="Calibri"/>
                <a:ea typeface="Calibri"/>
                <a:cs typeface="Calibri"/>
                <a:sym typeface="Calibri"/>
              </a:rPr>
              <a:t> </a:t>
            </a:r>
          </a:p>
        </p:txBody>
      </p:sp>
      <p:sp>
        <p:nvSpPr>
          <p:cNvPr id="103" name="Shape 103"/>
          <p:cNvSpPr txBox="1"/>
          <p:nvPr/>
        </p:nvSpPr>
        <p:spPr>
          <a:xfrm>
            <a:off x="152400" y="1143000"/>
            <a:ext cx="8915400" cy="4983163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-1707" r="0" t="-1468"/>
            </a:stretch>
          </a:blip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x="152400" y="1143000"/>
            <a:ext cx="8915400" cy="4983163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-1707" r="0" t="-1468"/>
            </a:stretch>
          </a:blip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</a:p>
        </p:txBody>
      </p:sp>
      <p:sp>
        <p:nvSpPr>
          <p:cNvPr id="105" name="Shape 105"/>
          <p:cNvSpPr txBox="1"/>
          <p:nvPr/>
        </p:nvSpPr>
        <p:spPr>
          <a:xfrm>
            <a:off x="152400" y="1143000"/>
            <a:ext cx="8915400" cy="4983163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-1707" r="0" t="-1468"/>
            </a:stretch>
          </a:blip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</a:p>
        </p:txBody>
      </p:sp>
      <p:sp>
        <p:nvSpPr>
          <p:cNvPr id="106" name="Shape 106"/>
          <p:cNvSpPr txBox="1"/>
          <p:nvPr/>
        </p:nvSpPr>
        <p:spPr>
          <a:xfrm>
            <a:off x="152400" y="1143000"/>
            <a:ext cx="8915400" cy="4983163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-1707" r="0" t="-1468"/>
            </a:stretch>
          </a:blip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</a:p>
        </p:txBody>
      </p:sp>
      <p:sp>
        <p:nvSpPr>
          <p:cNvPr id="107" name="Shape 107"/>
          <p:cNvSpPr txBox="1"/>
          <p:nvPr/>
        </p:nvSpPr>
        <p:spPr>
          <a:xfrm>
            <a:off x="152400" y="1143000"/>
            <a:ext cx="8915400" cy="4983163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-1707" r="0" t="-1468"/>
            </a:stretch>
          </a:blip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</a:p>
        </p:txBody>
      </p:sp>
      <p:sp>
        <p:nvSpPr>
          <p:cNvPr id="108" name="Shape 108"/>
          <p:cNvSpPr txBox="1"/>
          <p:nvPr/>
        </p:nvSpPr>
        <p:spPr>
          <a:xfrm>
            <a:off x="152400" y="1143000"/>
            <a:ext cx="8915400" cy="4983163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0" l="-1707" r="0" t="-1468"/>
            </a:stretch>
          </a:blip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</a:p>
        </p:txBody>
      </p:sp>
      <p:sp>
        <p:nvSpPr>
          <p:cNvPr id="109" name="Shape 109"/>
          <p:cNvSpPr txBox="1"/>
          <p:nvPr/>
        </p:nvSpPr>
        <p:spPr>
          <a:xfrm>
            <a:off x="152400" y="1143000"/>
            <a:ext cx="8915400" cy="4983163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0" l="-1707" r="0" t="-1468"/>
            </a:stretch>
          </a:blip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>
            <p:ph type="title"/>
          </p:nvPr>
        </p:nvSpPr>
        <p:spPr>
          <a:xfrm>
            <a:off x="456089" y="228600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395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Proof 3</a:t>
            </a:r>
          </a:p>
        </p:txBody>
      </p:sp>
      <p:sp>
        <p:nvSpPr>
          <p:cNvPr id="241" name="Shape 241"/>
          <p:cNvSpPr txBox="1"/>
          <p:nvPr/>
        </p:nvSpPr>
        <p:spPr>
          <a:xfrm>
            <a:off x="202706" y="990600"/>
            <a:ext cx="8878410" cy="1754325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Prove:  log</a:t>
            </a:r>
            <a:r>
              <a:rPr baseline="-25000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(n) is </a:t>
            </a:r>
            <a:r>
              <a:rPr lang="en-US" sz="1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O(log</a:t>
            </a:r>
            <a:r>
              <a:rPr baseline="-25000" lang="en-US" sz="1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en-US" sz="1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(n))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Proof:  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 need c and n</a:t>
            </a:r>
            <a:r>
              <a:rPr baseline="-25000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such that 0 ≤ log</a:t>
            </a:r>
            <a:r>
              <a:rPr baseline="-25000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(n) ≤ c </a:t>
            </a:r>
            <a:r>
              <a:rPr lang="en-US" sz="1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log</a:t>
            </a:r>
            <a:r>
              <a:rPr baseline="-25000" lang="en-US" sz="1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en-US" sz="1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(n)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whenever  n ≥ n</a:t>
            </a:r>
            <a:r>
              <a:rPr baseline="-25000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 Here’s a handy identity:  log</a:t>
            </a:r>
            <a:r>
              <a:rPr baseline="-25000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(n) = log</a:t>
            </a:r>
            <a:r>
              <a:rPr baseline="-25000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(n) / log</a:t>
            </a:r>
            <a:r>
              <a:rPr baseline="-25000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(a)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 By this identity, we need c and n</a:t>
            </a:r>
            <a:r>
              <a:rPr baseline="-25000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such that 0 ≤ log</a:t>
            </a:r>
            <a:r>
              <a:rPr baseline="-25000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(n) ≤ c/2 </a:t>
            </a:r>
            <a:r>
              <a:rPr lang="en-US" sz="1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log</a:t>
            </a:r>
            <a:r>
              <a:rPr baseline="-25000" lang="en-US" sz="1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(n)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whenever  n ≥ n</a:t>
            </a:r>
            <a:r>
              <a:rPr baseline="-25000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 If n &gt; 1, this simplifies to 0 ≤ 1 ≤ c/2 whenever  n ≥ n</a:t>
            </a:r>
            <a:r>
              <a:rPr baseline="-25000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 Thus c = 2 and n</a:t>
            </a:r>
            <a:r>
              <a:rPr baseline="-25000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= 2 satisfy the original inequality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2" name="Shape 2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7800" y="3276600"/>
            <a:ext cx="5843400" cy="351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>
            <p:ph type="title"/>
          </p:nvPr>
        </p:nvSpPr>
        <p:spPr>
          <a:xfrm>
            <a:off x="456089" y="228600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395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Proof 4</a:t>
            </a:r>
          </a:p>
        </p:txBody>
      </p:sp>
      <p:sp>
        <p:nvSpPr>
          <p:cNvPr id="248" name="Shape 248"/>
          <p:cNvSpPr txBox="1"/>
          <p:nvPr/>
        </p:nvSpPr>
        <p:spPr>
          <a:xfrm>
            <a:off x="189400" y="1143000"/>
            <a:ext cx="8878500" cy="16593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Prove:  n</a:t>
            </a:r>
            <a:r>
              <a:rPr baseline="30000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+ 5n is </a:t>
            </a:r>
            <a:r>
              <a:rPr lang="en-US" sz="1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O(n</a:t>
            </a:r>
            <a:r>
              <a:rPr baseline="30000" lang="en-US" sz="1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Proof:  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 need c and n</a:t>
            </a:r>
            <a:r>
              <a:rPr baseline="-25000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such that  0 ≤ n</a:t>
            </a:r>
            <a:r>
              <a:rPr baseline="30000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+ 5n ≤ c</a:t>
            </a:r>
            <a:r>
              <a:rPr lang="en-US" sz="1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aseline="30000" lang="en-US" sz="1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whenever  n ≥ n</a:t>
            </a:r>
            <a:r>
              <a:rPr baseline="-25000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 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If n</a:t>
            </a:r>
            <a:r>
              <a:rPr baseline="-25000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&gt; 0, this simplifies to  0 ≤ 1 + 5/n ≤ c  whenever  n ≥ n</a:t>
            </a:r>
            <a:r>
              <a:rPr baseline="-25000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 If n</a:t>
            </a:r>
            <a:r>
              <a:rPr baseline="-25000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≥ 5, this simplifies to  0 ≤ 1 + 5/n ≤ 2 ≤ c  whenever  n ≥ n</a:t>
            </a:r>
            <a:r>
              <a:rPr baseline="-25000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 Thus c = 2 and n</a:t>
            </a:r>
            <a:r>
              <a:rPr baseline="-25000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= 5 satisfy the original inequality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9" name="Shape 2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0" y="3200400"/>
            <a:ext cx="5719676" cy="3438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Shape 2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3999" y="3200400"/>
            <a:ext cx="5719676" cy="3438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457200" y="152400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395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Simplifying and Summing </a:t>
            </a:r>
          </a:p>
        </p:txBody>
      </p:sp>
      <p:graphicFrame>
        <p:nvGraphicFramePr>
          <p:cNvPr id="115" name="Shape 115"/>
          <p:cNvGraphicFramePr/>
          <p:nvPr/>
        </p:nvGraphicFramePr>
        <p:xfrm>
          <a:off x="228600" y="10668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{4D28D463-1495-48FC-B27B-AA3E77FF7134}</a:tableStyleId>
              </a:tblPr>
              <a:tblGrid>
                <a:gridCol w="1873625"/>
                <a:gridCol w="793375"/>
                <a:gridCol w="2971800"/>
                <a:gridCol w="3048000"/>
              </a:tblGrid>
              <a:tr h="508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Operation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Count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Operation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Count</a:t>
                      </a:r>
                    </a:p>
                  </a:txBody>
                  <a:tcPr marT="45725" marB="45725" marR="91450" marL="91450"/>
                </a:tc>
              </a:tr>
              <a:tr h="508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int i = 0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j &lt; data.length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1</a:t>
                      </a:r>
                      <a:r>
                        <a:rPr lang="en-US" sz="2200"/>
                        <a:t> + 2 + 3 + … + n</a:t>
                      </a:r>
                    </a:p>
                  </a:txBody>
                  <a:tcPr marT="45725" marB="45725" marR="91450" marL="91450"/>
                </a:tc>
              </a:tr>
              <a:tr h="508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i &lt; data.length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n+1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j++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0 + 1 + 2 + … + (n-1)</a:t>
                      </a:r>
                    </a:p>
                  </a:txBody>
                  <a:tcPr marT="45725" marB="45725" marR="91450" marL="91450"/>
                </a:tc>
              </a:tr>
              <a:tr h="508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i++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data[j] &lt; data[smallest]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0 + 1 + 2 + … + (n-1)</a:t>
                      </a:r>
                    </a:p>
                  </a:txBody>
                  <a:tcPr marT="45725" marB="45725" marR="91450" marL="91450"/>
                </a:tc>
              </a:tr>
              <a:tr h="508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int smallest = i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smallest = j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0 + 1 + 2 + … + (n-1)</a:t>
                      </a:r>
                    </a:p>
                  </a:txBody>
                  <a:tcPr marT="45725" marB="45725" marR="91450" marL="91450"/>
                </a:tc>
              </a:tr>
              <a:tr h="508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int j = i+1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swap(data, smallest, j)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n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16" name="Shape 116"/>
          <p:cNvGraphicFramePr/>
          <p:nvPr/>
        </p:nvGraphicFramePr>
        <p:xfrm>
          <a:off x="228600" y="10668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{4D28D463-1495-48FC-B27B-AA3E77FF7134}</a:tableStyleId>
              </a:tblPr>
              <a:tblGrid>
                <a:gridCol w="1873625"/>
                <a:gridCol w="793375"/>
                <a:gridCol w="2971800"/>
                <a:gridCol w="3048000"/>
              </a:tblGrid>
              <a:tr h="508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Operation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Count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Operation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Count</a:t>
                      </a:r>
                    </a:p>
                  </a:txBody>
                  <a:tcPr marT="45725" marB="45725" marR="91450" marL="91450"/>
                </a:tc>
              </a:tr>
              <a:tr h="508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int i = 0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j &lt; data.length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n(n+1)/2</a:t>
                      </a:r>
                    </a:p>
                  </a:txBody>
                  <a:tcPr marT="45725" marB="45725" marR="91450" marL="91450"/>
                </a:tc>
              </a:tr>
              <a:tr h="508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i &lt; data.length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n+1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j++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0 + 1 + 2 + … + (n-1)</a:t>
                      </a:r>
                    </a:p>
                  </a:txBody>
                  <a:tcPr marT="45725" marB="45725" marR="91450" marL="91450"/>
                </a:tc>
              </a:tr>
              <a:tr h="508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i++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data[j] &lt; data[smallest]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0 + 1 + 2 + … + (n-1)</a:t>
                      </a:r>
                    </a:p>
                  </a:txBody>
                  <a:tcPr marT="45725" marB="45725" marR="91450" marL="91450"/>
                </a:tc>
              </a:tr>
              <a:tr h="508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int smallest = i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smallest = j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0 + 1 + 2 + … + (n-1)</a:t>
                      </a:r>
                    </a:p>
                  </a:txBody>
                  <a:tcPr marT="45725" marB="45725" marR="91450" marL="91450"/>
                </a:tc>
              </a:tr>
              <a:tr h="508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int j = i+1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swap(data, smallest, j)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n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17" name="Shape 117"/>
          <p:cNvGraphicFramePr/>
          <p:nvPr/>
        </p:nvGraphicFramePr>
        <p:xfrm>
          <a:off x="228600" y="10668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{4D28D463-1495-48FC-B27B-AA3E77FF7134}</a:tableStyleId>
              </a:tblPr>
              <a:tblGrid>
                <a:gridCol w="1873625"/>
                <a:gridCol w="793375"/>
                <a:gridCol w="2971800"/>
                <a:gridCol w="3048000"/>
              </a:tblGrid>
              <a:tr h="508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Operation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Count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Operation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Count</a:t>
                      </a:r>
                    </a:p>
                  </a:txBody>
                  <a:tcPr marT="45725" marB="45725" marR="91450" marL="91450"/>
                </a:tc>
              </a:tr>
              <a:tr h="508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int i = 0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j &lt; data.length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n(n+1)/2</a:t>
                      </a:r>
                    </a:p>
                  </a:txBody>
                  <a:tcPr marT="45725" marB="45725" marR="91450" marL="91450"/>
                </a:tc>
              </a:tr>
              <a:tr h="508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i &lt; data.length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n+1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j++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n(n-1)/2</a:t>
                      </a:r>
                    </a:p>
                  </a:txBody>
                  <a:tcPr marT="45725" marB="45725" marR="91450" marL="91450"/>
                </a:tc>
              </a:tr>
              <a:tr h="508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i++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data[j] &lt; data[smallest]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0 + 1 + 2 + … + (n-1)</a:t>
                      </a:r>
                    </a:p>
                  </a:txBody>
                  <a:tcPr marT="45725" marB="45725" marR="91450" marL="91450"/>
                </a:tc>
              </a:tr>
              <a:tr h="508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int smallest = i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smallest = j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0 + 1 + 2 + … + (n-1)</a:t>
                      </a:r>
                    </a:p>
                  </a:txBody>
                  <a:tcPr marT="45725" marB="45725" marR="91450" marL="91450"/>
                </a:tc>
              </a:tr>
              <a:tr h="508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int j = i+1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swap(data, smallest, j)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n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18" name="Shape 118"/>
          <p:cNvGraphicFramePr/>
          <p:nvPr/>
        </p:nvGraphicFramePr>
        <p:xfrm>
          <a:off x="228600" y="10668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{4D28D463-1495-48FC-B27B-AA3E77FF7134}</a:tableStyleId>
              </a:tblPr>
              <a:tblGrid>
                <a:gridCol w="1873625"/>
                <a:gridCol w="793375"/>
                <a:gridCol w="2971800"/>
                <a:gridCol w="3048000"/>
              </a:tblGrid>
              <a:tr h="508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Operation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Count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Operation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Count</a:t>
                      </a:r>
                    </a:p>
                  </a:txBody>
                  <a:tcPr marT="45725" marB="45725" marR="91450" marL="91450"/>
                </a:tc>
              </a:tr>
              <a:tr h="508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int i = 0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j &lt; data.length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n(n+1)/2</a:t>
                      </a:r>
                    </a:p>
                  </a:txBody>
                  <a:tcPr marT="45725" marB="45725" marR="91450" marL="91450"/>
                </a:tc>
              </a:tr>
              <a:tr h="508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i &lt; data.length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n+1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j++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n(n-1)/2</a:t>
                      </a:r>
                    </a:p>
                  </a:txBody>
                  <a:tcPr marT="45725" marB="45725" marR="91450" marL="91450"/>
                </a:tc>
              </a:tr>
              <a:tr h="508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i++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data[j] &lt; data[smallest]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n(n-1)/2</a:t>
                      </a:r>
                    </a:p>
                  </a:txBody>
                  <a:tcPr marT="45725" marB="45725" marR="91450" marL="91450"/>
                </a:tc>
              </a:tr>
              <a:tr h="508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int smallest = i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smallest = j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0 + 1 + 2 + … + (n-1)</a:t>
                      </a:r>
                    </a:p>
                  </a:txBody>
                  <a:tcPr marT="45725" marB="45725" marR="91450" marL="91450"/>
                </a:tc>
              </a:tr>
              <a:tr h="508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int j = i+1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swap(data, smallest, j)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n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19" name="Shape 119"/>
          <p:cNvGraphicFramePr/>
          <p:nvPr/>
        </p:nvGraphicFramePr>
        <p:xfrm>
          <a:off x="228600" y="10668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{4D28D463-1495-48FC-B27B-AA3E77FF7134}</a:tableStyleId>
              </a:tblPr>
              <a:tblGrid>
                <a:gridCol w="1873625"/>
                <a:gridCol w="793375"/>
                <a:gridCol w="2971800"/>
                <a:gridCol w="3048000"/>
              </a:tblGrid>
              <a:tr h="508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Operation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Count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Operation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Count</a:t>
                      </a:r>
                    </a:p>
                  </a:txBody>
                  <a:tcPr marT="45725" marB="45725" marR="91450" marL="91450"/>
                </a:tc>
              </a:tr>
              <a:tr h="508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int i = 0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j &lt; data.length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n(n+1)/2</a:t>
                      </a:r>
                    </a:p>
                  </a:txBody>
                  <a:tcPr marT="45725" marB="45725" marR="91450" marL="91450"/>
                </a:tc>
              </a:tr>
              <a:tr h="508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i &lt; data.length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n+1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j++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n(n-1)/2</a:t>
                      </a:r>
                    </a:p>
                  </a:txBody>
                  <a:tcPr marT="45725" marB="45725" marR="91450" marL="91450"/>
                </a:tc>
              </a:tr>
              <a:tr h="508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i++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data[j] &lt; data[smallest]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n(n-1)/2</a:t>
                      </a:r>
                    </a:p>
                  </a:txBody>
                  <a:tcPr marT="45725" marB="45725" marR="91450" marL="91450"/>
                </a:tc>
              </a:tr>
              <a:tr h="508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int smallest = i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smallest = j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n(n-1)/2</a:t>
                      </a:r>
                    </a:p>
                  </a:txBody>
                  <a:tcPr marT="45725" marB="45725" marR="91450" marL="91450"/>
                </a:tc>
              </a:tr>
              <a:tr h="508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int j = i+1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swap(data, smallest, j)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n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20" name="Shape 120"/>
          <p:cNvGraphicFramePr/>
          <p:nvPr/>
        </p:nvGraphicFramePr>
        <p:xfrm>
          <a:off x="228600" y="10668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{4D28D463-1495-48FC-B27B-AA3E77FF7134}</a:tableStyleId>
              </a:tblPr>
              <a:tblGrid>
                <a:gridCol w="1873625"/>
                <a:gridCol w="793375"/>
                <a:gridCol w="2971800"/>
                <a:gridCol w="3048000"/>
              </a:tblGrid>
              <a:tr h="508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Time (sec)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Count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Time (sec)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Count</a:t>
                      </a:r>
                    </a:p>
                  </a:txBody>
                  <a:tcPr marT="45725" marB="45725" marR="91450" marL="91450"/>
                </a:tc>
              </a:tr>
              <a:tr h="508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a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f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n(n+1)/2</a:t>
                      </a:r>
                    </a:p>
                  </a:txBody>
                  <a:tcPr marT="45725" marB="45725" marR="91450" marL="91450"/>
                </a:tc>
              </a:tr>
              <a:tr h="508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b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n+1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g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n(n-1)/2</a:t>
                      </a:r>
                    </a:p>
                  </a:txBody>
                  <a:tcPr marT="45725" marB="45725" marR="91450" marL="91450"/>
                </a:tc>
              </a:tr>
              <a:tr h="508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c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h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n(n-1)/2</a:t>
                      </a:r>
                    </a:p>
                  </a:txBody>
                  <a:tcPr marT="45725" marB="45725" marR="91450" marL="91450"/>
                </a:tc>
              </a:tr>
              <a:tr h="508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d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i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n(n-1)/2</a:t>
                      </a:r>
                    </a:p>
                  </a:txBody>
                  <a:tcPr marT="45725" marB="45725" marR="91450" marL="91450"/>
                </a:tc>
              </a:tr>
              <a:tr h="508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j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n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21" name="Shape 121"/>
          <p:cNvSpPr txBox="1"/>
          <p:nvPr/>
        </p:nvSpPr>
        <p:spPr>
          <a:xfrm>
            <a:off x="73240" y="4343400"/>
            <a:ext cx="8991600" cy="17851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Time  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=  a + b(n+1) + cn + dn + en + fn(n+1)/2 + gn(n-1)/2 + hn(n-1)/2 + in(n-1)/2 + jn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= (f/2 + g/2 + h/2 + i/2) n</a:t>
            </a:r>
            <a:r>
              <a:rPr baseline="30000"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+  (b + c + d + e + f/2 - g/2 - h/2 - i/2 + j) n  +  (a+b)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=  c</a:t>
            </a:r>
            <a:r>
              <a:rPr baseline="-25000"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aseline="30000"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+  c</a:t>
            </a:r>
            <a:r>
              <a:rPr baseline="-25000"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  +  c</a:t>
            </a:r>
            <a:r>
              <a:rPr baseline="-25000"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457200" y="152400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395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Doubling Behavior</a:t>
            </a:r>
          </a:p>
        </p:txBody>
      </p:sp>
      <p:sp>
        <p:nvSpPr>
          <p:cNvPr id="127" name="Shape 127"/>
          <p:cNvSpPr txBox="1"/>
          <p:nvPr/>
        </p:nvSpPr>
        <p:spPr>
          <a:xfrm>
            <a:off x="152400" y="1371600"/>
            <a:ext cx="8763000" cy="4247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 analyze an algorithm, it appears we need to 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Count the operations and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Time the operations to obtain a formula of the form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Running time = c</a:t>
            </a:r>
            <a:r>
              <a:rPr b="0" baseline="-2500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baseline="3000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+  c</a:t>
            </a:r>
            <a:r>
              <a:rPr b="0" baseline="-2500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  +  c</a:t>
            </a:r>
            <a:r>
              <a:rPr b="0" baseline="-2500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b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</a:p>
          <a:p>
            <a:pPr indent="-285750" lvl="0" marL="2857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Fortunately, if all we care about is “doubling behavior”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18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The constants don’t matter</a:t>
            </a: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  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There’s no need to time the operations to determine the constants.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Running time grows as n</a:t>
            </a:r>
            <a:r>
              <a:rPr b="0" baseline="3000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+  n  +  1</a:t>
            </a:r>
            <a:b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</a:p>
          <a:p>
            <a:pPr indent="-285750" lvl="0" marL="2857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Furthermore, if all we care about is “doubling behavior”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18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The low-order terms don’t matter</a:t>
            </a: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  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 need only count operations carefully enough to determine the high-order term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Running time grows as n</a:t>
            </a:r>
            <a:r>
              <a:rPr b="0" baseline="3000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lt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456089" y="228600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395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Asymptotic Complexity (</a:t>
            </a:r>
            <a:r>
              <a:rPr lang="en-US" sz="3959"/>
              <a:t>Informally</a:t>
            </a:r>
            <a:r>
              <a:rPr b="0" i="0" lang="en-US" sz="395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</a:p>
        </p:txBody>
      </p:sp>
      <p:sp>
        <p:nvSpPr>
          <p:cNvPr id="133" name="Shape 133"/>
          <p:cNvSpPr txBox="1"/>
          <p:nvPr/>
        </p:nvSpPr>
        <p:spPr>
          <a:xfrm>
            <a:off x="189390" y="1143000"/>
            <a:ext cx="8763000" cy="67403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When we say that a function f(n) is </a:t>
            </a:r>
            <a:r>
              <a:rPr lang="en-US" sz="1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O(n</a:t>
            </a:r>
            <a:r>
              <a:rPr baseline="30000" lang="en-US" sz="1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we are saying  that: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Its high-order term is </a:t>
            </a:r>
            <a:r>
              <a:rPr b="0" i="0" lang="en-US" sz="18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no bigger than </a:t>
            </a: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 n</a:t>
            </a:r>
            <a:r>
              <a:rPr b="0" baseline="3000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term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Asymptotically, (i</a:t>
            </a: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 the limit, as n goes to infinity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</a:p>
          <a:p>
            <a:pPr indent="-285750" lvl="2" marL="12001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f(2n) is </a:t>
            </a:r>
            <a:r>
              <a:rPr b="0" i="0" lang="en-US" sz="18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no more than </a:t>
            </a: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 times f(n)</a:t>
            </a:r>
          </a:p>
          <a:p>
            <a:pPr indent="-285750" lvl="2" marL="12001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f(n)’s rate of growth </a:t>
            </a:r>
            <a:r>
              <a:rPr b="0" i="0" lang="en-US" sz="18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≤</a:t>
            </a: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n</a:t>
            </a:r>
            <a:r>
              <a:rPr b="0" baseline="3000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’s rate of growth</a:t>
            </a:r>
          </a:p>
          <a:p>
            <a:pPr indent="-285750" lvl="2" marL="12001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baseline="3000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’s rate of growth </a:t>
            </a:r>
            <a:r>
              <a:rPr b="0" i="0" lang="en-US" sz="18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is an upper bound on </a:t>
            </a: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f(n)’s rate of growth</a:t>
            </a:r>
            <a:b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</a:p>
          <a:p>
            <a:pPr indent="-285750" lvl="0" marL="2857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When we say that a function f(n) is </a:t>
            </a:r>
            <a:r>
              <a:rPr lang="en-US" sz="1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Ω(n</a:t>
            </a:r>
            <a:r>
              <a:rPr baseline="30000" lang="en-US" sz="1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), 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 are saying  that: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Its high-order term is </a:t>
            </a:r>
            <a:r>
              <a:rPr b="0" i="0" lang="en-US" sz="18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no smaller than </a:t>
            </a: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 n</a:t>
            </a:r>
            <a:r>
              <a:rPr b="0" baseline="3000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term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Asymptotically</a:t>
            </a: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indent="-285750" lvl="2" marL="12001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f(2n) is </a:t>
            </a:r>
            <a:r>
              <a:rPr b="0" i="0" lang="en-US" sz="18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no less than </a:t>
            </a: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 times f(n)</a:t>
            </a:r>
          </a:p>
          <a:p>
            <a:pPr indent="-285750" lvl="2" marL="12001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f(n)’s rate of growth </a:t>
            </a:r>
            <a:r>
              <a:rPr b="0" i="0" lang="en-US" sz="18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≥</a:t>
            </a: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n</a:t>
            </a:r>
            <a:r>
              <a:rPr b="0" baseline="3000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’s rate of growth</a:t>
            </a:r>
          </a:p>
          <a:p>
            <a:pPr indent="-285750" lvl="2" marL="12001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baseline="3000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’s rate of growth </a:t>
            </a:r>
            <a:r>
              <a:rPr b="0" i="0" lang="en-US" sz="18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is a lower bound on </a:t>
            </a: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f(n)’s rate of growth</a:t>
            </a:r>
            <a:b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</a:p>
          <a:p>
            <a:pPr indent="-285750" lvl="0" marL="2857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When we say that a function f(n) is </a:t>
            </a:r>
            <a:r>
              <a:rPr lang="en-US" sz="1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Θ(n</a:t>
            </a:r>
            <a:r>
              <a:rPr baseline="30000" lang="en-US" sz="1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), 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 are saying that 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Its high-order term </a:t>
            </a:r>
            <a:r>
              <a:rPr b="0" i="0" lang="en-US" sz="18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is</a:t>
            </a: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an n</a:t>
            </a:r>
            <a:r>
              <a:rPr b="0" baseline="3000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term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Asymptotically</a:t>
            </a: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indent="-285750" lvl="2" marL="12001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f(2n) </a:t>
            </a:r>
            <a:r>
              <a:rPr b="0" i="0" lang="en-US" sz="18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is</a:t>
            </a: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4 times f(n)</a:t>
            </a:r>
          </a:p>
          <a:p>
            <a:pPr indent="-285750" lvl="2" marL="12001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f(n)’s rate of growth </a:t>
            </a:r>
            <a:r>
              <a:rPr b="0" i="0" lang="en-US" sz="18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n</a:t>
            </a:r>
            <a:r>
              <a:rPr b="0" baseline="3000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’s rate of growth</a:t>
            </a:r>
          </a:p>
          <a:p>
            <a:pPr indent="-285750" lvl="2" marL="12001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baseline="3000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’s rate of growth </a:t>
            </a:r>
            <a:r>
              <a:rPr b="0" i="0" lang="en-US" sz="18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is an upper and lower bound on </a:t>
            </a: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f(n)’s rate of growth</a:t>
            </a:r>
            <a:b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</a:p>
          <a:p>
            <a:pPr indent="0" lvl="1" marL="457200" marR="0" rtl="0" algn="l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0"/>
              </a:spcBef>
              <a:buClr>
                <a:schemeClr val="lt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456089" y="228600"/>
            <a:ext cx="8229600" cy="7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US" sz="3959"/>
              <a:t>Examples</a:t>
            </a:r>
            <a:r>
              <a:rPr b="0" i="0" lang="en-US" sz="395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139" name="Shape 139"/>
          <p:cNvSpPr txBox="1"/>
          <p:nvPr/>
        </p:nvSpPr>
        <p:spPr>
          <a:xfrm>
            <a:off x="189390" y="1143000"/>
            <a:ext cx="8763000" cy="72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3n</a:t>
            </a:r>
            <a:r>
              <a:rPr baseline="30000"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+ 5n + 3   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             is           O(n</a:t>
            </a:r>
            <a:r>
              <a:rPr baseline="30000"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     O(n</a:t>
            </a:r>
            <a:r>
              <a:rPr baseline="30000"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log n)     O(n</a:t>
            </a:r>
            <a:r>
              <a:rPr baseline="30000"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                            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             is not    O(n log n)     O(n)     O(1)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0"/>
              </a:spcBef>
              <a:buSzPct val="25000"/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             is           Ω(1)     Ω(n)     Ω(n log n)     Ω(n</a:t>
            </a:r>
            <a:r>
              <a:rPr baseline="30000"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lvl="0" rtl="0">
              <a:spcBef>
                <a:spcPts val="0"/>
              </a:spcBef>
              <a:buSzPct val="25000"/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             is not    Ω(n</a:t>
            </a:r>
            <a:r>
              <a:rPr baseline="30000"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log n)     Ω(n</a:t>
            </a:r>
            <a:r>
              <a:rPr baseline="30000"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 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0"/>
              </a:spcBef>
              <a:buSzPct val="25000"/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             is           Θ(n</a:t>
            </a:r>
            <a:r>
              <a:rPr baseline="30000"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lvl="0" rtl="0">
              <a:spcBef>
                <a:spcPts val="0"/>
              </a:spcBef>
              <a:buSzPct val="25000"/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             is not    Θ(1)     Θ(n)     Θ(n log n)     Θ(n</a:t>
            </a:r>
            <a:r>
              <a:rPr baseline="30000"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log n)     Θ(n</a:t>
            </a:r>
            <a:r>
              <a:rPr baseline="30000"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0"/>
              </a:spcBef>
              <a:buSzPct val="25000"/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             is            o(n</a:t>
            </a:r>
            <a:r>
              <a:rPr baseline="30000"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     o(n</a:t>
            </a:r>
            <a:r>
              <a:rPr baseline="30000"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log n)</a:t>
            </a:r>
          </a:p>
          <a:p>
            <a:pPr lvl="0" rtl="0">
              <a:spcBef>
                <a:spcPts val="0"/>
              </a:spcBef>
              <a:buSzPct val="25000"/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             is not     o(n</a:t>
            </a:r>
            <a:r>
              <a:rPr baseline="30000"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     o(n log n)     o(n)     o(1)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0"/>
              </a:spcBef>
              <a:buSzPct val="25000"/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             is            ω(1)     ω(n)     ω(n log n)</a:t>
            </a:r>
          </a:p>
          <a:p>
            <a:pPr lvl="0" rtl="0">
              <a:spcBef>
                <a:spcPts val="0"/>
              </a:spcBef>
              <a:buSzPct val="25000"/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             is not     ω(n</a:t>
            </a:r>
            <a:r>
              <a:rPr baseline="30000"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     ω(n</a:t>
            </a:r>
            <a:r>
              <a:rPr baseline="30000"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log n)     ω(n</a:t>
            </a:r>
            <a:r>
              <a:rPr baseline="30000"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buClr>
                <a:schemeClr val="lt1"/>
              </a:buClr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b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</a:p>
          <a:p>
            <a:pPr indent="0" lvl="1" marL="457200" marR="0" rtl="0" algn="l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0"/>
              </a:spcBef>
              <a:buClr>
                <a:schemeClr val="lt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456089" y="228600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395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Complexity Notation</a:t>
            </a:r>
          </a:p>
        </p:txBody>
      </p:sp>
      <p:graphicFrame>
        <p:nvGraphicFramePr>
          <p:cNvPr id="145" name="Shape 145"/>
          <p:cNvGraphicFramePr/>
          <p:nvPr/>
        </p:nvGraphicFramePr>
        <p:xfrm>
          <a:off x="228600" y="1143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{4D28D463-1495-48FC-B27B-AA3E77FF7134}</a:tableStyleId>
              </a:tblPr>
              <a:tblGrid>
                <a:gridCol w="1447800"/>
                <a:gridCol w="2743200"/>
                <a:gridCol w="1447800"/>
                <a:gridCol w="30480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Symbol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Say that</a:t>
                      </a: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f(n)</a:t>
                      </a:r>
                      <a:r>
                        <a:rPr lang="en-US" sz="1800"/>
                        <a:t> is ___ of g(n)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Asymptotic rate</a:t>
                      </a:r>
                      <a:r>
                        <a:rPr lang="en-US" sz="1800"/>
                        <a:t> </a:t>
                      </a: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of</a:t>
                      </a:r>
                      <a:r>
                        <a:rPr lang="en-US" sz="1800"/>
                        <a:t> growth of </a:t>
                      </a: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f(n)</a:t>
                      </a:r>
                      <a:r>
                        <a:rPr lang="en-US" sz="1800"/>
                        <a:t> __ g(n)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Equivalent to</a:t>
                      </a:r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f(n) is O(g(n))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oh  (or big</a:t>
                      </a:r>
                      <a:r>
                        <a:rPr lang="en-US" sz="1800"/>
                        <a:t> oh)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≤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g(n) is</a:t>
                      </a:r>
                      <a:r>
                        <a:rPr lang="en-US" sz="1800"/>
                        <a:t> </a:t>
                      </a:r>
                      <a:r>
                        <a:rPr lang="en-US" sz="1800"/>
                        <a:t>Ω(</a:t>
                      </a:r>
                      <a:r>
                        <a:rPr lang="en-US" sz="1800"/>
                        <a:t>f(n))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46" name="Shape 146"/>
          <p:cNvGraphicFramePr/>
          <p:nvPr/>
        </p:nvGraphicFramePr>
        <p:xfrm>
          <a:off x="228600" y="1143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{4D28D463-1495-48FC-B27B-AA3E77FF7134}</a:tableStyleId>
              </a:tblPr>
              <a:tblGrid>
                <a:gridCol w="1447800"/>
                <a:gridCol w="2743200"/>
                <a:gridCol w="1447800"/>
                <a:gridCol w="30480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Symbol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Say that</a:t>
                      </a: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f(n)</a:t>
                      </a:r>
                      <a:r>
                        <a:rPr lang="en-US" sz="1800"/>
                        <a:t> is ___ of g(n)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Asymptotic rate</a:t>
                      </a:r>
                      <a:r>
                        <a:rPr lang="en-US" sz="1800"/>
                        <a:t> </a:t>
                      </a: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of</a:t>
                      </a:r>
                      <a:r>
                        <a:rPr lang="en-US" sz="1800"/>
                        <a:t> growth of </a:t>
                      </a: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f(n)</a:t>
                      </a:r>
                      <a:r>
                        <a:rPr lang="en-US" sz="1800"/>
                        <a:t> __ g(n)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Equivalent to</a:t>
                      </a:r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f(n) is O(g(n))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oh  (or big</a:t>
                      </a:r>
                      <a:r>
                        <a:rPr lang="en-US" sz="1800"/>
                        <a:t> oh)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≤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g(n) is</a:t>
                      </a:r>
                      <a:r>
                        <a:rPr lang="en-US" sz="1800"/>
                        <a:t> </a:t>
                      </a:r>
                      <a:r>
                        <a:rPr lang="en-US" sz="1800"/>
                        <a:t>Ω(</a:t>
                      </a:r>
                      <a:r>
                        <a:rPr lang="en-US" sz="1800"/>
                        <a:t>f(n))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f(n) is Ω(g(n))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omega  (or big</a:t>
                      </a:r>
                      <a:r>
                        <a:rPr lang="en-US" sz="1800"/>
                        <a:t> omega)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≥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g(n) is O(f(n))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47" name="Shape 147"/>
          <p:cNvGraphicFramePr/>
          <p:nvPr/>
        </p:nvGraphicFramePr>
        <p:xfrm>
          <a:off x="228600" y="1143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{4D28D463-1495-48FC-B27B-AA3E77FF7134}</a:tableStyleId>
              </a:tblPr>
              <a:tblGrid>
                <a:gridCol w="1447800"/>
                <a:gridCol w="2743200"/>
                <a:gridCol w="1447800"/>
                <a:gridCol w="30480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Symbol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Say that</a:t>
                      </a: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f(n)</a:t>
                      </a:r>
                      <a:r>
                        <a:rPr lang="en-US" sz="1800"/>
                        <a:t> is ___ of g(n)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Asymptotic rate</a:t>
                      </a:r>
                      <a:r>
                        <a:rPr lang="en-US" sz="1800"/>
                        <a:t> </a:t>
                      </a: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of</a:t>
                      </a:r>
                      <a:r>
                        <a:rPr lang="en-US" sz="1800"/>
                        <a:t> growth of </a:t>
                      </a: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f(n)</a:t>
                      </a:r>
                      <a:r>
                        <a:rPr lang="en-US" sz="1800"/>
                        <a:t> __ g(n)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Equivalent to</a:t>
                      </a:r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f(n) is O(g(n))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oh  (or big</a:t>
                      </a:r>
                      <a:r>
                        <a:rPr lang="en-US" sz="1800"/>
                        <a:t> oh)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≤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g(n) is</a:t>
                      </a:r>
                      <a:r>
                        <a:rPr lang="en-US" sz="1800"/>
                        <a:t> </a:t>
                      </a:r>
                      <a:r>
                        <a:rPr lang="en-US" sz="1800"/>
                        <a:t>Ω(</a:t>
                      </a:r>
                      <a:r>
                        <a:rPr lang="en-US" sz="1800"/>
                        <a:t>f(n))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f(n) is Θ(g(n))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theta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=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f(n) is O(g(n))</a:t>
                      </a:r>
                      <a:r>
                        <a:rPr lang="en-US" sz="1800"/>
                        <a:t>  &amp;  f(n) is </a:t>
                      </a:r>
                      <a:r>
                        <a:rPr lang="en-US" sz="1800"/>
                        <a:t>Ω(g(n))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f(n) is Ω(g(n))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omega  (or big</a:t>
                      </a:r>
                      <a:r>
                        <a:rPr lang="en-US" sz="1800"/>
                        <a:t> omega)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≥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g(n) is O(f(n))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48" name="Shape 148"/>
          <p:cNvGraphicFramePr/>
          <p:nvPr/>
        </p:nvGraphicFramePr>
        <p:xfrm>
          <a:off x="228600" y="1143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{4D28D463-1495-48FC-B27B-AA3E77FF7134}</a:tableStyleId>
              </a:tblPr>
              <a:tblGrid>
                <a:gridCol w="1447800"/>
                <a:gridCol w="2743200"/>
                <a:gridCol w="1447800"/>
                <a:gridCol w="30480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Symbol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Say that</a:t>
                      </a: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f(n)</a:t>
                      </a:r>
                      <a:r>
                        <a:rPr lang="en-US" sz="1800"/>
                        <a:t> is ___ of g(n)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Asymptotic rate</a:t>
                      </a:r>
                      <a:r>
                        <a:rPr lang="en-US" sz="1800"/>
                        <a:t> </a:t>
                      </a: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of</a:t>
                      </a:r>
                      <a:r>
                        <a:rPr lang="en-US" sz="1800"/>
                        <a:t> growth of </a:t>
                      </a: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f(n)</a:t>
                      </a:r>
                      <a:r>
                        <a:rPr lang="en-US" sz="1800"/>
                        <a:t> __ g(n)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Equivalent to</a:t>
                      </a:r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f(n) is o(g(n))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little</a:t>
                      </a:r>
                      <a:r>
                        <a:rPr lang="en-US" sz="1800"/>
                        <a:t> oh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&lt;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g(n)</a:t>
                      </a:r>
                      <a:r>
                        <a:rPr lang="en-US" sz="1800"/>
                        <a:t> is ω (f(n))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f(n) is O(g(n))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oh  (or big</a:t>
                      </a:r>
                      <a:r>
                        <a:rPr lang="en-US" sz="1800"/>
                        <a:t> oh)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≤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g(n) is</a:t>
                      </a:r>
                      <a:r>
                        <a:rPr lang="en-US" sz="1800"/>
                        <a:t> </a:t>
                      </a:r>
                      <a:r>
                        <a:rPr lang="en-US" sz="1800"/>
                        <a:t>Ω(</a:t>
                      </a:r>
                      <a:r>
                        <a:rPr lang="en-US" sz="1800"/>
                        <a:t>f(n))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f(n) is Θ(g(n))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theta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=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f(n) is O(g(n))</a:t>
                      </a:r>
                      <a:r>
                        <a:rPr lang="en-US" sz="1800"/>
                        <a:t>  &amp;  f(n) is </a:t>
                      </a:r>
                      <a:r>
                        <a:rPr lang="en-US" sz="1800"/>
                        <a:t>Ω(g(n))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f(n) is Ω(g(n))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omega  (or big</a:t>
                      </a:r>
                      <a:r>
                        <a:rPr lang="en-US" sz="1800"/>
                        <a:t> omega)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≥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g(n) is O(f(n))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49" name="Shape 149"/>
          <p:cNvGraphicFramePr/>
          <p:nvPr/>
        </p:nvGraphicFramePr>
        <p:xfrm>
          <a:off x="228600" y="1143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{4D28D463-1495-48FC-B27B-AA3E77FF7134}</a:tableStyleId>
              </a:tblPr>
              <a:tblGrid>
                <a:gridCol w="1447800"/>
                <a:gridCol w="2743200"/>
                <a:gridCol w="1447800"/>
                <a:gridCol w="30480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Symbol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Say that</a:t>
                      </a: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f(n)</a:t>
                      </a:r>
                      <a:r>
                        <a:rPr lang="en-US" sz="1800"/>
                        <a:t> is ___ of g(n)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Asymptotic rate</a:t>
                      </a:r>
                      <a:r>
                        <a:rPr lang="en-US" sz="1800"/>
                        <a:t> </a:t>
                      </a: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of</a:t>
                      </a:r>
                      <a:r>
                        <a:rPr lang="en-US" sz="1800"/>
                        <a:t> growth of </a:t>
                      </a: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f(n)</a:t>
                      </a:r>
                      <a:r>
                        <a:rPr lang="en-US" sz="1800"/>
                        <a:t> __ g(n)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Equivalent to</a:t>
                      </a:r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f(n) is o(g(n))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little</a:t>
                      </a:r>
                      <a:r>
                        <a:rPr lang="en-US" sz="1800"/>
                        <a:t> oh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&lt;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g(n)</a:t>
                      </a:r>
                      <a:r>
                        <a:rPr lang="en-US" sz="1800"/>
                        <a:t> is ω (f(n))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f(n) is O(g(n))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oh  (or big</a:t>
                      </a:r>
                      <a:r>
                        <a:rPr lang="en-US" sz="1800"/>
                        <a:t> oh)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≤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g(n) is</a:t>
                      </a:r>
                      <a:r>
                        <a:rPr lang="en-US" sz="1800"/>
                        <a:t> </a:t>
                      </a:r>
                      <a:r>
                        <a:rPr lang="en-US" sz="1800"/>
                        <a:t>Ω(</a:t>
                      </a:r>
                      <a:r>
                        <a:rPr lang="en-US" sz="1800"/>
                        <a:t>f(n))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f(n) is Θ(g(n))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theta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=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f(n) is O(g(n))</a:t>
                      </a:r>
                      <a:r>
                        <a:rPr lang="en-US" sz="1800"/>
                        <a:t>  &amp;  f(n) is </a:t>
                      </a:r>
                      <a:r>
                        <a:rPr lang="en-US" sz="1800"/>
                        <a:t>Ω(g(n))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f(n) is Ω(g(n))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omega  (or big</a:t>
                      </a:r>
                      <a:r>
                        <a:rPr lang="en-US" sz="1800"/>
                        <a:t> omega)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≥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g(n) is O(f(n))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f(n)</a:t>
                      </a:r>
                      <a:r>
                        <a:rPr lang="en-US" sz="1800"/>
                        <a:t> is ω(g(n))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little omega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&gt;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g(n)</a:t>
                      </a:r>
                      <a:r>
                        <a:rPr lang="en-US" sz="1800"/>
                        <a:t> is o(f(n))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456089" y="228600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395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Using Complexity Notation 1</a:t>
            </a:r>
          </a:p>
        </p:txBody>
      </p:sp>
      <p:sp>
        <p:nvSpPr>
          <p:cNvPr id="155" name="Shape 155"/>
          <p:cNvSpPr txBox="1"/>
          <p:nvPr/>
        </p:nvSpPr>
        <p:spPr>
          <a:xfrm>
            <a:off x="72502" y="3429000"/>
            <a:ext cx="8991600" cy="3416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 can say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Selection sort is o(n</a:t>
            </a:r>
            <a:r>
              <a:rPr b="0" baseline="3000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), Θ(n</a:t>
            </a:r>
            <a:r>
              <a:rPr b="0" baseline="3000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), and ω(n)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Selection sort is O(n</a:t>
            </a:r>
            <a:r>
              <a:rPr b="0" baseline="3000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 and Ω(n</a:t>
            </a:r>
            <a:r>
              <a:rPr b="0" baseline="3000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 (and the bounds are </a:t>
            </a:r>
            <a:r>
              <a:rPr b="0" i="1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tight</a:t>
            </a: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Selection sort is O(n</a:t>
            </a:r>
            <a:r>
              <a:rPr b="0" baseline="3000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 and Ω(n) (but the bounds are </a:t>
            </a:r>
            <a:r>
              <a:rPr b="0" i="1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not</a:t>
            </a: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1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tight</a:t>
            </a: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Selection sort is NEITHER o(n</a:t>
            </a:r>
            <a:r>
              <a:rPr b="0" baseline="3000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 NOR ω(n</a:t>
            </a:r>
            <a:r>
              <a:rPr b="0" baseline="3000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worst case of selection sort is Ω(n</a:t>
            </a:r>
            <a:r>
              <a:rPr b="0" baseline="3000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best case of selection sort is O(n</a:t>
            </a:r>
            <a:r>
              <a:rPr b="0" baseline="3000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lt1"/>
              </a:buClr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Note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O() and Ω() bounds are not necessarily tight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O() does not mean “worst case.”  It means “upper bound.”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Ω() does not mean “best case.”  It means “lower bound.”</a:t>
            </a:r>
          </a:p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228600" y="1143000"/>
            <a:ext cx="8763000" cy="2209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900" u="none" cap="none" strike="noStrike">
                <a:solidFill>
                  <a:schemeClr val="lt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void SelectionSort (int[] data)</a:t>
            </a:r>
            <a:br>
              <a:rPr b="0" i="0" lang="en-US" sz="1900" u="none" cap="none" strike="noStrike">
                <a:solidFill>
                  <a:schemeClr val="lt1"/>
                </a:solidFill>
                <a:latin typeface="Droid Sans Mono"/>
                <a:ea typeface="Droid Sans Mono"/>
                <a:cs typeface="Droid Sans Mono"/>
                <a:sym typeface="Droid Sans Mono"/>
              </a:rPr>
            </a:br>
            <a:r>
              <a:rPr b="0" i="0" lang="en-US" sz="1900" u="none" cap="none" strike="noStrike">
                <a:solidFill>
                  <a:schemeClr val="lt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for (int i = 0; i &lt; data.length; i++) </a:t>
            </a:r>
          </a:p>
          <a:p>
            <a:pPr indent="0" lvl="0" marL="0" marR="0" rtl="0" algn="l">
              <a:spcBef>
                <a:spcPts val="38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900" u="none" cap="none" strike="noStrike">
                <a:solidFill>
                  <a:schemeClr val="lt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int smallest = i;</a:t>
            </a:r>
          </a:p>
          <a:p>
            <a:pPr indent="0" lvl="0" marL="0" marR="0" rtl="0" algn="l">
              <a:spcBef>
                <a:spcPts val="38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900" u="none" cap="none" strike="noStrike">
                <a:solidFill>
                  <a:schemeClr val="lt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for (int j = i+1; j &lt; data.length; j++) </a:t>
            </a:r>
          </a:p>
          <a:p>
            <a:pPr indent="0" lvl="0" marL="0" marR="0" rtl="0" algn="l">
              <a:spcBef>
                <a:spcPts val="38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900" u="none" cap="none" strike="noStrike">
                <a:solidFill>
                  <a:schemeClr val="lt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    if (data[j] &lt; data[smallest]) smallest = j;</a:t>
            </a:r>
          </a:p>
          <a:p>
            <a:pPr indent="0" lvl="0" marL="0" marR="0" rtl="0" algn="l">
              <a:spcBef>
                <a:spcPts val="38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900" u="none" cap="none" strike="noStrike">
                <a:solidFill>
                  <a:schemeClr val="lt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swap(data, smallest, i)</a:t>
            </a:r>
          </a:p>
          <a:p>
            <a:pPr indent="-285750" lvl="1" marL="74295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456089" y="228600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395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Using Complexity Notation 2</a:t>
            </a:r>
          </a:p>
        </p:txBody>
      </p:sp>
      <p:sp>
        <p:nvSpPr>
          <p:cNvPr id="162" name="Shape 162"/>
          <p:cNvSpPr txBox="1"/>
          <p:nvPr/>
        </p:nvSpPr>
        <p:spPr>
          <a:xfrm>
            <a:off x="77680" y="3810000"/>
            <a:ext cx="8991600" cy="2308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At best, there are n-1 = Θ(n) data comparisons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At worst, there are 1 + 2 + … + n-1  =  Θ(n</a:t>
            </a:r>
            <a:r>
              <a:rPr baseline="30000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 data comparisons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 can say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Insertion sort is O(n</a:t>
            </a:r>
            <a:r>
              <a:rPr b="0" baseline="3000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 and Ω(n) (and the bounds are </a:t>
            </a:r>
            <a:r>
              <a:rPr b="0" i="1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tight</a:t>
            </a: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 can’t put a Θ() bound on insertion sort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However, we can say that the worst case is Θ(n</a:t>
            </a:r>
            <a:r>
              <a:rPr b="0" baseline="3000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 and the best case is Θ(n) 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228600" y="1143000"/>
            <a:ext cx="8763000" cy="2209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900" u="none" cap="none" strike="noStrike">
                <a:solidFill>
                  <a:schemeClr val="lt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void InsertionSort (int[] data)</a:t>
            </a:r>
            <a:br>
              <a:rPr b="0" i="0" lang="en-US" sz="1900" u="none" cap="none" strike="noStrike">
                <a:solidFill>
                  <a:schemeClr val="lt1"/>
                </a:solidFill>
                <a:latin typeface="Droid Sans Mono"/>
                <a:ea typeface="Droid Sans Mono"/>
                <a:cs typeface="Droid Sans Mono"/>
                <a:sym typeface="Droid Sans Mono"/>
              </a:rPr>
            </a:br>
            <a:r>
              <a:rPr b="0" i="0" lang="en-US" sz="1900" u="none" cap="none" strike="noStrike">
                <a:solidFill>
                  <a:schemeClr val="lt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for (int i = 1; i &lt; data.length; i++)</a:t>
            </a:r>
          </a:p>
          <a:p>
            <a:pPr indent="0" lvl="0" marL="0" marR="0" rtl="0" algn="l">
              <a:lnSpc>
                <a:spcPct val="90000"/>
              </a:lnSpc>
              <a:spcBef>
                <a:spcPts val="38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900" u="none" cap="none" strike="noStrike">
                <a:solidFill>
                  <a:schemeClr val="lt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int j = i </a:t>
            </a:r>
          </a:p>
          <a:p>
            <a:pPr indent="0" lvl="0" marL="0" marR="0" rtl="0" algn="l">
              <a:lnSpc>
                <a:spcPct val="90000"/>
              </a:lnSpc>
              <a:spcBef>
                <a:spcPts val="38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900" u="none" cap="none" strike="noStrike">
                <a:solidFill>
                  <a:schemeClr val="lt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while (j &gt; 0 &amp;&amp; data[j] &gt; data[j-1])</a:t>
            </a:r>
          </a:p>
          <a:p>
            <a:pPr indent="0" lvl="0" marL="0" marR="0" rtl="0" algn="l">
              <a:lnSpc>
                <a:spcPct val="90000"/>
              </a:lnSpc>
              <a:spcBef>
                <a:spcPts val="38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900" u="none" cap="none" strike="noStrike">
                <a:solidFill>
                  <a:schemeClr val="lt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    data[j] = data[j-1]</a:t>
            </a:r>
          </a:p>
          <a:p>
            <a:pPr indent="0" lvl="0" marL="0" marR="0" rtl="0" algn="l">
              <a:lnSpc>
                <a:spcPct val="90000"/>
              </a:lnSpc>
              <a:spcBef>
                <a:spcPts val="38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900" u="none" cap="none" strike="noStrike">
                <a:solidFill>
                  <a:schemeClr val="lt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    j--</a:t>
            </a:r>
          </a:p>
          <a:p>
            <a:pPr indent="0" lvl="0" marL="0" marR="0" rtl="0" algn="l">
              <a:lnSpc>
                <a:spcPct val="90000"/>
              </a:lnSpc>
              <a:spcBef>
                <a:spcPts val="38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900" u="none" cap="none" strike="noStrike">
                <a:solidFill>
                  <a:schemeClr val="lt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data[j-1] = data[i]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Custom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