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Breadth-First Search Trees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929555" y="120218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045329" y="21959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" name="Straight Connector 6"/>
          <p:cNvCxnSpPr>
            <a:stCxn id="5" idx="5"/>
            <a:endCxn id="24" idx="1"/>
          </p:cNvCxnSpPr>
          <p:nvPr/>
        </p:nvCxnSpPr>
        <p:spPr>
          <a:xfrm>
            <a:off x="7318232" y="1592433"/>
            <a:ext cx="624851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3"/>
            <a:endCxn id="6" idx="7"/>
          </p:cNvCxnSpPr>
          <p:nvPr/>
        </p:nvCxnSpPr>
        <p:spPr>
          <a:xfrm flipH="1">
            <a:off x="6434006" y="1592433"/>
            <a:ext cx="562236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6"/>
            <a:endCxn id="24" idx="2"/>
          </p:cNvCxnSpPr>
          <p:nvPr/>
        </p:nvCxnSpPr>
        <p:spPr>
          <a:xfrm>
            <a:off x="6500693" y="2424561"/>
            <a:ext cx="1375703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876396" y="219596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929555" y="3209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31" name="Straight Connector 30"/>
          <p:cNvCxnSpPr>
            <a:stCxn id="6" idx="5"/>
            <a:endCxn id="30" idx="1"/>
          </p:cNvCxnSpPr>
          <p:nvPr/>
        </p:nvCxnSpPr>
        <p:spPr>
          <a:xfrm>
            <a:off x="6434006" y="2586206"/>
            <a:ext cx="562236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30" idx="7"/>
          </p:cNvCxnSpPr>
          <p:nvPr/>
        </p:nvCxnSpPr>
        <p:spPr>
          <a:xfrm flipH="1">
            <a:off x="7318232" y="2586206"/>
            <a:ext cx="624851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6937385" y="404451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053159" y="503829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4" name="Straight Connector 43"/>
          <p:cNvCxnSpPr>
            <a:stCxn id="42" idx="5"/>
            <a:endCxn id="47" idx="1"/>
          </p:cNvCxnSpPr>
          <p:nvPr/>
        </p:nvCxnSpPr>
        <p:spPr>
          <a:xfrm>
            <a:off x="7326062" y="4434763"/>
            <a:ext cx="624851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3"/>
            <a:endCxn id="43" idx="7"/>
          </p:cNvCxnSpPr>
          <p:nvPr/>
        </p:nvCxnSpPr>
        <p:spPr>
          <a:xfrm flipH="1">
            <a:off x="6441836" y="4434763"/>
            <a:ext cx="562236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6"/>
            <a:endCxn id="47" idx="2"/>
          </p:cNvCxnSpPr>
          <p:nvPr/>
        </p:nvCxnSpPr>
        <p:spPr>
          <a:xfrm>
            <a:off x="6508523" y="5266891"/>
            <a:ext cx="1375703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7884226" y="503829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937385" y="605197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9" name="Straight Connector 48"/>
          <p:cNvCxnSpPr>
            <a:stCxn id="43" idx="5"/>
          </p:cNvCxnSpPr>
          <p:nvPr/>
        </p:nvCxnSpPr>
        <p:spPr>
          <a:xfrm>
            <a:off x="6441836" y="5428536"/>
            <a:ext cx="562236" cy="719456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3"/>
            <a:endCxn id="48" idx="7"/>
          </p:cNvCxnSpPr>
          <p:nvPr/>
        </p:nvCxnSpPr>
        <p:spPr>
          <a:xfrm flipH="1">
            <a:off x="7326062" y="5428536"/>
            <a:ext cx="624851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" y="1522262"/>
            <a:ext cx="518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breadth-first search begins at a specific vertex and finds the shortest path to each other vertex.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example, shortest paths from A to every other vertex are highlighted in the graph at the upper right.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Notice also that the paths, taken together, do not form a tree.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always possible, however, to find shortest paths that do form a tree, as highlighted in the graph at the lower right.</a:t>
            </a:r>
            <a:endParaRPr lang="en-US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8458200" y="3209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1" name="Straight Connector 70"/>
          <p:cNvCxnSpPr>
            <a:stCxn id="30" idx="6"/>
            <a:endCxn id="70" idx="2"/>
          </p:cNvCxnSpPr>
          <p:nvPr/>
        </p:nvCxnSpPr>
        <p:spPr>
          <a:xfrm>
            <a:off x="7384919" y="3438245"/>
            <a:ext cx="1073281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8487553" y="605197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48" idx="6"/>
            <a:endCxn id="74" idx="2"/>
          </p:cNvCxnSpPr>
          <p:nvPr/>
        </p:nvCxnSpPr>
        <p:spPr>
          <a:xfrm>
            <a:off x="7392749" y="6280575"/>
            <a:ext cx="109480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389112" y="1525478"/>
            <a:ext cx="562236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263881" y="1659388"/>
            <a:ext cx="624851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508523" y="4501718"/>
            <a:ext cx="562236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380883" y="4367808"/>
            <a:ext cx="562236" cy="670483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389112" y="5499553"/>
            <a:ext cx="562236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Breadth-First Search Trees</a:t>
            </a:r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6937385" y="404451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053159" y="503829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4" name="Straight Connector 43"/>
          <p:cNvCxnSpPr>
            <a:stCxn id="42" idx="5"/>
            <a:endCxn id="47" idx="1"/>
          </p:cNvCxnSpPr>
          <p:nvPr/>
        </p:nvCxnSpPr>
        <p:spPr>
          <a:xfrm>
            <a:off x="7326062" y="4434763"/>
            <a:ext cx="624851" cy="670483"/>
          </a:xfrm>
          <a:prstGeom prst="line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3"/>
            <a:endCxn id="43" idx="7"/>
          </p:cNvCxnSpPr>
          <p:nvPr/>
        </p:nvCxnSpPr>
        <p:spPr>
          <a:xfrm flipH="1">
            <a:off x="6441836" y="4434763"/>
            <a:ext cx="562236" cy="670483"/>
          </a:xfrm>
          <a:prstGeom prst="line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6"/>
            <a:endCxn id="47" idx="2"/>
          </p:cNvCxnSpPr>
          <p:nvPr/>
        </p:nvCxnSpPr>
        <p:spPr>
          <a:xfrm>
            <a:off x="6508523" y="5266891"/>
            <a:ext cx="1375703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7884226" y="5038291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937385" y="605197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9" name="Straight Connector 48"/>
          <p:cNvCxnSpPr>
            <a:stCxn id="43" idx="5"/>
          </p:cNvCxnSpPr>
          <p:nvPr/>
        </p:nvCxnSpPr>
        <p:spPr>
          <a:xfrm>
            <a:off x="6441836" y="5428536"/>
            <a:ext cx="562236" cy="719456"/>
          </a:xfrm>
          <a:prstGeom prst="line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7" idx="3"/>
            <a:endCxn id="48" idx="7"/>
          </p:cNvCxnSpPr>
          <p:nvPr/>
        </p:nvCxnSpPr>
        <p:spPr>
          <a:xfrm flipH="1">
            <a:off x="7326062" y="5428536"/>
            <a:ext cx="624851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4800" y="964951"/>
            <a:ext cx="5410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paths share edges with the shorter paths, but we can visualize all the paths as a single tree.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encode the tree into two arrays.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prev</a:t>
            </a:r>
            <a:r>
              <a:rPr lang="en-US" dirty="0" smtClean="0"/>
              <a:t>[u] is the origin of the edge that leads to u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dist</a:t>
            </a:r>
            <a:r>
              <a:rPr lang="en-US" dirty="0" smtClean="0"/>
              <a:t>[u] is the distance from the root to u</a:t>
            </a: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8487553" y="605197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48" idx="6"/>
            <a:endCxn id="74" idx="2"/>
          </p:cNvCxnSpPr>
          <p:nvPr/>
        </p:nvCxnSpPr>
        <p:spPr>
          <a:xfrm>
            <a:off x="7392749" y="6280575"/>
            <a:ext cx="1094804" cy="0"/>
          </a:xfrm>
          <a:prstGeom prst="line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917280" y="106506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033054" y="205883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35" name="Straight Connector 34"/>
          <p:cNvCxnSpPr>
            <a:stCxn id="32" idx="5"/>
            <a:endCxn id="38" idx="1"/>
          </p:cNvCxnSpPr>
          <p:nvPr/>
        </p:nvCxnSpPr>
        <p:spPr>
          <a:xfrm>
            <a:off x="7305957" y="1455307"/>
            <a:ext cx="624851" cy="670483"/>
          </a:xfrm>
          <a:prstGeom prst="line">
            <a:avLst/>
          </a:prstGeom>
          <a:ln w="222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  <a:endCxn id="33" idx="7"/>
          </p:cNvCxnSpPr>
          <p:nvPr/>
        </p:nvCxnSpPr>
        <p:spPr>
          <a:xfrm flipH="1">
            <a:off x="6421731" y="1455307"/>
            <a:ext cx="562236" cy="670483"/>
          </a:xfrm>
          <a:prstGeom prst="line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6"/>
            <a:endCxn id="38" idx="2"/>
          </p:cNvCxnSpPr>
          <p:nvPr/>
        </p:nvCxnSpPr>
        <p:spPr>
          <a:xfrm>
            <a:off x="6488418" y="2287435"/>
            <a:ext cx="1375703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864121" y="205883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917280" y="30725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0" name="Straight Connector 39"/>
          <p:cNvCxnSpPr>
            <a:stCxn id="33" idx="5"/>
          </p:cNvCxnSpPr>
          <p:nvPr/>
        </p:nvCxnSpPr>
        <p:spPr>
          <a:xfrm>
            <a:off x="6421731" y="2449080"/>
            <a:ext cx="562236" cy="719456"/>
          </a:xfrm>
          <a:prstGeom prst="line">
            <a:avLst/>
          </a:prstGeom>
          <a:ln w="2222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3"/>
            <a:endCxn id="39" idx="7"/>
          </p:cNvCxnSpPr>
          <p:nvPr/>
        </p:nvCxnSpPr>
        <p:spPr>
          <a:xfrm flipH="1">
            <a:off x="7305957" y="2449080"/>
            <a:ext cx="624851" cy="69039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8467448" y="30725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3" name="Straight Connector 52"/>
          <p:cNvCxnSpPr>
            <a:stCxn id="39" idx="6"/>
            <a:endCxn id="52" idx="2"/>
          </p:cNvCxnSpPr>
          <p:nvPr/>
        </p:nvCxnSpPr>
        <p:spPr>
          <a:xfrm>
            <a:off x="7372644" y="3301119"/>
            <a:ext cx="1094804" cy="0"/>
          </a:xfrm>
          <a:prstGeom prst="line">
            <a:avLst/>
          </a:prstGeom>
          <a:ln w="22225">
            <a:solidFill>
              <a:srgbClr val="FF7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488418" y="1522262"/>
            <a:ext cx="562236" cy="670483"/>
          </a:xfrm>
          <a:prstGeom prst="line">
            <a:avLst/>
          </a:prstGeom>
          <a:ln w="2222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360778" y="1388352"/>
            <a:ext cx="562236" cy="670483"/>
          </a:xfrm>
          <a:prstGeom prst="line">
            <a:avLst/>
          </a:prstGeom>
          <a:ln w="22225">
            <a:solidFill>
              <a:srgbClr val="FF7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69007" y="2520097"/>
            <a:ext cx="562236" cy="690394"/>
          </a:xfrm>
          <a:prstGeom prst="line">
            <a:avLst/>
          </a:prstGeom>
          <a:ln w="22225">
            <a:solidFill>
              <a:srgbClr val="FF7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336" y="32132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90336" y="45850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90336" y="50422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90336" y="36704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90336" y="41278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38632" y="32132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38632" y="45850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8632" y="50422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38632" y="36704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38632" y="41278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8123" y="33011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21665" y="37143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21665" y="462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21665" y="41806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21665" y="50861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17892" y="2848929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66188" y="284892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600971" y="605197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82" name="Straight Connector 81"/>
          <p:cNvCxnSpPr>
            <a:stCxn id="81" idx="6"/>
            <a:endCxn id="48" idx="2"/>
          </p:cNvCxnSpPr>
          <p:nvPr/>
        </p:nvCxnSpPr>
        <p:spPr>
          <a:xfrm>
            <a:off x="6056335" y="6280575"/>
            <a:ext cx="881050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790336" y="549946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38543" y="55433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132529" y="5494649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6280575"/>
            <a:ext cx="41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Unreachable vertices can also be coded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 animBg="1"/>
      <p:bldP spid="48" grpId="0" animBg="1"/>
      <p:bldP spid="74" grpId="0" animBg="1"/>
      <p:bldP spid="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4" grpId="0"/>
      <p:bldP spid="73" grpId="0"/>
      <p:bldP spid="76" grpId="0"/>
      <p:bldP spid="77" grpId="0"/>
      <p:bldP spid="78" grpId="0"/>
      <p:bldP spid="79" grpId="0"/>
      <p:bldP spid="80" grpId="0"/>
      <p:bldP spid="81" grpId="0" animBg="1"/>
      <p:bldP spid="83" grpId="0" animBg="1"/>
      <p:bldP spid="85" grpId="0"/>
      <p:bldP spid="8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Breadth-First Search Algorithm</a:t>
            </a:r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152534" y="370680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677986" y="497381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6" name="Straight Connector 45"/>
          <p:cNvCxnSpPr>
            <a:stCxn id="42" idx="0"/>
            <a:endCxn id="39" idx="4"/>
          </p:cNvCxnSpPr>
          <p:nvPr/>
        </p:nvCxnSpPr>
        <p:spPr>
          <a:xfrm flipV="1">
            <a:off x="8380216" y="2873919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8152534" y="497381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677986" y="119894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152534" y="119894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37" name="Straight Connector 36"/>
          <p:cNvCxnSpPr>
            <a:stCxn id="32" idx="6"/>
            <a:endCxn id="33" idx="2"/>
          </p:cNvCxnSpPr>
          <p:nvPr/>
        </p:nvCxnSpPr>
        <p:spPr>
          <a:xfrm>
            <a:off x="7133350" y="1427547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6677986" y="24167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152534" y="24167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41" name="Straight Connector 40"/>
          <p:cNvCxnSpPr>
            <a:stCxn id="32" idx="4"/>
            <a:endCxn id="38" idx="0"/>
          </p:cNvCxnSpPr>
          <p:nvPr/>
        </p:nvCxnSpPr>
        <p:spPr>
          <a:xfrm>
            <a:off x="6905668" y="1656147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6677986" y="370680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4909" y="177485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54909" y="31466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54909" y="36038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4909" y="223205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54909" y="26894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63931" y="177485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63931" y="31466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63931" y="36038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63931" y="223205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63931" y="26894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2696" y="18627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86238" y="22759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86238" y="3190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86238" y="2742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86238" y="3647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82465" y="1410531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30761" y="1410531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854909" y="40610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03116" y="4105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163931" y="40562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13108"/>
            <a:ext cx="2776401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 (G, s)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sz="1000" dirty="0"/>
          </a:p>
          <a:p>
            <a:r>
              <a:rPr lang="en-US" dirty="0" smtClean="0"/>
              <a:t>    Q = new Queue()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Q.enq</a:t>
            </a:r>
            <a:r>
              <a:rPr lang="en-US" dirty="0" smtClean="0"/>
              <a:t>(s)</a:t>
            </a:r>
          </a:p>
          <a:p>
            <a:endParaRPr lang="en-US" sz="1000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Q.deq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 smtClean="0"/>
              <a:t>dist</a:t>
            </a:r>
            <a:r>
              <a:rPr lang="en-US" dirty="0" smtClean="0"/>
              <a:t>[v] = ∞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Q.enq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dist</a:t>
            </a:r>
            <a:r>
              <a:rPr lang="en-US" dirty="0" smtClean="0"/>
              <a:t>[v] = </a:t>
            </a:r>
            <a:r>
              <a:rPr lang="en-US" dirty="0" err="1" smtClean="0"/>
              <a:t>dist</a:t>
            </a:r>
            <a:r>
              <a:rPr lang="en-US" dirty="0" smtClean="0"/>
              <a:t>[u]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54909" y="451018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54909" y="496341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63931" y="451018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63931" y="496738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95856" y="457465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89444" y="499438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71" name="Straight Connector 70"/>
          <p:cNvCxnSpPr>
            <a:stCxn id="32" idx="5"/>
            <a:endCxn id="39" idx="1"/>
          </p:cNvCxnSpPr>
          <p:nvPr/>
        </p:nvCxnSpPr>
        <p:spPr>
          <a:xfrm>
            <a:off x="7066663" y="1589192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3" idx="4"/>
            <a:endCxn id="39" idx="0"/>
          </p:cNvCxnSpPr>
          <p:nvPr/>
        </p:nvCxnSpPr>
        <p:spPr>
          <a:xfrm>
            <a:off x="8380216" y="1656147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8" idx="6"/>
            <a:endCxn id="39" idx="2"/>
          </p:cNvCxnSpPr>
          <p:nvPr/>
        </p:nvCxnSpPr>
        <p:spPr>
          <a:xfrm>
            <a:off x="7133350" y="264531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8" idx="4"/>
            <a:endCxn id="52" idx="0"/>
          </p:cNvCxnSpPr>
          <p:nvPr/>
        </p:nvCxnSpPr>
        <p:spPr>
          <a:xfrm>
            <a:off x="6905668" y="2873919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9" idx="3"/>
            <a:endCxn id="52" idx="7"/>
          </p:cNvCxnSpPr>
          <p:nvPr/>
        </p:nvCxnSpPr>
        <p:spPr>
          <a:xfrm flipH="1">
            <a:off x="7066663" y="2806964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2" idx="6"/>
            <a:endCxn id="42" idx="2"/>
          </p:cNvCxnSpPr>
          <p:nvPr/>
        </p:nvCxnSpPr>
        <p:spPr>
          <a:xfrm>
            <a:off x="7133350" y="393540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2" idx="4"/>
            <a:endCxn id="43" idx="0"/>
          </p:cNvCxnSpPr>
          <p:nvPr/>
        </p:nvCxnSpPr>
        <p:spPr>
          <a:xfrm>
            <a:off x="6905668" y="4164004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6"/>
            <a:endCxn id="47" idx="2"/>
          </p:cNvCxnSpPr>
          <p:nvPr/>
        </p:nvCxnSpPr>
        <p:spPr>
          <a:xfrm>
            <a:off x="7133350" y="5202418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2" idx="4"/>
            <a:endCxn id="47" idx="0"/>
          </p:cNvCxnSpPr>
          <p:nvPr/>
        </p:nvCxnSpPr>
        <p:spPr>
          <a:xfrm>
            <a:off x="8380216" y="4164004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spect="1"/>
          </p:cNvSpPr>
          <p:nvPr/>
        </p:nvSpPr>
        <p:spPr>
          <a:xfrm>
            <a:off x="7415260" y="611681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95" name="Straight Connector 94"/>
          <p:cNvCxnSpPr>
            <a:stCxn id="94" idx="7"/>
            <a:endCxn id="47" idx="3"/>
          </p:cNvCxnSpPr>
          <p:nvPr/>
        </p:nvCxnSpPr>
        <p:spPr>
          <a:xfrm flipV="1">
            <a:off x="7803937" y="5364063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1"/>
            <a:endCxn id="43" idx="5"/>
          </p:cNvCxnSpPr>
          <p:nvPr/>
        </p:nvCxnSpPr>
        <p:spPr>
          <a:xfrm flipH="1" flipV="1">
            <a:off x="7066663" y="5364063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91965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234765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437384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065784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149165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522984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08584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980184" y="5955173"/>
            <a:ext cx="457200" cy="457200"/>
          </a:xfrm>
          <a:prstGeom prst="rect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2000" y="600282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854909" y="223750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163931" y="22322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854909" y="36038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163931" y="359882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54909" y="40610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63931" y="40562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854909" y="269834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163931" y="26894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854909" y="314666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163931" y="315554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54909" y="451345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163931" y="451018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54909" y="496341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163931" y="496341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54909" y="541799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63931" y="541799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15292" y="54856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54909" y="543101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3931" y="5395149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00019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8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8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4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8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0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2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9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7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1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4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6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0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1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3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5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7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83" grpId="0" animBg="1"/>
      <p:bldP spid="86" grpId="0" animBg="1"/>
      <p:bldP spid="57" grpId="0" animBg="1"/>
      <p:bldP spid="58" grpId="0" animBg="1"/>
      <p:bldP spid="59" grpId="0" animBg="1"/>
      <p:bldP spid="60" grpId="0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5" grpId="0" animBg="1"/>
      <p:bldP spid="126" grpId="0" animBg="1"/>
      <p:bldP spid="127" grpId="0" animBg="1"/>
      <p:bldP spid="128" grpId="0" animBg="1"/>
      <p:bldP spid="74" grpId="0" animBg="1"/>
      <p:bldP spid="75" grpId="0" animBg="1"/>
      <p:bldP spid="82" grpId="0" animBg="1"/>
      <p:bldP spid="98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03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BFS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13108"/>
            <a:ext cx="2776401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 (G, s)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sz="1000" dirty="0"/>
          </a:p>
          <a:p>
            <a:r>
              <a:rPr lang="en-US" dirty="0" smtClean="0"/>
              <a:t>    Q = new Queue()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Q.enq</a:t>
            </a:r>
            <a:r>
              <a:rPr lang="en-US" dirty="0" smtClean="0"/>
              <a:t>(s)</a:t>
            </a:r>
          </a:p>
          <a:p>
            <a:endParaRPr lang="en-US" sz="1000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Q.deq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 smtClean="0"/>
              <a:t>dist</a:t>
            </a:r>
            <a:r>
              <a:rPr lang="en-US" dirty="0" smtClean="0"/>
              <a:t>[v] = ∞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Q.enq</a:t>
            </a:r>
            <a:r>
              <a:rPr lang="en-US" dirty="0" smtClean="0"/>
              <a:t>(v)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dist</a:t>
            </a:r>
            <a:r>
              <a:rPr lang="en-US" dirty="0" smtClean="0"/>
              <a:t>[v] = </a:t>
            </a:r>
            <a:r>
              <a:rPr lang="en-US" dirty="0" err="1" smtClean="0"/>
              <a:t>dist</a:t>
            </a:r>
            <a:r>
              <a:rPr lang="en-US" dirty="0" smtClean="0"/>
              <a:t>[u]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prev</a:t>
            </a:r>
            <a:r>
              <a:rPr lang="en-US" dirty="0" smtClean="0"/>
              <a:t>[v] = 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4186" y="1112368"/>
            <a:ext cx="200696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</a:p>
          <a:p>
            <a:r>
              <a:rPr lang="en-US" dirty="0" smtClean="0"/>
              <a:t>    O(V)</a:t>
            </a:r>
          </a:p>
          <a:p>
            <a:endParaRPr lang="en-US" sz="1000" dirty="0"/>
          </a:p>
          <a:p>
            <a:r>
              <a:rPr lang="en-US" dirty="0" smtClean="0"/>
              <a:t>Create queue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  <a:p>
            <a:endParaRPr lang="en-US" sz="1000" dirty="0"/>
          </a:p>
          <a:p>
            <a:r>
              <a:rPr lang="en-US" dirty="0" err="1" smtClean="0"/>
              <a:t>Enqueue</a:t>
            </a:r>
            <a:r>
              <a:rPr lang="en-US" dirty="0" smtClean="0"/>
              <a:t> s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  <a:p>
            <a:endParaRPr lang="en-US" sz="1000" dirty="0"/>
          </a:p>
          <a:p>
            <a:r>
              <a:rPr lang="en-US" dirty="0" smtClean="0"/>
              <a:t>Loop test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err="1" smtClean="0"/>
              <a:t>Dequeues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smtClean="0"/>
              <a:t>Enumerate edges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Test in loop</a:t>
            </a:r>
          </a:p>
          <a:p>
            <a:r>
              <a:rPr lang="en-US" dirty="0"/>
              <a:t> </a:t>
            </a:r>
            <a:r>
              <a:rPr lang="en-US" dirty="0" smtClean="0"/>
              <a:t>   O(E)</a:t>
            </a:r>
          </a:p>
          <a:p>
            <a:endParaRPr lang="en-US" sz="1000" dirty="0"/>
          </a:p>
          <a:p>
            <a:r>
              <a:rPr lang="en-US" dirty="0" smtClean="0"/>
              <a:t>Body of conditional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7429" y="1113108"/>
            <a:ext cx="25683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</a:t>
            </a:r>
          </a:p>
          <a:p>
            <a:r>
              <a:rPr lang="en-US" dirty="0"/>
              <a:t> </a:t>
            </a:r>
            <a:r>
              <a:rPr lang="en-US" dirty="0" smtClean="0"/>
              <a:t>   O(V) + O(E) + O(ENUM)</a:t>
            </a:r>
          </a:p>
          <a:p>
            <a:endParaRPr lang="en-US" dirty="0"/>
          </a:p>
          <a:p>
            <a:r>
              <a:rPr lang="en-US" dirty="0" smtClean="0"/>
              <a:t>Matrix</a:t>
            </a:r>
          </a:p>
          <a:p>
            <a:r>
              <a:rPr lang="en-US" dirty="0"/>
              <a:t> </a:t>
            </a:r>
            <a:r>
              <a:rPr lang="en-US" dirty="0" smtClean="0"/>
              <a:t>   O(V) + O(E) +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List</a:t>
            </a:r>
          </a:p>
          <a:p>
            <a:r>
              <a:rPr lang="en-US" dirty="0"/>
              <a:t> </a:t>
            </a:r>
            <a:r>
              <a:rPr lang="en-US" dirty="0" smtClean="0"/>
              <a:t>   O(V) + O(E) + O(V+E)</a:t>
            </a:r>
          </a:p>
          <a:p>
            <a:r>
              <a:rPr lang="en-US" dirty="0"/>
              <a:t> </a:t>
            </a:r>
            <a:r>
              <a:rPr lang="en-US" dirty="0" smtClean="0"/>
              <a:t>   O(V+E)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062502"/>
            <a:ext cx="55046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 Find the shortest path (in a weighted graph) from a starting vertex (A in this example) to every reachable vertex.</a:t>
            </a:r>
          </a:p>
          <a:p>
            <a:endParaRPr lang="en-US" sz="1000" dirty="0"/>
          </a:p>
          <a:p>
            <a:r>
              <a:rPr lang="en-US" dirty="0" smtClean="0"/>
              <a:t>Assumption:  No cycles of net negative cost.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590543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90543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90543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0543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90543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8839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38839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38839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938839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38839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28330" y="2678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21872" y="3092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21872" y="40068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1872" y="355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21872" y="4464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200" y="446402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447623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90543" y="48772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8750" y="49212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932736" y="48724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90543" y="53344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8750" y="5378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2736" y="53296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596646" y="5791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4853" y="58356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38839" y="57868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96646" y="62539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4853" y="6297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839" y="624911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9072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 animBg="1"/>
      <p:bldP spid="99" grpId="0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3529" y="3038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922347"/>
            <a:ext cx="55046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there is a cycle of net negative cost?</a:t>
            </a:r>
          </a:p>
          <a:p>
            <a:endParaRPr lang="en-US" sz="1000" dirty="0"/>
          </a:p>
          <a:p>
            <a:r>
              <a:rPr lang="en-US" dirty="0" smtClean="0"/>
              <a:t>Example:  Change the -5 to -7</a:t>
            </a:r>
          </a:p>
          <a:p>
            <a:endParaRPr lang="en-US" sz="1000" dirty="0"/>
          </a:p>
          <a:p>
            <a:r>
              <a:rPr lang="en-US" dirty="0" smtClean="0"/>
              <a:t>Now there’s no shortest path to C, E, F, or G.  The more times we go around the cycle the lower the cost.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590543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90543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90543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0543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90543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8839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38839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8839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938839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38839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28330" y="2678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21872" y="3092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21872" y="40068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1872" y="355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21872" y="4464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200" y="446402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447623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90543" y="48772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8750" y="49212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932736" y="48724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90543" y="53344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8750" y="5378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2736" y="53296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596646" y="5791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4853" y="58356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38839" y="57868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96646" y="62539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4853" y="6297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839" y="624911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42381" y="2913644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-7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1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 animBg="1"/>
      <p:bldP spid="99" grpId="0"/>
      <p:bldP spid="100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6" name="Straight Connector 5"/>
          <p:cNvCxnSpPr>
            <a:stCxn id="4" idx="0"/>
            <a:endCxn id="12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0" name="Straight Connector 9"/>
          <p:cNvCxnSpPr>
            <a:stCxn id="8" idx="6"/>
            <a:endCxn id="9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3" name="Straight Connector 12"/>
          <p:cNvCxnSpPr>
            <a:stCxn id="8" idx="4"/>
            <a:endCxn id="11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2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14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4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4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4"/>
            <a:endCxn id="5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6"/>
            <a:endCxn id="7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7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5" name="Straight Connector 24"/>
          <p:cNvCxnSpPr>
            <a:stCxn id="24" idx="7"/>
            <a:endCxn id="7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1"/>
            <a:endCxn id="5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922347"/>
            <a:ext cx="586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asking for the “shortest path”, we could ask fo</a:t>
            </a:r>
            <a:r>
              <a:rPr lang="en-US" dirty="0" smtClean="0"/>
              <a:t>r </a:t>
            </a:r>
            <a:r>
              <a:rPr lang="en-US" smtClean="0"/>
              <a:t>the “shortest </a:t>
            </a:r>
            <a:r>
              <a:rPr lang="en-US" dirty="0" smtClean="0"/>
              <a:t>path that does not include </a:t>
            </a:r>
            <a:r>
              <a:rPr lang="en-US" smtClean="0"/>
              <a:t>a cycle”.  </a:t>
            </a:r>
            <a:r>
              <a:rPr lang="en-US" dirty="0" smtClean="0"/>
              <a:t>(See below.)</a:t>
            </a:r>
          </a:p>
          <a:p>
            <a:endParaRPr lang="en-US" dirty="0"/>
          </a:p>
          <a:p>
            <a:r>
              <a:rPr lang="en-US" dirty="0" smtClean="0"/>
              <a:t>Unfortunately, it is considered unlikely that an efficient algorithm for this will ever be discovered.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90543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90543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90543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0543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90543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38839" y="25910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938839" y="39628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38839" y="44200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938839" y="30482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38839" y="3505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28330" y="2678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21872" y="3092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21872" y="40068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21872" y="35585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21872" y="44640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8200" y="4464025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447623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90543" y="48772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38750" y="49212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932736" y="48724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90543" y="53344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38750" y="53784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2736" y="53296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96646" y="5791691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344853" y="58356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38839" y="578687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96646" y="62539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44853" y="629786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938839" y="624911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42381" y="28588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-7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</TotalTime>
  <Words>784</Words>
  <Application>Microsoft Office PowerPoint</Application>
  <PresentationFormat>On-screen Show (4:3)</PresentationFormat>
  <Paragraphs>362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Breadth-First Search Trees</vt:lpstr>
      <vt:lpstr>Breadth-First Search Trees</vt:lpstr>
      <vt:lpstr>Breadth-First Search Algorithm</vt:lpstr>
      <vt:lpstr>Analysis of BFS</vt:lpstr>
      <vt:lpstr>Shortest Paths</vt:lpstr>
      <vt:lpstr>Shortest Paths</vt:lpstr>
      <vt:lpstr>Shortest Paths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222</cp:revision>
  <dcterms:created xsi:type="dcterms:W3CDTF">2012-01-06T20:07:23Z</dcterms:created>
  <dcterms:modified xsi:type="dcterms:W3CDTF">2016-09-20T21:29:36Z</dcterms:modified>
</cp:coreProperties>
</file>