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5" r:id="rId11"/>
    <p:sldId id="272" r:id="rId12"/>
    <p:sldId id="273" r:id="rId13"/>
    <p:sldId id="276" r:id="rId14"/>
    <p:sldId id="277" r:id="rId15"/>
    <p:sldId id="278" r:id="rId16"/>
    <p:sldId id="279" r:id="rId17"/>
    <p:sldId id="280" r:id="rId18"/>
    <p:sldId id="281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A5E"/>
    <a:srgbClr val="00FF64"/>
    <a:srgbClr val="FF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725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0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9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A061-DC83-45B6-B199-FCCCB683D7BD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6A47-338B-4454-8EEB-44758AFE0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49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DFS on Directed Graphs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188706" y="16002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1431211" y="160020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31102" y="268533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6962775" y="160020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4178819" y="268533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2279699" y="268533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5159494" y="1600200"/>
            <a:ext cx="472501" cy="4744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32" name="Straight Connector 31"/>
          <p:cNvCxnSpPr>
            <a:stCxn id="11" idx="6"/>
            <a:endCxn id="10" idx="2"/>
          </p:cNvCxnSpPr>
          <p:nvPr/>
        </p:nvCxnSpPr>
        <p:spPr>
          <a:xfrm>
            <a:off x="1886575" y="1828800"/>
            <a:ext cx="1302131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" idx="6"/>
            <a:endCxn id="17" idx="2"/>
          </p:cNvCxnSpPr>
          <p:nvPr/>
        </p:nvCxnSpPr>
        <p:spPr>
          <a:xfrm>
            <a:off x="3645906" y="1828800"/>
            <a:ext cx="1513588" cy="860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5"/>
            <a:endCxn id="16" idx="1"/>
          </p:cNvCxnSpPr>
          <p:nvPr/>
        </p:nvCxnSpPr>
        <p:spPr>
          <a:xfrm>
            <a:off x="1819888" y="1990445"/>
            <a:ext cx="526498" cy="761841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6" idx="7"/>
            <a:endCxn id="10" idx="3"/>
          </p:cNvCxnSpPr>
          <p:nvPr/>
        </p:nvCxnSpPr>
        <p:spPr>
          <a:xfrm flipV="1">
            <a:off x="2668376" y="1990445"/>
            <a:ext cx="587285" cy="761841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0" idx="5"/>
            <a:endCxn id="15" idx="1"/>
          </p:cNvCxnSpPr>
          <p:nvPr/>
        </p:nvCxnSpPr>
        <p:spPr>
          <a:xfrm>
            <a:off x="3578951" y="1990445"/>
            <a:ext cx="666555" cy="761841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5" idx="7"/>
            <a:endCxn id="17" idx="3"/>
          </p:cNvCxnSpPr>
          <p:nvPr/>
        </p:nvCxnSpPr>
        <p:spPr>
          <a:xfrm flipV="1">
            <a:off x="4567496" y="2005131"/>
            <a:ext cx="661194" cy="74715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2"/>
            <a:endCxn id="16" idx="6"/>
          </p:cNvCxnSpPr>
          <p:nvPr/>
        </p:nvCxnSpPr>
        <p:spPr>
          <a:xfrm flipH="1">
            <a:off x="2735063" y="2913931"/>
            <a:ext cx="1443756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" idx="2"/>
            <a:endCxn id="15" idx="6"/>
          </p:cNvCxnSpPr>
          <p:nvPr/>
        </p:nvCxnSpPr>
        <p:spPr>
          <a:xfrm flipH="1">
            <a:off x="4634183" y="2913931"/>
            <a:ext cx="1196919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3"/>
            <a:endCxn id="13" idx="7"/>
          </p:cNvCxnSpPr>
          <p:nvPr/>
        </p:nvCxnSpPr>
        <p:spPr>
          <a:xfrm flipH="1">
            <a:off x="6219779" y="1990445"/>
            <a:ext cx="809683" cy="761841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434910" y="1230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56899" y="12308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164523" y="1230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286512" y="12308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,9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150612" y="1230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272601" y="12308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,4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820110" y="1230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058745" y="12308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,14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253680" y="3142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375669" y="314253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,7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186465" y="3142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308454" y="314253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,8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715000" y="31425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961934" y="314253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,13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65326" y="3733800"/>
            <a:ext cx="4379660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Black edges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Part of search tree:  tree edge</a:t>
            </a:r>
            <a:br>
              <a:rPr lang="en-US" dirty="0" smtClean="0"/>
            </a:br>
            <a:endParaRPr lang="en-US" sz="1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Orange edges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To ancestor in tree:  back edge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To descendant in tree:  forward edge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All others:  cross edge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Back edges:           DB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Forward edges:    </a:t>
            </a:r>
            <a:r>
              <a:rPr lang="en-US" sz="800" dirty="0" smtClean="0"/>
              <a:t> </a:t>
            </a:r>
            <a:r>
              <a:rPr lang="en-US" dirty="0" smtClean="0"/>
              <a:t>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Cross edges:          EC, GE</a:t>
            </a:r>
          </a:p>
        </p:txBody>
      </p:sp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62156"/>
              </p:ext>
            </p:extLst>
          </p:nvPr>
        </p:nvGraphicFramePr>
        <p:xfrm>
          <a:off x="5000123" y="3962400"/>
          <a:ext cx="3925303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703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Pre/Post for (</a:t>
                      </a:r>
                      <a:r>
                        <a:rPr lang="en-US" dirty="0" err="1" smtClean="0"/>
                        <a:t>u,v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Edge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[    </a:t>
                      </a:r>
                      <a:r>
                        <a:rPr lang="en-US" sz="1600" baseline="0" dirty="0" smtClean="0">
                          <a:latin typeface="Lucida Console" pitchFamily="49" charset="0"/>
                        </a:rPr>
                        <a:t>[    ]    ]</a:t>
                      </a:r>
                    </a:p>
                    <a:p>
                      <a:r>
                        <a:rPr lang="en-US" sz="1600" baseline="0" dirty="0" smtClean="0">
                          <a:latin typeface="Lucida Console" pitchFamily="49" charset="0"/>
                        </a:rPr>
                        <a:t>u    </a:t>
                      </a:r>
                      <a:r>
                        <a:rPr lang="en-US" baseline="0" dirty="0" smtClean="0"/>
                        <a:t>v          </a:t>
                      </a:r>
                      <a:r>
                        <a:rPr lang="en-US" baseline="0" dirty="0" err="1" smtClean="0"/>
                        <a:t>v</a:t>
                      </a:r>
                      <a:r>
                        <a:rPr lang="en-US" baseline="0" dirty="0" smtClean="0"/>
                        <a:t>         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[    </a:t>
                      </a:r>
                      <a:r>
                        <a:rPr lang="en-US" sz="1600" baseline="0" dirty="0" smtClean="0">
                          <a:latin typeface="Lucida Console" pitchFamily="49" charset="0"/>
                        </a:rPr>
                        <a:t>[    ]    ]</a:t>
                      </a:r>
                    </a:p>
                    <a:p>
                      <a:r>
                        <a:rPr lang="en-US" sz="1600" baseline="0" dirty="0" smtClean="0">
                          <a:latin typeface="Lucida Console" pitchFamily="49" charset="0"/>
                        </a:rPr>
                        <a:t>v    </a:t>
                      </a:r>
                      <a:r>
                        <a:rPr lang="en-US" sz="1800" baseline="0" dirty="0" smtClean="0">
                          <a:latin typeface="+mn-lt"/>
                        </a:rPr>
                        <a:t>u</a:t>
                      </a:r>
                      <a:r>
                        <a:rPr lang="en-US" baseline="0" dirty="0" smtClean="0"/>
                        <a:t>         </a:t>
                      </a:r>
                      <a:r>
                        <a:rPr lang="en-US" baseline="0" dirty="0" err="1" smtClean="0"/>
                        <a:t>u</a:t>
                      </a:r>
                      <a:r>
                        <a:rPr lang="en-US" baseline="0" dirty="0" smtClean="0"/>
                        <a:t>         v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[    </a:t>
                      </a:r>
                      <a:r>
                        <a:rPr lang="en-US" sz="1600" baseline="0" dirty="0" smtClean="0">
                          <a:latin typeface="Lucida Console" pitchFamily="49" charset="0"/>
                        </a:rPr>
                        <a:t>]    [    ]</a:t>
                      </a:r>
                    </a:p>
                    <a:p>
                      <a:r>
                        <a:rPr lang="en-US" sz="1600" baseline="0" dirty="0" smtClean="0">
                          <a:latin typeface="Lucida Console" pitchFamily="49" charset="0"/>
                        </a:rPr>
                        <a:t>v    </a:t>
                      </a:r>
                      <a:r>
                        <a:rPr lang="en-US" baseline="0" dirty="0" err="1" smtClean="0"/>
                        <a:t>v</a:t>
                      </a:r>
                      <a:r>
                        <a:rPr lang="en-US" baseline="0" dirty="0" smtClean="0"/>
                        <a:t>          u         u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298307"/>
              </p:ext>
            </p:extLst>
          </p:nvPr>
        </p:nvGraphicFramePr>
        <p:xfrm>
          <a:off x="5000123" y="3962400"/>
          <a:ext cx="3925303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703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Pre/Post for (</a:t>
                      </a:r>
                      <a:r>
                        <a:rPr lang="en-US" dirty="0" err="1" smtClean="0"/>
                        <a:t>u,v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Edge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[    </a:t>
                      </a:r>
                      <a:r>
                        <a:rPr lang="en-US" sz="1600" baseline="0" dirty="0" smtClean="0">
                          <a:latin typeface="Lucida Console" pitchFamily="49" charset="0"/>
                        </a:rPr>
                        <a:t>[    ]    ]</a:t>
                      </a:r>
                    </a:p>
                    <a:p>
                      <a:r>
                        <a:rPr lang="en-US" sz="1600" baseline="0" dirty="0" smtClean="0">
                          <a:latin typeface="Lucida Console" pitchFamily="49" charset="0"/>
                        </a:rPr>
                        <a:t>u    </a:t>
                      </a:r>
                      <a:r>
                        <a:rPr lang="en-US" baseline="0" dirty="0" smtClean="0"/>
                        <a:t>v          </a:t>
                      </a:r>
                      <a:r>
                        <a:rPr lang="en-US" baseline="0" dirty="0" err="1" smtClean="0"/>
                        <a:t>v</a:t>
                      </a:r>
                      <a:r>
                        <a:rPr lang="en-US" baseline="0" dirty="0" smtClean="0"/>
                        <a:t>         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Tree/forward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[    </a:t>
                      </a:r>
                      <a:r>
                        <a:rPr lang="en-US" sz="1600" baseline="0" dirty="0" smtClean="0">
                          <a:latin typeface="Lucida Console" pitchFamily="49" charset="0"/>
                        </a:rPr>
                        <a:t>[    ]    ]</a:t>
                      </a:r>
                    </a:p>
                    <a:p>
                      <a:r>
                        <a:rPr lang="en-US" sz="1600" baseline="0" dirty="0" smtClean="0">
                          <a:latin typeface="Lucida Console" pitchFamily="49" charset="0"/>
                        </a:rPr>
                        <a:t>v    </a:t>
                      </a:r>
                      <a:r>
                        <a:rPr lang="en-US" sz="1800" baseline="0" dirty="0" smtClean="0">
                          <a:latin typeface="+mn-lt"/>
                        </a:rPr>
                        <a:t>u</a:t>
                      </a:r>
                      <a:r>
                        <a:rPr lang="en-US" baseline="0" dirty="0" smtClean="0"/>
                        <a:t>         </a:t>
                      </a:r>
                      <a:r>
                        <a:rPr lang="en-US" baseline="0" dirty="0" err="1" smtClean="0"/>
                        <a:t>u</a:t>
                      </a:r>
                      <a:r>
                        <a:rPr lang="en-US" baseline="0" dirty="0" smtClean="0"/>
                        <a:t>         v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[    </a:t>
                      </a:r>
                      <a:r>
                        <a:rPr lang="en-US" sz="1600" baseline="0" dirty="0" smtClean="0">
                          <a:latin typeface="Lucida Console" pitchFamily="49" charset="0"/>
                        </a:rPr>
                        <a:t>]    [    ]</a:t>
                      </a:r>
                    </a:p>
                    <a:p>
                      <a:r>
                        <a:rPr lang="en-US" sz="1600" baseline="0" dirty="0" smtClean="0">
                          <a:latin typeface="Lucida Console" pitchFamily="49" charset="0"/>
                        </a:rPr>
                        <a:t>v    </a:t>
                      </a:r>
                      <a:r>
                        <a:rPr lang="en-US" baseline="0" dirty="0" err="1" smtClean="0"/>
                        <a:t>v</a:t>
                      </a:r>
                      <a:r>
                        <a:rPr lang="en-US" baseline="0" dirty="0" smtClean="0"/>
                        <a:t>          u         u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390988"/>
              </p:ext>
            </p:extLst>
          </p:nvPr>
        </p:nvGraphicFramePr>
        <p:xfrm>
          <a:off x="5000123" y="3962400"/>
          <a:ext cx="3925303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703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Pre/Post for (</a:t>
                      </a:r>
                      <a:r>
                        <a:rPr lang="en-US" dirty="0" err="1" smtClean="0"/>
                        <a:t>u,v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Edge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[    </a:t>
                      </a:r>
                      <a:r>
                        <a:rPr lang="en-US" sz="1600" baseline="0" dirty="0" smtClean="0">
                          <a:latin typeface="Lucida Console" pitchFamily="49" charset="0"/>
                        </a:rPr>
                        <a:t>[    ]    ]</a:t>
                      </a:r>
                    </a:p>
                    <a:p>
                      <a:r>
                        <a:rPr lang="en-US" sz="1600" baseline="0" dirty="0" smtClean="0">
                          <a:latin typeface="Lucida Console" pitchFamily="49" charset="0"/>
                        </a:rPr>
                        <a:t>u    </a:t>
                      </a:r>
                      <a:r>
                        <a:rPr lang="en-US" baseline="0" dirty="0" smtClean="0"/>
                        <a:t>v          </a:t>
                      </a:r>
                      <a:r>
                        <a:rPr lang="en-US" baseline="0" dirty="0" err="1" smtClean="0"/>
                        <a:t>v</a:t>
                      </a:r>
                      <a:r>
                        <a:rPr lang="en-US" baseline="0" dirty="0" smtClean="0"/>
                        <a:t>         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Tree/forward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[    </a:t>
                      </a:r>
                      <a:r>
                        <a:rPr lang="en-US" sz="1600" baseline="0" dirty="0" smtClean="0">
                          <a:latin typeface="Lucida Console" pitchFamily="49" charset="0"/>
                        </a:rPr>
                        <a:t>[    ]    ]</a:t>
                      </a:r>
                    </a:p>
                    <a:p>
                      <a:r>
                        <a:rPr lang="en-US" sz="1600" baseline="0" dirty="0" smtClean="0">
                          <a:latin typeface="Lucida Console" pitchFamily="49" charset="0"/>
                        </a:rPr>
                        <a:t>v    </a:t>
                      </a:r>
                      <a:r>
                        <a:rPr lang="en-US" sz="1800" baseline="0" dirty="0" smtClean="0">
                          <a:latin typeface="+mn-lt"/>
                        </a:rPr>
                        <a:t>u</a:t>
                      </a:r>
                      <a:r>
                        <a:rPr lang="en-US" baseline="0" dirty="0" smtClean="0"/>
                        <a:t>         </a:t>
                      </a:r>
                      <a:r>
                        <a:rPr lang="en-US" baseline="0" dirty="0" err="1" smtClean="0"/>
                        <a:t>u</a:t>
                      </a:r>
                      <a:r>
                        <a:rPr lang="en-US" baseline="0" dirty="0" smtClean="0"/>
                        <a:t>         v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[    </a:t>
                      </a:r>
                      <a:r>
                        <a:rPr lang="en-US" sz="1600" baseline="0" dirty="0" smtClean="0">
                          <a:latin typeface="Lucida Console" pitchFamily="49" charset="0"/>
                        </a:rPr>
                        <a:t>]    [    ]</a:t>
                      </a:r>
                    </a:p>
                    <a:p>
                      <a:r>
                        <a:rPr lang="en-US" sz="1600" baseline="0" dirty="0" smtClean="0">
                          <a:latin typeface="Lucida Console" pitchFamily="49" charset="0"/>
                        </a:rPr>
                        <a:t>v    </a:t>
                      </a:r>
                      <a:r>
                        <a:rPr lang="en-US" baseline="0" dirty="0" err="1" smtClean="0"/>
                        <a:t>v</a:t>
                      </a:r>
                      <a:r>
                        <a:rPr lang="en-US" baseline="0" dirty="0" smtClean="0"/>
                        <a:t>          u         u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558115"/>
              </p:ext>
            </p:extLst>
          </p:nvPr>
        </p:nvGraphicFramePr>
        <p:xfrm>
          <a:off x="5000123" y="3962400"/>
          <a:ext cx="3925303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703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Pre/Post for (</a:t>
                      </a:r>
                      <a:r>
                        <a:rPr lang="en-US" dirty="0" err="1" smtClean="0"/>
                        <a:t>u,v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Edge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[    </a:t>
                      </a:r>
                      <a:r>
                        <a:rPr lang="en-US" sz="1600" baseline="0" dirty="0" smtClean="0">
                          <a:latin typeface="Lucida Console" pitchFamily="49" charset="0"/>
                        </a:rPr>
                        <a:t>[    ]    ]</a:t>
                      </a:r>
                    </a:p>
                    <a:p>
                      <a:r>
                        <a:rPr lang="en-US" sz="1600" baseline="0" dirty="0" smtClean="0">
                          <a:latin typeface="Lucida Console" pitchFamily="49" charset="0"/>
                        </a:rPr>
                        <a:t>u    </a:t>
                      </a:r>
                      <a:r>
                        <a:rPr lang="en-US" baseline="0" dirty="0" smtClean="0"/>
                        <a:t>v          </a:t>
                      </a:r>
                      <a:r>
                        <a:rPr lang="en-US" baseline="0" dirty="0" err="1" smtClean="0"/>
                        <a:t>v</a:t>
                      </a:r>
                      <a:r>
                        <a:rPr lang="en-US" baseline="0" dirty="0" smtClean="0"/>
                        <a:t>         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Tree/forward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[    </a:t>
                      </a:r>
                      <a:r>
                        <a:rPr lang="en-US" sz="1600" baseline="0" dirty="0" smtClean="0">
                          <a:latin typeface="Lucida Console" pitchFamily="49" charset="0"/>
                        </a:rPr>
                        <a:t>[    ]    ]</a:t>
                      </a:r>
                    </a:p>
                    <a:p>
                      <a:r>
                        <a:rPr lang="en-US" sz="1600" baseline="0" dirty="0" smtClean="0">
                          <a:latin typeface="Lucida Console" pitchFamily="49" charset="0"/>
                        </a:rPr>
                        <a:t>v    </a:t>
                      </a:r>
                      <a:r>
                        <a:rPr lang="en-US" sz="1800" baseline="0" dirty="0" smtClean="0">
                          <a:latin typeface="+mn-lt"/>
                        </a:rPr>
                        <a:t>u</a:t>
                      </a:r>
                      <a:r>
                        <a:rPr lang="en-US" baseline="0" dirty="0" smtClean="0"/>
                        <a:t>         </a:t>
                      </a:r>
                      <a:r>
                        <a:rPr lang="en-US" baseline="0" dirty="0" err="1" smtClean="0"/>
                        <a:t>u</a:t>
                      </a:r>
                      <a:r>
                        <a:rPr lang="en-US" baseline="0" dirty="0" smtClean="0"/>
                        <a:t>         v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[    </a:t>
                      </a:r>
                      <a:r>
                        <a:rPr lang="en-US" sz="1600" baseline="0" dirty="0" smtClean="0">
                          <a:latin typeface="Lucida Console" pitchFamily="49" charset="0"/>
                        </a:rPr>
                        <a:t>]    [    ]</a:t>
                      </a:r>
                    </a:p>
                    <a:p>
                      <a:r>
                        <a:rPr lang="en-US" sz="1600" baseline="0" dirty="0" smtClean="0">
                          <a:latin typeface="Lucida Console" pitchFamily="49" charset="0"/>
                        </a:rPr>
                        <a:t>v    </a:t>
                      </a:r>
                      <a:r>
                        <a:rPr lang="en-US" baseline="0" dirty="0" err="1" smtClean="0"/>
                        <a:t>v</a:t>
                      </a:r>
                      <a:r>
                        <a:rPr lang="en-US" baseline="0" dirty="0" smtClean="0"/>
                        <a:t>          u         u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3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8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0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4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6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1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0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3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8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Strongly Connected Components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990772" y="130145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868901" y="130145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696200" y="1301459"/>
            <a:ext cx="472501" cy="4744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609118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868901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696200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68901" y="388620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7696200" y="388620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931801" y="483514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6705600" y="483514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8412394" y="483514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7585956" y="576448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16281" y="3910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42299" y="391054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130468" y="24713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256486" y="247137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248400" y="27075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467394" y="270752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,22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710196" y="9989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36214" y="99893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455433" y="28683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2187" y="286838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,18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659549" y="998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923755" y="99893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,23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799750" y="9877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44058" y="9918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,24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130468" y="3930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256486" y="39301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,14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934898" y="52843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060916" y="52843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,10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100544" y="4879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226562" y="48790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474685" y="5246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600703" y="524647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,13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36604" y="6139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762622" y="61398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,12</a:t>
            </a:r>
            <a:endParaRPr lang="en-US" dirty="0"/>
          </a:p>
        </p:txBody>
      </p:sp>
      <p:cxnSp>
        <p:nvCxnSpPr>
          <p:cNvPr id="32" name="Straight Connector 31"/>
          <p:cNvCxnSpPr>
            <a:stCxn id="11" idx="6"/>
            <a:endCxn id="10" idx="2"/>
          </p:cNvCxnSpPr>
          <p:nvPr/>
        </p:nvCxnSpPr>
        <p:spPr>
          <a:xfrm>
            <a:off x="4446136" y="1530059"/>
            <a:ext cx="1422765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8" idx="5"/>
            <a:endCxn id="73" idx="1"/>
          </p:cNvCxnSpPr>
          <p:nvPr/>
        </p:nvCxnSpPr>
        <p:spPr>
          <a:xfrm>
            <a:off x="8084877" y="4276445"/>
            <a:ext cx="394204" cy="6256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3" idx="3"/>
            <a:endCxn id="76" idx="7"/>
          </p:cNvCxnSpPr>
          <p:nvPr/>
        </p:nvCxnSpPr>
        <p:spPr>
          <a:xfrm flipH="1">
            <a:off x="7974633" y="5225388"/>
            <a:ext cx="504448" cy="6060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5" idx="4"/>
            <a:endCxn id="13" idx="0"/>
          </p:cNvCxnSpPr>
          <p:nvPr/>
        </p:nvCxnSpPr>
        <p:spPr>
          <a:xfrm>
            <a:off x="6096583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16" idx="7"/>
          </p:cNvCxnSpPr>
          <p:nvPr/>
        </p:nvCxnSpPr>
        <p:spPr>
          <a:xfrm flipH="1">
            <a:off x="4997795" y="1691704"/>
            <a:ext cx="938061" cy="79936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8" idx="2"/>
            <a:endCxn id="13" idx="6"/>
          </p:cNvCxnSpPr>
          <p:nvPr/>
        </p:nvCxnSpPr>
        <p:spPr>
          <a:xfrm flipH="1">
            <a:off x="6324265" y="4114800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3" idx="6"/>
            <a:endCxn id="67" idx="2"/>
          </p:cNvCxnSpPr>
          <p:nvPr/>
        </p:nvCxnSpPr>
        <p:spPr>
          <a:xfrm>
            <a:off x="5387165" y="5063743"/>
            <a:ext cx="13184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7" idx="5"/>
            <a:endCxn id="76" idx="1"/>
          </p:cNvCxnSpPr>
          <p:nvPr/>
        </p:nvCxnSpPr>
        <p:spPr>
          <a:xfrm>
            <a:off x="7094277" y="5225388"/>
            <a:ext cx="558366" cy="6060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0" idx="6"/>
            <a:endCxn id="17" idx="2"/>
          </p:cNvCxnSpPr>
          <p:nvPr/>
        </p:nvCxnSpPr>
        <p:spPr>
          <a:xfrm>
            <a:off x="6326101" y="1530059"/>
            <a:ext cx="1370099" cy="860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4" idx="4"/>
            <a:endCxn id="58" idx="0"/>
          </p:cNvCxnSpPr>
          <p:nvPr/>
        </p:nvCxnSpPr>
        <p:spPr>
          <a:xfrm>
            <a:off x="7923882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4" idx="2"/>
            <a:endCxn id="15" idx="6"/>
          </p:cNvCxnSpPr>
          <p:nvPr/>
        </p:nvCxnSpPr>
        <p:spPr>
          <a:xfrm flipH="1">
            <a:off x="6324265" y="2652711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3" idx="3"/>
            <a:endCxn id="63" idx="7"/>
          </p:cNvCxnSpPr>
          <p:nvPr/>
        </p:nvCxnSpPr>
        <p:spPr>
          <a:xfrm flipH="1">
            <a:off x="5320478" y="4276445"/>
            <a:ext cx="615110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67" idx="1"/>
            <a:endCxn id="13" idx="5"/>
          </p:cNvCxnSpPr>
          <p:nvPr/>
        </p:nvCxnSpPr>
        <p:spPr>
          <a:xfrm flipH="1" flipV="1">
            <a:off x="6257578" y="4276445"/>
            <a:ext cx="514709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 96"/>
          <p:cNvSpPr/>
          <p:nvPr/>
        </p:nvSpPr>
        <p:spPr>
          <a:xfrm>
            <a:off x="6106916" y="1758659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797339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 rot="10800000">
            <a:off x="5934279" y="1732392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 rot="10800000">
            <a:off x="775981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31618" y="1737150"/>
            <a:ext cx="345737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highest post time belongs to a vertex in a meta-source.</a:t>
            </a:r>
          </a:p>
          <a:p>
            <a:endParaRPr lang="en-US" sz="1000" dirty="0"/>
          </a:p>
          <a:p>
            <a:r>
              <a:rPr lang="en-US" dirty="0" smtClean="0"/>
              <a:t>If we eliminate that meta-source, the new highest post time will belong to a vertex in a meta-source in the reduced graph.</a:t>
            </a:r>
          </a:p>
          <a:p>
            <a:endParaRPr lang="en-US" sz="1000" dirty="0"/>
          </a:p>
          <a:p>
            <a:r>
              <a:rPr lang="en-US" dirty="0" smtClean="0"/>
              <a:t>If we proceed in this way, we are essentially topologically sorting the meta-graph.</a:t>
            </a:r>
          </a:p>
          <a:p>
            <a:endParaRPr lang="en-US" sz="1000" dirty="0"/>
          </a:p>
          <a:p>
            <a:r>
              <a:rPr lang="en-US" dirty="0" smtClean="0"/>
              <a:t>Given a vertex in a meta-sink, we previously saw how to identify the rest of the vertices in that meta-sink.  But we only have a way to identify a vertex in a meta-source.  What to do?</a:t>
            </a:r>
          </a:p>
          <a:p>
            <a:endParaRPr lang="en-US" sz="1000" dirty="0" smtClean="0"/>
          </a:p>
        </p:txBody>
      </p:sp>
      <p:sp>
        <p:nvSpPr>
          <p:cNvPr id="57" name="Oval 56"/>
          <p:cNvSpPr/>
          <p:nvPr/>
        </p:nvSpPr>
        <p:spPr>
          <a:xfrm>
            <a:off x="3733800" y="914400"/>
            <a:ext cx="960396" cy="10668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66825" y="817903"/>
            <a:ext cx="1627452" cy="2565852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384722" y="2209801"/>
            <a:ext cx="914400" cy="1173954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334042" y="764499"/>
            <a:ext cx="1442329" cy="2619256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344544" y="3383755"/>
            <a:ext cx="4799455" cy="3398045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7" grpId="0" animBg="1"/>
      <p:bldP spid="16" grpId="0" animBg="1"/>
      <p:bldP spid="15" grpId="0" animBg="1"/>
      <p:bldP spid="14" grpId="0" animBg="1"/>
      <p:bldP spid="13" grpId="0" animBg="1"/>
      <p:bldP spid="58" grpId="0" animBg="1"/>
      <p:bldP spid="63" grpId="0" animBg="1"/>
      <p:bldP spid="67" grpId="0" animBg="1"/>
      <p:bldP spid="73" grpId="0" animBg="1"/>
      <p:bldP spid="76" grpId="0" animBg="1"/>
      <p:bldP spid="35" grpId="0"/>
      <p:bldP spid="36" grpId="0"/>
      <p:bldP spid="37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7" grpId="0"/>
      <p:bldP spid="48" grpId="0"/>
      <p:bldP spid="49" grpId="0"/>
      <p:bldP spid="51" grpId="0"/>
      <p:bldP spid="60" grpId="0"/>
      <p:bldP spid="61" grpId="0"/>
      <p:bldP spid="64" grpId="0"/>
      <p:bldP spid="66" grpId="0"/>
      <p:bldP spid="68" grpId="0"/>
      <p:bldP spid="69" grpId="0"/>
      <p:bldP spid="74" grpId="0"/>
      <p:bldP spid="75" grpId="0"/>
      <p:bldP spid="77" grpId="0"/>
      <p:bldP spid="78" grpId="0"/>
      <p:bldP spid="97" grpId="0" animBg="1"/>
      <p:bldP spid="98" grpId="0" animBg="1"/>
      <p:bldP spid="99" grpId="0" animBg="1"/>
      <p:bldP spid="100" grpId="0" animBg="1"/>
      <p:bldP spid="57" grpId="0" animBg="1"/>
      <p:bldP spid="70" grpId="0" animBg="1"/>
      <p:bldP spid="72" grpId="0" animBg="1"/>
      <p:bldP spid="81" grpId="0" animBg="1"/>
      <p:bldP spid="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Strongly Connected Components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990772" y="130145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868901" y="130145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696200" y="1301459"/>
            <a:ext cx="472501" cy="4744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609118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868901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696200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68901" y="388620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7696200" y="388620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931801" y="483514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6705600" y="483514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8412394" y="483514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7585956" y="576448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55896" y="39024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484772" y="39105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,17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130468" y="24713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256486" y="247137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,9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244301" y="27075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70319" y="270752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</a:t>
            </a:r>
            <a:r>
              <a:rPr lang="en-US" dirty="0"/>
              <a:t>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10196" y="9989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36214" y="99893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455433" y="28683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2187" y="286838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860082" y="10049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010925" y="99893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,7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961180" y="991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112023" y="99185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</a:t>
            </a:r>
            <a:r>
              <a:rPr lang="en-US" dirty="0"/>
              <a:t>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30468" y="3930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340277" y="39301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,21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845876" y="52923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971894" y="529234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,16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100544" y="48790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332354" y="48790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,24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390545" y="52464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629552" y="524032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,22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505207" y="6139854"/>
            <a:ext cx="68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762622" y="61398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,23</a:t>
            </a:r>
            <a:endParaRPr lang="en-US" dirty="0"/>
          </a:p>
        </p:txBody>
      </p:sp>
      <p:cxnSp>
        <p:nvCxnSpPr>
          <p:cNvPr id="32" name="Straight Connector 31"/>
          <p:cNvCxnSpPr>
            <a:stCxn id="11" idx="6"/>
            <a:endCxn id="10" idx="2"/>
          </p:cNvCxnSpPr>
          <p:nvPr/>
        </p:nvCxnSpPr>
        <p:spPr>
          <a:xfrm>
            <a:off x="4446136" y="1530059"/>
            <a:ext cx="1422765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8" idx="5"/>
            <a:endCxn id="73" idx="1"/>
          </p:cNvCxnSpPr>
          <p:nvPr/>
        </p:nvCxnSpPr>
        <p:spPr>
          <a:xfrm>
            <a:off x="8084877" y="4276445"/>
            <a:ext cx="394204" cy="6256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3" idx="3"/>
            <a:endCxn id="76" idx="7"/>
          </p:cNvCxnSpPr>
          <p:nvPr/>
        </p:nvCxnSpPr>
        <p:spPr>
          <a:xfrm flipH="1">
            <a:off x="7974633" y="5225388"/>
            <a:ext cx="504448" cy="6060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5" idx="4"/>
            <a:endCxn id="13" idx="0"/>
          </p:cNvCxnSpPr>
          <p:nvPr/>
        </p:nvCxnSpPr>
        <p:spPr>
          <a:xfrm>
            <a:off x="6096583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16" idx="7"/>
          </p:cNvCxnSpPr>
          <p:nvPr/>
        </p:nvCxnSpPr>
        <p:spPr>
          <a:xfrm flipH="1">
            <a:off x="4997795" y="1691704"/>
            <a:ext cx="938061" cy="79936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8" idx="2"/>
            <a:endCxn id="13" idx="6"/>
          </p:cNvCxnSpPr>
          <p:nvPr/>
        </p:nvCxnSpPr>
        <p:spPr>
          <a:xfrm flipH="1">
            <a:off x="6324265" y="4114800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3" idx="6"/>
            <a:endCxn id="67" idx="2"/>
          </p:cNvCxnSpPr>
          <p:nvPr/>
        </p:nvCxnSpPr>
        <p:spPr>
          <a:xfrm>
            <a:off x="5387165" y="5063743"/>
            <a:ext cx="13184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7" idx="5"/>
            <a:endCxn id="76" idx="1"/>
          </p:cNvCxnSpPr>
          <p:nvPr/>
        </p:nvCxnSpPr>
        <p:spPr>
          <a:xfrm>
            <a:off x="7094277" y="5225388"/>
            <a:ext cx="558366" cy="6060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0" idx="6"/>
            <a:endCxn id="17" idx="2"/>
          </p:cNvCxnSpPr>
          <p:nvPr/>
        </p:nvCxnSpPr>
        <p:spPr>
          <a:xfrm>
            <a:off x="6326101" y="1530059"/>
            <a:ext cx="1370099" cy="860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4" idx="4"/>
            <a:endCxn id="58" idx="0"/>
          </p:cNvCxnSpPr>
          <p:nvPr/>
        </p:nvCxnSpPr>
        <p:spPr>
          <a:xfrm>
            <a:off x="7923882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4" idx="2"/>
            <a:endCxn id="15" idx="6"/>
          </p:cNvCxnSpPr>
          <p:nvPr/>
        </p:nvCxnSpPr>
        <p:spPr>
          <a:xfrm flipH="1">
            <a:off x="6324265" y="2652711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3" idx="3"/>
            <a:endCxn id="63" idx="7"/>
          </p:cNvCxnSpPr>
          <p:nvPr/>
        </p:nvCxnSpPr>
        <p:spPr>
          <a:xfrm flipH="1">
            <a:off x="5320478" y="4276445"/>
            <a:ext cx="615110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67" idx="1"/>
            <a:endCxn id="13" idx="5"/>
          </p:cNvCxnSpPr>
          <p:nvPr/>
        </p:nvCxnSpPr>
        <p:spPr>
          <a:xfrm flipH="1" flipV="1">
            <a:off x="6257578" y="4276445"/>
            <a:ext cx="514709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 96"/>
          <p:cNvSpPr/>
          <p:nvPr/>
        </p:nvSpPr>
        <p:spPr>
          <a:xfrm>
            <a:off x="6106916" y="1758659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797339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 rot="10800000">
            <a:off x="5934279" y="1732392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 rot="10800000">
            <a:off x="775981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52400" y="1905000"/>
            <a:ext cx="34573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Solution:  Reverse the graph and do a depth-first search.  The meta-source vertexes that we identify in the reversed graph will be meta-sink vertexes in the original graph!</a:t>
            </a:r>
          </a:p>
          <a:p>
            <a:endParaRPr lang="en-US" dirty="0"/>
          </a:p>
          <a:p>
            <a:r>
              <a:rPr lang="en-US" dirty="0" smtClean="0"/>
              <a:t>Do DFS that explores C, then D, then J.</a:t>
            </a:r>
          </a:p>
          <a:p>
            <a:endParaRPr lang="en-US" dirty="0"/>
          </a:p>
          <a:p>
            <a:r>
              <a:rPr lang="en-US" dirty="0" smtClean="0"/>
              <a:t>Sort the vertices in reverse order of post time</a:t>
            </a:r>
          </a:p>
          <a:p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4451676" y="1540103"/>
            <a:ext cx="142276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4996218" y="1705208"/>
            <a:ext cx="938061" cy="799362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326101" y="1534360"/>
            <a:ext cx="1370099" cy="860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6326101" y="2652711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097501" y="2881310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917677" y="2881309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6326101" y="4114800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5319169" y="4276445"/>
            <a:ext cx="615110" cy="625653"/>
          </a:xfrm>
          <a:prstGeom prst="line">
            <a:avLst/>
          </a:prstGeom>
          <a:ln w="22225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387164" y="5063743"/>
            <a:ext cx="1318435" cy="0"/>
          </a:xfrm>
          <a:prstGeom prst="line">
            <a:avLst/>
          </a:prstGeom>
          <a:ln w="22225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6257578" y="4276444"/>
            <a:ext cx="514709" cy="625653"/>
          </a:xfrm>
          <a:prstGeom prst="line">
            <a:avLst/>
          </a:prstGeom>
          <a:ln w="22225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094277" y="5225388"/>
            <a:ext cx="558366" cy="606053"/>
          </a:xfrm>
          <a:prstGeom prst="line">
            <a:avLst/>
          </a:prstGeom>
          <a:ln w="22225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7973393" y="5225388"/>
            <a:ext cx="504448" cy="6060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8071971" y="4276445"/>
            <a:ext cx="394204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>
            <a:spLocks noChangeAspect="1"/>
          </p:cNvSpPr>
          <p:nvPr/>
        </p:nvSpPr>
        <p:spPr>
          <a:xfrm>
            <a:off x="505592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960956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1416320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1871684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2326240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2781604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3236968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3692332" y="5911254"/>
            <a:ext cx="472501" cy="4744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4164833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4608179" y="5911254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5065379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5519675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9577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7" grpId="0"/>
      <p:bldP spid="48" grpId="0"/>
      <p:bldP spid="49" grpId="0"/>
      <p:bldP spid="51" grpId="0"/>
      <p:bldP spid="60" grpId="0"/>
      <p:bldP spid="61" grpId="0"/>
      <p:bldP spid="64" grpId="0"/>
      <p:bldP spid="66" grpId="0"/>
      <p:bldP spid="68" grpId="0"/>
      <p:bldP spid="69" grpId="0"/>
      <p:bldP spid="74" grpId="0"/>
      <p:bldP spid="75" grpId="0"/>
      <p:bldP spid="77" grpId="0"/>
      <p:bldP spid="78" grpId="0"/>
      <p:bldP spid="96" grpId="0" animBg="1"/>
      <p:bldP spid="102" grpId="0" animBg="1"/>
      <p:bldP spid="103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Strongly Connected Components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990772" y="130145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868901" y="130145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696200" y="1301459"/>
            <a:ext cx="472501" cy="4744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609118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868901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696200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68901" y="388620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7696200" y="388620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931801" y="483514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6705600" y="483514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8412394" y="483514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7585956" y="576448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26555" y="3910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52573" y="39105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130468" y="3930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256486" y="39301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,9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934898" y="52843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060916" y="52843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100544" y="4879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226562" y="48790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474685" y="5246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600703" y="524647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,8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36604" y="6139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762622" y="61398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,7</a:t>
            </a:r>
            <a:endParaRPr lang="en-US" dirty="0"/>
          </a:p>
        </p:txBody>
      </p:sp>
      <p:cxnSp>
        <p:nvCxnSpPr>
          <p:cNvPr id="32" name="Straight Connector 31"/>
          <p:cNvCxnSpPr>
            <a:stCxn id="11" idx="6"/>
            <a:endCxn id="10" idx="2"/>
          </p:cNvCxnSpPr>
          <p:nvPr/>
        </p:nvCxnSpPr>
        <p:spPr>
          <a:xfrm>
            <a:off x="4446136" y="1530059"/>
            <a:ext cx="1422765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8" idx="5"/>
            <a:endCxn id="73" idx="1"/>
          </p:cNvCxnSpPr>
          <p:nvPr/>
        </p:nvCxnSpPr>
        <p:spPr>
          <a:xfrm>
            <a:off x="8084877" y="4276445"/>
            <a:ext cx="394204" cy="6256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3" idx="3"/>
            <a:endCxn id="76" idx="7"/>
          </p:cNvCxnSpPr>
          <p:nvPr/>
        </p:nvCxnSpPr>
        <p:spPr>
          <a:xfrm flipH="1">
            <a:off x="7974633" y="5225388"/>
            <a:ext cx="504448" cy="6060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5" idx="4"/>
            <a:endCxn id="13" idx="0"/>
          </p:cNvCxnSpPr>
          <p:nvPr/>
        </p:nvCxnSpPr>
        <p:spPr>
          <a:xfrm>
            <a:off x="6096583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16" idx="7"/>
          </p:cNvCxnSpPr>
          <p:nvPr/>
        </p:nvCxnSpPr>
        <p:spPr>
          <a:xfrm flipH="1">
            <a:off x="4997795" y="1691704"/>
            <a:ext cx="938061" cy="79936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8" idx="2"/>
            <a:endCxn id="13" idx="6"/>
          </p:cNvCxnSpPr>
          <p:nvPr/>
        </p:nvCxnSpPr>
        <p:spPr>
          <a:xfrm flipH="1">
            <a:off x="6324265" y="4114800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3" idx="6"/>
            <a:endCxn id="67" idx="2"/>
          </p:cNvCxnSpPr>
          <p:nvPr/>
        </p:nvCxnSpPr>
        <p:spPr>
          <a:xfrm>
            <a:off x="5387165" y="5063743"/>
            <a:ext cx="13184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7" idx="5"/>
            <a:endCxn id="76" idx="1"/>
          </p:cNvCxnSpPr>
          <p:nvPr/>
        </p:nvCxnSpPr>
        <p:spPr>
          <a:xfrm>
            <a:off x="7094277" y="5225388"/>
            <a:ext cx="558366" cy="6060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0" idx="6"/>
            <a:endCxn id="17" idx="2"/>
          </p:cNvCxnSpPr>
          <p:nvPr/>
        </p:nvCxnSpPr>
        <p:spPr>
          <a:xfrm>
            <a:off x="6326101" y="1530059"/>
            <a:ext cx="1370099" cy="860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4" idx="4"/>
            <a:endCxn id="58" idx="0"/>
          </p:cNvCxnSpPr>
          <p:nvPr/>
        </p:nvCxnSpPr>
        <p:spPr>
          <a:xfrm>
            <a:off x="7923882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4" idx="2"/>
            <a:endCxn id="15" idx="6"/>
          </p:cNvCxnSpPr>
          <p:nvPr/>
        </p:nvCxnSpPr>
        <p:spPr>
          <a:xfrm flipH="1">
            <a:off x="6324265" y="2652711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3" idx="3"/>
            <a:endCxn id="63" idx="7"/>
          </p:cNvCxnSpPr>
          <p:nvPr/>
        </p:nvCxnSpPr>
        <p:spPr>
          <a:xfrm flipH="1">
            <a:off x="5320478" y="4276445"/>
            <a:ext cx="615110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67" idx="1"/>
            <a:endCxn id="13" idx="5"/>
          </p:cNvCxnSpPr>
          <p:nvPr/>
        </p:nvCxnSpPr>
        <p:spPr>
          <a:xfrm flipH="1" flipV="1">
            <a:off x="6257578" y="4276445"/>
            <a:ext cx="514709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 96"/>
          <p:cNvSpPr/>
          <p:nvPr/>
        </p:nvSpPr>
        <p:spPr>
          <a:xfrm>
            <a:off x="6106916" y="1758659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797339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 rot="10800000">
            <a:off x="5934279" y="1732392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 rot="10800000">
            <a:off x="775981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52400" y="1905000"/>
            <a:ext cx="34573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go back to the original graph.</a:t>
            </a:r>
          </a:p>
          <a:p>
            <a:endParaRPr lang="en-US" dirty="0"/>
          </a:p>
          <a:p>
            <a:r>
              <a:rPr lang="en-US" dirty="0" smtClean="0"/>
              <a:t>The first vertex in the list will be in a sink strongly-connected component. </a:t>
            </a:r>
          </a:p>
          <a:p>
            <a:endParaRPr lang="en-US" dirty="0"/>
          </a:p>
          <a:p>
            <a:r>
              <a:rPr lang="en-US" dirty="0" smtClean="0"/>
              <a:t>Explore the graph starting with J, removing vertices from the list as they are discovered.</a:t>
            </a:r>
            <a:endParaRPr lang="en-US" dirty="0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505592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960956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1" name="Oval 70"/>
          <p:cNvSpPr>
            <a:spLocks noChangeAspect="1"/>
          </p:cNvSpPr>
          <p:nvPr/>
        </p:nvSpPr>
        <p:spPr>
          <a:xfrm>
            <a:off x="1416320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2" name="Oval 71"/>
          <p:cNvSpPr>
            <a:spLocks noChangeAspect="1"/>
          </p:cNvSpPr>
          <p:nvPr/>
        </p:nvSpPr>
        <p:spPr>
          <a:xfrm>
            <a:off x="1871684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81" name="Oval 80"/>
          <p:cNvSpPr>
            <a:spLocks noChangeAspect="1"/>
          </p:cNvSpPr>
          <p:nvPr/>
        </p:nvSpPr>
        <p:spPr>
          <a:xfrm>
            <a:off x="2326240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2" name="Oval 81"/>
          <p:cNvSpPr>
            <a:spLocks noChangeAspect="1"/>
          </p:cNvSpPr>
          <p:nvPr/>
        </p:nvSpPr>
        <p:spPr>
          <a:xfrm>
            <a:off x="2781604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3236968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4" name="Oval 83"/>
          <p:cNvSpPr>
            <a:spLocks noChangeAspect="1"/>
          </p:cNvSpPr>
          <p:nvPr/>
        </p:nvSpPr>
        <p:spPr>
          <a:xfrm>
            <a:off x="3692332" y="5911254"/>
            <a:ext cx="472501" cy="4744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>
            <a:off x="4164833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4608179" y="5911254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9" name="Oval 88"/>
          <p:cNvSpPr>
            <a:spLocks noChangeAspect="1"/>
          </p:cNvSpPr>
          <p:nvPr/>
        </p:nvSpPr>
        <p:spPr>
          <a:xfrm>
            <a:off x="5065379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0" name="Oval 89"/>
          <p:cNvSpPr>
            <a:spLocks noChangeAspect="1"/>
          </p:cNvSpPr>
          <p:nvPr/>
        </p:nvSpPr>
        <p:spPr>
          <a:xfrm>
            <a:off x="5519675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9577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60" grpId="0"/>
      <p:bldP spid="61" grpId="0"/>
      <p:bldP spid="64" grpId="0"/>
      <p:bldP spid="66" grpId="0"/>
      <p:bldP spid="68" grpId="0"/>
      <p:bldP spid="69" grpId="0"/>
      <p:bldP spid="74" grpId="0"/>
      <p:bldP spid="75" grpId="0"/>
      <p:bldP spid="77" grpId="0"/>
      <p:bldP spid="78" grpId="0"/>
      <p:bldP spid="57" grpId="0" animBg="1"/>
      <p:bldP spid="70" grpId="0" animBg="1"/>
      <p:bldP spid="71" grpId="0" animBg="1"/>
      <p:bldP spid="72" grpId="0" animBg="1"/>
      <p:bldP spid="81" grpId="0" animBg="1"/>
      <p:bldP spid="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Strongly Connected Components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990772" y="130145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868901" y="130145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696200" y="1301459"/>
            <a:ext cx="472501" cy="4744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609118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868901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696200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68901" y="3886200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7696200" y="3886200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931801" y="4835143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6705600" y="4835143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8412394" y="4835143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7585956" y="5764486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26555" y="3910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52573" y="39105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455433" y="28683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2187" y="286838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,14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130468" y="3930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256486" y="39301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,9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934898" y="52843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060916" y="52843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100544" y="4879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226562" y="48790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474685" y="5246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600703" y="524647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,8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36604" y="6139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762622" y="61398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,7</a:t>
            </a:r>
            <a:endParaRPr lang="en-US" dirty="0"/>
          </a:p>
        </p:txBody>
      </p:sp>
      <p:cxnSp>
        <p:nvCxnSpPr>
          <p:cNvPr id="32" name="Straight Connector 31"/>
          <p:cNvCxnSpPr>
            <a:stCxn id="11" idx="6"/>
            <a:endCxn id="10" idx="2"/>
          </p:cNvCxnSpPr>
          <p:nvPr/>
        </p:nvCxnSpPr>
        <p:spPr>
          <a:xfrm>
            <a:off x="4446136" y="1530059"/>
            <a:ext cx="1422765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8" idx="5"/>
            <a:endCxn id="73" idx="1"/>
          </p:cNvCxnSpPr>
          <p:nvPr/>
        </p:nvCxnSpPr>
        <p:spPr>
          <a:xfrm>
            <a:off x="8084877" y="4276445"/>
            <a:ext cx="394204" cy="6256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3" idx="3"/>
            <a:endCxn id="76" idx="7"/>
          </p:cNvCxnSpPr>
          <p:nvPr/>
        </p:nvCxnSpPr>
        <p:spPr>
          <a:xfrm flipH="1">
            <a:off x="7974633" y="5225388"/>
            <a:ext cx="504448" cy="6060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5" idx="4"/>
            <a:endCxn id="13" idx="0"/>
          </p:cNvCxnSpPr>
          <p:nvPr/>
        </p:nvCxnSpPr>
        <p:spPr>
          <a:xfrm>
            <a:off x="6096583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16" idx="7"/>
          </p:cNvCxnSpPr>
          <p:nvPr/>
        </p:nvCxnSpPr>
        <p:spPr>
          <a:xfrm flipH="1">
            <a:off x="4997795" y="1691704"/>
            <a:ext cx="938061" cy="79936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8" idx="2"/>
            <a:endCxn id="13" idx="6"/>
          </p:cNvCxnSpPr>
          <p:nvPr/>
        </p:nvCxnSpPr>
        <p:spPr>
          <a:xfrm flipH="1">
            <a:off x="6324265" y="4114800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3" idx="6"/>
            <a:endCxn id="67" idx="2"/>
          </p:cNvCxnSpPr>
          <p:nvPr/>
        </p:nvCxnSpPr>
        <p:spPr>
          <a:xfrm>
            <a:off x="5387165" y="5063743"/>
            <a:ext cx="13184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7" idx="5"/>
            <a:endCxn id="76" idx="1"/>
          </p:cNvCxnSpPr>
          <p:nvPr/>
        </p:nvCxnSpPr>
        <p:spPr>
          <a:xfrm>
            <a:off x="7094277" y="5225388"/>
            <a:ext cx="558366" cy="6060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0" idx="6"/>
            <a:endCxn id="17" idx="2"/>
          </p:cNvCxnSpPr>
          <p:nvPr/>
        </p:nvCxnSpPr>
        <p:spPr>
          <a:xfrm>
            <a:off x="6326101" y="1530059"/>
            <a:ext cx="1370099" cy="860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4" idx="4"/>
            <a:endCxn id="58" idx="0"/>
          </p:cNvCxnSpPr>
          <p:nvPr/>
        </p:nvCxnSpPr>
        <p:spPr>
          <a:xfrm>
            <a:off x="7923882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4" idx="2"/>
            <a:endCxn id="15" idx="6"/>
          </p:cNvCxnSpPr>
          <p:nvPr/>
        </p:nvCxnSpPr>
        <p:spPr>
          <a:xfrm flipH="1">
            <a:off x="6324265" y="2652711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3" idx="3"/>
            <a:endCxn id="63" idx="7"/>
          </p:cNvCxnSpPr>
          <p:nvPr/>
        </p:nvCxnSpPr>
        <p:spPr>
          <a:xfrm flipH="1">
            <a:off x="5320478" y="4276445"/>
            <a:ext cx="615110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67" idx="1"/>
            <a:endCxn id="13" idx="5"/>
          </p:cNvCxnSpPr>
          <p:nvPr/>
        </p:nvCxnSpPr>
        <p:spPr>
          <a:xfrm flipH="1" flipV="1">
            <a:off x="6257578" y="4276445"/>
            <a:ext cx="514709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 96"/>
          <p:cNvSpPr/>
          <p:nvPr/>
        </p:nvSpPr>
        <p:spPr>
          <a:xfrm>
            <a:off x="6106916" y="1758659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797339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 rot="10800000">
            <a:off x="5934279" y="1732392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 rot="10800000">
            <a:off x="775981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52400" y="1905000"/>
            <a:ext cx="34573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We’ve identified a strongly connected component.  </a:t>
            </a:r>
          </a:p>
          <a:p>
            <a:endParaRPr lang="en-US" dirty="0"/>
          </a:p>
          <a:p>
            <a:r>
              <a:rPr lang="en-US" dirty="0" smtClean="0"/>
              <a:t>Even better, the first vertex in what’s left of the list belongs to a sink SCC of what’s left of the graph.</a:t>
            </a:r>
          </a:p>
          <a:p>
            <a:endParaRPr lang="en-US" dirty="0"/>
          </a:p>
          <a:p>
            <a:r>
              <a:rPr lang="en-US" dirty="0" smtClean="0"/>
              <a:t>Now explore starting at D.</a:t>
            </a:r>
          </a:p>
          <a:p>
            <a:endParaRPr lang="en-US" dirty="0"/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3236968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4" name="Oval 83"/>
          <p:cNvSpPr>
            <a:spLocks noChangeAspect="1"/>
          </p:cNvSpPr>
          <p:nvPr/>
        </p:nvSpPr>
        <p:spPr>
          <a:xfrm>
            <a:off x="3692332" y="5911254"/>
            <a:ext cx="472501" cy="4744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>
            <a:off x="4164833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4608179" y="5911254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9" name="Oval 88"/>
          <p:cNvSpPr>
            <a:spLocks noChangeAspect="1"/>
          </p:cNvSpPr>
          <p:nvPr/>
        </p:nvSpPr>
        <p:spPr>
          <a:xfrm>
            <a:off x="5065379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0" name="Oval 89"/>
          <p:cNvSpPr>
            <a:spLocks noChangeAspect="1"/>
          </p:cNvSpPr>
          <p:nvPr/>
        </p:nvSpPr>
        <p:spPr>
          <a:xfrm>
            <a:off x="5519675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6799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8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Strongly Connected Components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990772" y="130145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868901" y="130145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696200" y="1301459"/>
            <a:ext cx="472501" cy="4744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609118" y="2424111"/>
            <a:ext cx="455364" cy="457200"/>
          </a:xfrm>
          <a:prstGeom prst="ellipse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868901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696200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68901" y="3886200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7696200" y="3886200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931801" y="4835143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6705600" y="4835143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8412394" y="4835143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7585956" y="5764486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26555" y="3910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52573" y="39105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130468" y="24713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72750" y="247137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,17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636451" y="998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892262" y="9850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455433" y="28683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2187" y="286838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,14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130468" y="3930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256486" y="39301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,9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934898" y="52843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060916" y="52843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100544" y="4879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226562" y="48790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474685" y="5246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600703" y="524647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,8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36604" y="6139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762622" y="61398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,7</a:t>
            </a:r>
            <a:endParaRPr lang="en-US" dirty="0"/>
          </a:p>
        </p:txBody>
      </p:sp>
      <p:cxnSp>
        <p:nvCxnSpPr>
          <p:cNvPr id="32" name="Straight Connector 31"/>
          <p:cNvCxnSpPr>
            <a:stCxn id="11" idx="6"/>
            <a:endCxn id="10" idx="2"/>
          </p:cNvCxnSpPr>
          <p:nvPr/>
        </p:nvCxnSpPr>
        <p:spPr>
          <a:xfrm>
            <a:off x="4446136" y="1530059"/>
            <a:ext cx="1422765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8" idx="5"/>
            <a:endCxn id="73" idx="1"/>
          </p:cNvCxnSpPr>
          <p:nvPr/>
        </p:nvCxnSpPr>
        <p:spPr>
          <a:xfrm>
            <a:off x="8084877" y="4276445"/>
            <a:ext cx="394204" cy="6256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3" idx="3"/>
            <a:endCxn id="76" idx="7"/>
          </p:cNvCxnSpPr>
          <p:nvPr/>
        </p:nvCxnSpPr>
        <p:spPr>
          <a:xfrm flipH="1">
            <a:off x="7974633" y="5225388"/>
            <a:ext cx="504448" cy="6060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5" idx="4"/>
            <a:endCxn id="13" idx="0"/>
          </p:cNvCxnSpPr>
          <p:nvPr/>
        </p:nvCxnSpPr>
        <p:spPr>
          <a:xfrm>
            <a:off x="6096583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16" idx="7"/>
          </p:cNvCxnSpPr>
          <p:nvPr/>
        </p:nvCxnSpPr>
        <p:spPr>
          <a:xfrm flipH="1">
            <a:off x="4997795" y="1691704"/>
            <a:ext cx="938061" cy="79936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8" idx="2"/>
            <a:endCxn id="13" idx="6"/>
          </p:cNvCxnSpPr>
          <p:nvPr/>
        </p:nvCxnSpPr>
        <p:spPr>
          <a:xfrm flipH="1">
            <a:off x="6324265" y="4114800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3" idx="6"/>
            <a:endCxn id="67" idx="2"/>
          </p:cNvCxnSpPr>
          <p:nvPr/>
        </p:nvCxnSpPr>
        <p:spPr>
          <a:xfrm>
            <a:off x="5387165" y="5063743"/>
            <a:ext cx="13184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7" idx="5"/>
            <a:endCxn id="76" idx="1"/>
          </p:cNvCxnSpPr>
          <p:nvPr/>
        </p:nvCxnSpPr>
        <p:spPr>
          <a:xfrm>
            <a:off x="7094277" y="5225388"/>
            <a:ext cx="558366" cy="6060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0" idx="6"/>
            <a:endCxn id="17" idx="2"/>
          </p:cNvCxnSpPr>
          <p:nvPr/>
        </p:nvCxnSpPr>
        <p:spPr>
          <a:xfrm>
            <a:off x="6326101" y="1530059"/>
            <a:ext cx="1370099" cy="860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4" idx="4"/>
            <a:endCxn id="58" idx="0"/>
          </p:cNvCxnSpPr>
          <p:nvPr/>
        </p:nvCxnSpPr>
        <p:spPr>
          <a:xfrm>
            <a:off x="7923882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4" idx="2"/>
            <a:endCxn id="15" idx="6"/>
          </p:cNvCxnSpPr>
          <p:nvPr/>
        </p:nvCxnSpPr>
        <p:spPr>
          <a:xfrm flipH="1">
            <a:off x="6324265" y="2652711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3" idx="3"/>
            <a:endCxn id="63" idx="7"/>
          </p:cNvCxnSpPr>
          <p:nvPr/>
        </p:nvCxnSpPr>
        <p:spPr>
          <a:xfrm flipH="1">
            <a:off x="5320478" y="4276445"/>
            <a:ext cx="615110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67" idx="1"/>
            <a:endCxn id="13" idx="5"/>
          </p:cNvCxnSpPr>
          <p:nvPr/>
        </p:nvCxnSpPr>
        <p:spPr>
          <a:xfrm flipH="1" flipV="1">
            <a:off x="6257578" y="4276445"/>
            <a:ext cx="514709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 96"/>
          <p:cNvSpPr/>
          <p:nvPr/>
        </p:nvSpPr>
        <p:spPr>
          <a:xfrm>
            <a:off x="6106916" y="1758659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797339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 rot="10800000">
            <a:off x="5934279" y="1732392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 rot="10800000">
            <a:off x="775981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52400" y="1905000"/>
            <a:ext cx="34573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We’ve identified another strongly connected component.  </a:t>
            </a:r>
          </a:p>
          <a:p>
            <a:endParaRPr lang="en-US" dirty="0"/>
          </a:p>
          <a:p>
            <a:r>
              <a:rPr lang="en-US" dirty="0" smtClean="0"/>
              <a:t>Now explore starting at C.</a:t>
            </a:r>
          </a:p>
          <a:p>
            <a:endParaRPr lang="en-US" dirty="0"/>
          </a:p>
        </p:txBody>
      </p:sp>
      <p:sp>
        <p:nvSpPr>
          <p:cNvPr id="84" name="Oval 83"/>
          <p:cNvSpPr>
            <a:spLocks noChangeAspect="1"/>
          </p:cNvSpPr>
          <p:nvPr/>
        </p:nvSpPr>
        <p:spPr>
          <a:xfrm>
            <a:off x="3692332" y="5911254"/>
            <a:ext cx="472501" cy="4744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>
            <a:off x="4164833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4608179" y="5911254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9" name="Oval 88"/>
          <p:cNvSpPr>
            <a:spLocks noChangeAspect="1"/>
          </p:cNvSpPr>
          <p:nvPr/>
        </p:nvSpPr>
        <p:spPr>
          <a:xfrm>
            <a:off x="5065379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0" name="Oval 89"/>
          <p:cNvSpPr>
            <a:spLocks noChangeAspect="1"/>
          </p:cNvSpPr>
          <p:nvPr/>
        </p:nvSpPr>
        <p:spPr>
          <a:xfrm>
            <a:off x="5519675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1602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2" grpId="0"/>
      <p:bldP spid="43" grpId="0"/>
      <p:bldP spid="84" grpId="0" animBg="1"/>
      <p:bldP spid="8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Strongly Connected Components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990772" y="130145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868901" y="130145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696200" y="1301459"/>
            <a:ext cx="472501" cy="474406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609118" y="2424111"/>
            <a:ext cx="455364" cy="457200"/>
          </a:xfrm>
          <a:prstGeom prst="ellipse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868901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696200" y="2424111"/>
            <a:ext cx="455364" cy="457200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68901" y="3886200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7696200" y="3886200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931801" y="4835143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6705600" y="4835143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8412394" y="4835143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7585956" y="5764486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26555" y="3910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52573" y="39105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130468" y="24713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62497" y="247137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244301" y="27075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508281" y="270752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,21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618037" y="10063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846131" y="100638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455433" y="28683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2187" y="286838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719633" y="10063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975039" y="99893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,22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130468" y="3930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256486" y="39301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,9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934898" y="52843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060916" y="52843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100544" y="4879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226562" y="48790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474685" y="5246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600703" y="524647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,8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36604" y="6139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762622" y="61398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,7</a:t>
            </a:r>
            <a:endParaRPr lang="en-US" dirty="0"/>
          </a:p>
        </p:txBody>
      </p:sp>
      <p:cxnSp>
        <p:nvCxnSpPr>
          <p:cNvPr id="32" name="Straight Connector 31"/>
          <p:cNvCxnSpPr>
            <a:stCxn id="11" idx="6"/>
            <a:endCxn id="10" idx="2"/>
          </p:cNvCxnSpPr>
          <p:nvPr/>
        </p:nvCxnSpPr>
        <p:spPr>
          <a:xfrm>
            <a:off x="4446136" y="1530059"/>
            <a:ext cx="1422765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8" idx="5"/>
            <a:endCxn id="73" idx="1"/>
          </p:cNvCxnSpPr>
          <p:nvPr/>
        </p:nvCxnSpPr>
        <p:spPr>
          <a:xfrm>
            <a:off x="8084877" y="4276445"/>
            <a:ext cx="394204" cy="6256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3" idx="3"/>
            <a:endCxn id="76" idx="7"/>
          </p:cNvCxnSpPr>
          <p:nvPr/>
        </p:nvCxnSpPr>
        <p:spPr>
          <a:xfrm flipH="1">
            <a:off x="7974633" y="5225388"/>
            <a:ext cx="504448" cy="6060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5" idx="4"/>
            <a:endCxn id="13" idx="0"/>
          </p:cNvCxnSpPr>
          <p:nvPr/>
        </p:nvCxnSpPr>
        <p:spPr>
          <a:xfrm>
            <a:off x="6096583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16" idx="7"/>
          </p:cNvCxnSpPr>
          <p:nvPr/>
        </p:nvCxnSpPr>
        <p:spPr>
          <a:xfrm flipH="1">
            <a:off x="4997795" y="1691704"/>
            <a:ext cx="938061" cy="79936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8" idx="2"/>
            <a:endCxn id="13" idx="6"/>
          </p:cNvCxnSpPr>
          <p:nvPr/>
        </p:nvCxnSpPr>
        <p:spPr>
          <a:xfrm flipH="1">
            <a:off x="6324265" y="4114800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3" idx="6"/>
            <a:endCxn id="67" idx="2"/>
          </p:cNvCxnSpPr>
          <p:nvPr/>
        </p:nvCxnSpPr>
        <p:spPr>
          <a:xfrm>
            <a:off x="5387165" y="5063743"/>
            <a:ext cx="13184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7" idx="5"/>
            <a:endCxn id="76" idx="1"/>
          </p:cNvCxnSpPr>
          <p:nvPr/>
        </p:nvCxnSpPr>
        <p:spPr>
          <a:xfrm>
            <a:off x="7094277" y="5225388"/>
            <a:ext cx="558366" cy="6060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0" idx="6"/>
            <a:endCxn id="17" idx="2"/>
          </p:cNvCxnSpPr>
          <p:nvPr/>
        </p:nvCxnSpPr>
        <p:spPr>
          <a:xfrm>
            <a:off x="6326101" y="1530059"/>
            <a:ext cx="1370099" cy="860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4" idx="4"/>
            <a:endCxn id="58" idx="0"/>
          </p:cNvCxnSpPr>
          <p:nvPr/>
        </p:nvCxnSpPr>
        <p:spPr>
          <a:xfrm>
            <a:off x="7923882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4" idx="2"/>
            <a:endCxn id="15" idx="6"/>
          </p:cNvCxnSpPr>
          <p:nvPr/>
        </p:nvCxnSpPr>
        <p:spPr>
          <a:xfrm flipH="1">
            <a:off x="6324265" y="2652711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3" idx="3"/>
            <a:endCxn id="63" idx="7"/>
          </p:cNvCxnSpPr>
          <p:nvPr/>
        </p:nvCxnSpPr>
        <p:spPr>
          <a:xfrm flipH="1">
            <a:off x="5320478" y="4276445"/>
            <a:ext cx="615110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67" idx="1"/>
            <a:endCxn id="13" idx="5"/>
          </p:cNvCxnSpPr>
          <p:nvPr/>
        </p:nvCxnSpPr>
        <p:spPr>
          <a:xfrm flipH="1" flipV="1">
            <a:off x="6257578" y="4276445"/>
            <a:ext cx="514709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 96"/>
          <p:cNvSpPr/>
          <p:nvPr/>
        </p:nvSpPr>
        <p:spPr>
          <a:xfrm>
            <a:off x="6106916" y="1758659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797339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 rot="10800000">
            <a:off x="5934279" y="1732392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 rot="10800000">
            <a:off x="775981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52400" y="1905000"/>
            <a:ext cx="34573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We’ve identified another strongly connected component.  </a:t>
            </a:r>
          </a:p>
          <a:p>
            <a:endParaRPr lang="en-US" dirty="0"/>
          </a:p>
          <a:p>
            <a:r>
              <a:rPr lang="en-US" dirty="0" smtClean="0"/>
              <a:t>Now explore starting at B.</a:t>
            </a:r>
          </a:p>
          <a:p>
            <a:endParaRPr lang="en-US" dirty="0"/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4608179" y="5911254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9" name="Oval 88"/>
          <p:cNvSpPr>
            <a:spLocks noChangeAspect="1"/>
          </p:cNvSpPr>
          <p:nvPr/>
        </p:nvSpPr>
        <p:spPr>
          <a:xfrm>
            <a:off x="5065379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0" name="Oval 89"/>
          <p:cNvSpPr>
            <a:spLocks noChangeAspect="1"/>
          </p:cNvSpPr>
          <p:nvPr/>
        </p:nvSpPr>
        <p:spPr>
          <a:xfrm>
            <a:off x="5519675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5222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6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6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7" grpId="0"/>
      <p:bldP spid="48" grpId="0"/>
      <p:bldP spid="87" grpId="0" animBg="1"/>
      <p:bldP spid="8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Strongly Connected Components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990772" y="130145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868901" y="1301459"/>
            <a:ext cx="457200" cy="457200"/>
          </a:xfrm>
          <a:prstGeom prst="ellipse">
            <a:avLst/>
          </a:prstGeom>
          <a:solidFill>
            <a:srgbClr val="00FF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696200" y="1301459"/>
            <a:ext cx="472501" cy="474406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609118" y="2424111"/>
            <a:ext cx="455364" cy="457200"/>
          </a:xfrm>
          <a:prstGeom prst="ellipse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868901" y="2424111"/>
            <a:ext cx="455364" cy="457200"/>
          </a:xfrm>
          <a:prstGeom prst="ellipse">
            <a:avLst/>
          </a:prstGeom>
          <a:solidFill>
            <a:srgbClr val="00FF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696200" y="2424111"/>
            <a:ext cx="455364" cy="457200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68901" y="3886200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7696200" y="3886200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931801" y="4835143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6705600" y="4835143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8412394" y="4835143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7585956" y="5764486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26555" y="3910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52573" y="39105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130468" y="24713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62497" y="247137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244301" y="27075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508281" y="270752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,21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618037" y="10063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846131" y="100638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455433" y="28683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2187" y="286838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719633" y="10063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975039" y="99893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,22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799750" y="10017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44058" y="9918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,24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130468" y="3930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256486" y="39301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,9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934898" y="52843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060916" y="52843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100544" y="4879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226562" y="48790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474685" y="5246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600703" y="524647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,8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36604" y="6139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762622" y="61398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,7</a:t>
            </a:r>
            <a:endParaRPr lang="en-US" dirty="0"/>
          </a:p>
        </p:txBody>
      </p:sp>
      <p:cxnSp>
        <p:nvCxnSpPr>
          <p:cNvPr id="32" name="Straight Connector 31"/>
          <p:cNvCxnSpPr>
            <a:stCxn id="11" idx="6"/>
            <a:endCxn id="10" idx="2"/>
          </p:cNvCxnSpPr>
          <p:nvPr/>
        </p:nvCxnSpPr>
        <p:spPr>
          <a:xfrm>
            <a:off x="4446136" y="1530059"/>
            <a:ext cx="1422765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8" idx="5"/>
            <a:endCxn id="73" idx="1"/>
          </p:cNvCxnSpPr>
          <p:nvPr/>
        </p:nvCxnSpPr>
        <p:spPr>
          <a:xfrm>
            <a:off x="8084877" y="4276445"/>
            <a:ext cx="394204" cy="6256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3" idx="3"/>
            <a:endCxn id="76" idx="7"/>
          </p:cNvCxnSpPr>
          <p:nvPr/>
        </p:nvCxnSpPr>
        <p:spPr>
          <a:xfrm flipH="1">
            <a:off x="7974633" y="5225388"/>
            <a:ext cx="504448" cy="6060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5" idx="4"/>
            <a:endCxn id="13" idx="0"/>
          </p:cNvCxnSpPr>
          <p:nvPr/>
        </p:nvCxnSpPr>
        <p:spPr>
          <a:xfrm>
            <a:off x="6096583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16" idx="7"/>
          </p:cNvCxnSpPr>
          <p:nvPr/>
        </p:nvCxnSpPr>
        <p:spPr>
          <a:xfrm flipH="1">
            <a:off x="4997795" y="1691704"/>
            <a:ext cx="938061" cy="79936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8" idx="2"/>
            <a:endCxn id="13" idx="6"/>
          </p:cNvCxnSpPr>
          <p:nvPr/>
        </p:nvCxnSpPr>
        <p:spPr>
          <a:xfrm flipH="1">
            <a:off x="6324265" y="4114800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3" idx="6"/>
            <a:endCxn id="67" idx="2"/>
          </p:cNvCxnSpPr>
          <p:nvPr/>
        </p:nvCxnSpPr>
        <p:spPr>
          <a:xfrm>
            <a:off x="5387165" y="5063743"/>
            <a:ext cx="13184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7" idx="5"/>
            <a:endCxn id="76" idx="1"/>
          </p:cNvCxnSpPr>
          <p:nvPr/>
        </p:nvCxnSpPr>
        <p:spPr>
          <a:xfrm>
            <a:off x="7094277" y="5225388"/>
            <a:ext cx="558366" cy="6060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0" idx="6"/>
            <a:endCxn id="17" idx="2"/>
          </p:cNvCxnSpPr>
          <p:nvPr/>
        </p:nvCxnSpPr>
        <p:spPr>
          <a:xfrm>
            <a:off x="6326101" y="1530059"/>
            <a:ext cx="1370099" cy="860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4" idx="4"/>
            <a:endCxn id="58" idx="0"/>
          </p:cNvCxnSpPr>
          <p:nvPr/>
        </p:nvCxnSpPr>
        <p:spPr>
          <a:xfrm>
            <a:off x="7923882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4" idx="2"/>
            <a:endCxn id="15" idx="6"/>
          </p:cNvCxnSpPr>
          <p:nvPr/>
        </p:nvCxnSpPr>
        <p:spPr>
          <a:xfrm flipH="1">
            <a:off x="6324265" y="2652711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3" idx="3"/>
            <a:endCxn id="63" idx="7"/>
          </p:cNvCxnSpPr>
          <p:nvPr/>
        </p:nvCxnSpPr>
        <p:spPr>
          <a:xfrm flipH="1">
            <a:off x="5320478" y="4276445"/>
            <a:ext cx="615110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67" idx="1"/>
            <a:endCxn id="13" idx="5"/>
          </p:cNvCxnSpPr>
          <p:nvPr/>
        </p:nvCxnSpPr>
        <p:spPr>
          <a:xfrm flipH="1" flipV="1">
            <a:off x="6257578" y="4276445"/>
            <a:ext cx="514709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 96"/>
          <p:cNvSpPr/>
          <p:nvPr/>
        </p:nvSpPr>
        <p:spPr>
          <a:xfrm>
            <a:off x="6106916" y="1758659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797339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 rot="10800000">
            <a:off x="5934279" y="1732392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 rot="10800000">
            <a:off x="775981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52400" y="1905000"/>
            <a:ext cx="34573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We’ve identified another strongly connected component.  </a:t>
            </a:r>
          </a:p>
          <a:p>
            <a:endParaRPr lang="en-US" dirty="0"/>
          </a:p>
          <a:p>
            <a:r>
              <a:rPr lang="en-US" dirty="0" smtClean="0"/>
              <a:t>Finally, explore starting at A.</a:t>
            </a:r>
          </a:p>
          <a:p>
            <a:endParaRPr lang="en-US" dirty="0"/>
          </a:p>
        </p:txBody>
      </p:sp>
      <p:sp>
        <p:nvSpPr>
          <p:cNvPr id="90" name="Oval 89"/>
          <p:cNvSpPr>
            <a:spLocks noChangeAspect="1"/>
          </p:cNvSpPr>
          <p:nvPr/>
        </p:nvSpPr>
        <p:spPr>
          <a:xfrm>
            <a:off x="5519675" y="591125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2028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3BA5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Strongly Connected Components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990772" y="1301459"/>
            <a:ext cx="455364" cy="457200"/>
          </a:xfrm>
          <a:prstGeom prst="ellipse">
            <a:avLst/>
          </a:prstGeom>
          <a:solidFill>
            <a:srgbClr val="B3B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868901" y="1301459"/>
            <a:ext cx="457200" cy="457200"/>
          </a:xfrm>
          <a:prstGeom prst="ellipse">
            <a:avLst/>
          </a:prstGeom>
          <a:solidFill>
            <a:srgbClr val="00FF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696200" y="1301459"/>
            <a:ext cx="472501" cy="474406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609118" y="2424111"/>
            <a:ext cx="455364" cy="457200"/>
          </a:xfrm>
          <a:prstGeom prst="ellipse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868901" y="2424111"/>
            <a:ext cx="455364" cy="457200"/>
          </a:xfrm>
          <a:prstGeom prst="ellipse">
            <a:avLst/>
          </a:prstGeom>
          <a:solidFill>
            <a:srgbClr val="00FF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696200" y="2424111"/>
            <a:ext cx="455364" cy="457200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68901" y="3886200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7696200" y="3886200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931801" y="4835143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6705600" y="4835143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8412394" y="4835143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7585956" y="5764486"/>
            <a:ext cx="455364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stCxn id="11" idx="6"/>
            <a:endCxn id="10" idx="2"/>
          </p:cNvCxnSpPr>
          <p:nvPr/>
        </p:nvCxnSpPr>
        <p:spPr>
          <a:xfrm>
            <a:off x="4446136" y="1530059"/>
            <a:ext cx="1422765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8" idx="5"/>
            <a:endCxn id="73" idx="1"/>
          </p:cNvCxnSpPr>
          <p:nvPr/>
        </p:nvCxnSpPr>
        <p:spPr>
          <a:xfrm>
            <a:off x="8084877" y="4276445"/>
            <a:ext cx="394204" cy="6256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3" idx="3"/>
            <a:endCxn id="76" idx="7"/>
          </p:cNvCxnSpPr>
          <p:nvPr/>
        </p:nvCxnSpPr>
        <p:spPr>
          <a:xfrm flipH="1">
            <a:off x="7974633" y="5225388"/>
            <a:ext cx="504448" cy="6060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5" idx="4"/>
            <a:endCxn id="13" idx="0"/>
          </p:cNvCxnSpPr>
          <p:nvPr/>
        </p:nvCxnSpPr>
        <p:spPr>
          <a:xfrm>
            <a:off x="6096583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16" idx="7"/>
          </p:cNvCxnSpPr>
          <p:nvPr/>
        </p:nvCxnSpPr>
        <p:spPr>
          <a:xfrm flipH="1">
            <a:off x="4997795" y="1691704"/>
            <a:ext cx="938061" cy="79936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8" idx="2"/>
            <a:endCxn id="13" idx="6"/>
          </p:cNvCxnSpPr>
          <p:nvPr/>
        </p:nvCxnSpPr>
        <p:spPr>
          <a:xfrm flipH="1">
            <a:off x="6324265" y="4114800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3" idx="6"/>
            <a:endCxn id="67" idx="2"/>
          </p:cNvCxnSpPr>
          <p:nvPr/>
        </p:nvCxnSpPr>
        <p:spPr>
          <a:xfrm>
            <a:off x="5387165" y="5063743"/>
            <a:ext cx="13184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7" idx="5"/>
            <a:endCxn id="76" idx="1"/>
          </p:cNvCxnSpPr>
          <p:nvPr/>
        </p:nvCxnSpPr>
        <p:spPr>
          <a:xfrm>
            <a:off x="7094277" y="5225388"/>
            <a:ext cx="558366" cy="6060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0" idx="6"/>
            <a:endCxn id="17" idx="2"/>
          </p:cNvCxnSpPr>
          <p:nvPr/>
        </p:nvCxnSpPr>
        <p:spPr>
          <a:xfrm>
            <a:off x="6326101" y="1530059"/>
            <a:ext cx="1370099" cy="860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4" idx="4"/>
            <a:endCxn id="58" idx="0"/>
          </p:cNvCxnSpPr>
          <p:nvPr/>
        </p:nvCxnSpPr>
        <p:spPr>
          <a:xfrm>
            <a:off x="7923882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4" idx="2"/>
            <a:endCxn id="15" idx="6"/>
          </p:cNvCxnSpPr>
          <p:nvPr/>
        </p:nvCxnSpPr>
        <p:spPr>
          <a:xfrm flipH="1">
            <a:off x="6324265" y="2652711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3" idx="3"/>
            <a:endCxn id="63" idx="7"/>
          </p:cNvCxnSpPr>
          <p:nvPr/>
        </p:nvCxnSpPr>
        <p:spPr>
          <a:xfrm flipH="1">
            <a:off x="5320478" y="4276445"/>
            <a:ext cx="615110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67" idx="1"/>
            <a:endCxn id="13" idx="5"/>
          </p:cNvCxnSpPr>
          <p:nvPr/>
        </p:nvCxnSpPr>
        <p:spPr>
          <a:xfrm flipH="1" flipV="1">
            <a:off x="6257578" y="4276445"/>
            <a:ext cx="514709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 96"/>
          <p:cNvSpPr/>
          <p:nvPr/>
        </p:nvSpPr>
        <p:spPr>
          <a:xfrm>
            <a:off x="6106916" y="1758659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797339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 rot="10800000">
            <a:off x="5934279" y="1732392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 rot="10800000">
            <a:off x="775981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52400" y="2153524"/>
            <a:ext cx="34573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We’ve identified the strongly connected components at the cost of two depth-first searches.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29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Algorithmic Challenges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30868"/>
            <a:ext cx="82296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a city that has only one-way streets.  Its traffic grid can be modeled as a directed graph where the vertices are intersections and its edges are streets</a:t>
            </a:r>
          </a:p>
          <a:p>
            <a:endParaRPr lang="en-US" sz="1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mayor claims that every intersection can be reached from every other intersection.  What’s an efficient way to test this claim?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Check whether the traffic grid is a single strongly connected component.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mayor claims that if you start driving from City Hall, you will always be able to get back.  What’s an efficient way to test this claim?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Check whether City Hall is in a sink meta-vertex of the traffic grid’s meta-graph.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Compute the number of distinct paths to a vertex v of a DAG, starting from any </a:t>
            </a:r>
            <a:r>
              <a:rPr lang="en-US" smtClean="0"/>
              <a:t>source vertex.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5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Number of Paths to Vertex That Start at a Source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4419600"/>
            <a:ext cx="82296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Associate with each vertex a value called paths:</a:t>
            </a:r>
          </a:p>
          <a:p>
            <a:endParaRPr lang="en-US" dirty="0"/>
          </a:p>
          <a:p>
            <a:r>
              <a:rPr lang="en-US" dirty="0" err="1" smtClean="0"/>
              <a:t>v.paths</a:t>
            </a:r>
            <a:r>
              <a:rPr lang="en-US" dirty="0" smtClean="0"/>
              <a:t>   =     1                                           [ if v is a source ]</a:t>
            </a:r>
          </a:p>
          <a:p>
            <a:endParaRPr lang="en-US" dirty="0"/>
          </a:p>
          <a:p>
            <a:r>
              <a:rPr lang="en-US" dirty="0" err="1" smtClean="0"/>
              <a:t>v</a:t>
            </a:r>
            <a:r>
              <a:rPr lang="en-US" dirty="0" err="1" smtClean="0"/>
              <a:t>.paths</a:t>
            </a:r>
            <a:r>
              <a:rPr lang="en-US" dirty="0" smtClean="0"/>
              <a:t>   =               </a:t>
            </a:r>
            <a:r>
              <a:rPr lang="en-US" dirty="0" err="1" smtClean="0"/>
              <a:t>u.paths</a:t>
            </a:r>
            <a:r>
              <a:rPr lang="en-US" dirty="0" smtClean="0"/>
              <a:t>                      [ </a:t>
            </a:r>
            <a:r>
              <a:rPr lang="en-US" dirty="0" smtClean="0"/>
              <a:t>otherwise ]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Compute paths for each vertex </a:t>
            </a:r>
            <a:r>
              <a:rPr lang="en-US" i="1" dirty="0" smtClean="0">
                <a:solidFill>
                  <a:srgbClr val="FFFF00"/>
                </a:solidFill>
              </a:rPr>
              <a:t>in topological order</a:t>
            </a:r>
            <a:endParaRPr lang="en-US" i="1" dirty="0" smtClean="0">
              <a:solidFill>
                <a:srgbClr val="FFFF00"/>
              </a:solidFill>
            </a:endParaRPr>
          </a:p>
          <a:p>
            <a:endParaRPr lang="en-US" sz="1000" dirty="0"/>
          </a:p>
          <a:p>
            <a:endParaRPr lang="en-US" dirty="0" smtClean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3228341" y="1626531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470846" y="162653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5870737" y="271166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7002410" y="162653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218454" y="271166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319334" y="271166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199129" y="1626531"/>
            <a:ext cx="472501" cy="4744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1" name="Straight Connector 10"/>
          <p:cNvCxnSpPr>
            <a:stCxn id="5" idx="6"/>
            <a:endCxn id="4" idx="2"/>
          </p:cNvCxnSpPr>
          <p:nvPr/>
        </p:nvCxnSpPr>
        <p:spPr>
          <a:xfrm>
            <a:off x="1926210" y="1855131"/>
            <a:ext cx="1302131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5"/>
            <a:endCxn id="9" idx="1"/>
          </p:cNvCxnSpPr>
          <p:nvPr/>
        </p:nvCxnSpPr>
        <p:spPr>
          <a:xfrm>
            <a:off x="1859523" y="2016776"/>
            <a:ext cx="526498" cy="761841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7"/>
            <a:endCxn id="4" idx="3"/>
          </p:cNvCxnSpPr>
          <p:nvPr/>
        </p:nvCxnSpPr>
        <p:spPr>
          <a:xfrm flipV="1">
            <a:off x="2708011" y="2016776"/>
            <a:ext cx="587285" cy="761841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5"/>
            <a:endCxn id="8" idx="1"/>
          </p:cNvCxnSpPr>
          <p:nvPr/>
        </p:nvCxnSpPr>
        <p:spPr>
          <a:xfrm>
            <a:off x="3618586" y="2016776"/>
            <a:ext cx="666555" cy="761841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7"/>
            <a:endCxn id="10" idx="3"/>
          </p:cNvCxnSpPr>
          <p:nvPr/>
        </p:nvCxnSpPr>
        <p:spPr>
          <a:xfrm flipV="1">
            <a:off x="4607131" y="2031462"/>
            <a:ext cx="661194" cy="74715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2"/>
            <a:endCxn id="9" idx="6"/>
          </p:cNvCxnSpPr>
          <p:nvPr/>
        </p:nvCxnSpPr>
        <p:spPr>
          <a:xfrm flipH="1">
            <a:off x="2774698" y="2940262"/>
            <a:ext cx="1443756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8" idx="6"/>
          </p:cNvCxnSpPr>
          <p:nvPr/>
        </p:nvCxnSpPr>
        <p:spPr>
          <a:xfrm flipH="1">
            <a:off x="4673818" y="2940262"/>
            <a:ext cx="1196919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6" idx="7"/>
          </p:cNvCxnSpPr>
          <p:nvPr/>
        </p:nvCxnSpPr>
        <p:spPr>
          <a:xfrm flipH="1">
            <a:off x="6259414" y="2016776"/>
            <a:ext cx="809683" cy="761841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>
            <a:spLocks noChangeAspect="1"/>
          </p:cNvSpPr>
          <p:nvPr/>
        </p:nvSpPr>
        <p:spPr>
          <a:xfrm>
            <a:off x="1808424" y="353300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89986" y="3533001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2610778" y="353300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4203426" y="353300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5791200" y="353970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6629400" y="353300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5013899" y="3526771"/>
            <a:ext cx="472501" cy="4744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47800" y="5156537"/>
            <a:ext cx="5373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6000" dirty="0" smtClean="0"/>
              <a:t>Σ</a:t>
            </a:r>
            <a:endParaRPr lang="en-US" sz="60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295400" y="586740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 </a:t>
            </a:r>
            <a:r>
              <a:rPr lang="en-US" dirty="0"/>
              <a:t>in </a:t>
            </a:r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06606" y="1284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89714" y="13232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46714" y="2401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67200" y="2401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55914" y="13232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37713" y="13232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438400" y="2401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5" name="Straight Connector 34"/>
          <p:cNvCxnSpPr>
            <a:stCxn id="10" idx="5"/>
          </p:cNvCxnSpPr>
          <p:nvPr/>
        </p:nvCxnSpPr>
        <p:spPr>
          <a:xfrm>
            <a:off x="5602434" y="2031462"/>
            <a:ext cx="366590" cy="68020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93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Detecting Cycles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228341" y="12954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1470846" y="129540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70737" y="238053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002410" y="129540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4218454" y="238053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2319334" y="238053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5199129" y="1295400"/>
            <a:ext cx="472501" cy="4744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32" name="Straight Connector 31"/>
          <p:cNvCxnSpPr>
            <a:stCxn id="11" idx="6"/>
            <a:endCxn id="10" idx="2"/>
          </p:cNvCxnSpPr>
          <p:nvPr/>
        </p:nvCxnSpPr>
        <p:spPr>
          <a:xfrm>
            <a:off x="1926210" y="1524000"/>
            <a:ext cx="1302131" cy="0"/>
          </a:xfrm>
          <a:prstGeom prst="line">
            <a:avLst/>
          </a:prstGeom>
          <a:ln w="22225">
            <a:solidFill>
              <a:schemeClr val="bg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" idx="6"/>
            <a:endCxn id="17" idx="2"/>
          </p:cNvCxnSpPr>
          <p:nvPr/>
        </p:nvCxnSpPr>
        <p:spPr>
          <a:xfrm>
            <a:off x="3685541" y="1524000"/>
            <a:ext cx="1513588" cy="8603"/>
          </a:xfrm>
          <a:prstGeom prst="line">
            <a:avLst/>
          </a:prstGeom>
          <a:ln w="22225">
            <a:solidFill>
              <a:schemeClr val="bg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5"/>
            <a:endCxn id="16" idx="1"/>
          </p:cNvCxnSpPr>
          <p:nvPr/>
        </p:nvCxnSpPr>
        <p:spPr>
          <a:xfrm>
            <a:off x="1859523" y="1685645"/>
            <a:ext cx="526498" cy="761841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6" idx="7"/>
            <a:endCxn id="10" idx="3"/>
          </p:cNvCxnSpPr>
          <p:nvPr/>
        </p:nvCxnSpPr>
        <p:spPr>
          <a:xfrm flipV="1">
            <a:off x="2708011" y="1685645"/>
            <a:ext cx="587285" cy="761841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0" idx="5"/>
            <a:endCxn id="15" idx="1"/>
          </p:cNvCxnSpPr>
          <p:nvPr/>
        </p:nvCxnSpPr>
        <p:spPr>
          <a:xfrm>
            <a:off x="3618586" y="1685645"/>
            <a:ext cx="666555" cy="761841"/>
          </a:xfrm>
          <a:prstGeom prst="line">
            <a:avLst/>
          </a:prstGeom>
          <a:ln w="22225">
            <a:solidFill>
              <a:schemeClr val="bg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5" idx="7"/>
            <a:endCxn id="17" idx="3"/>
          </p:cNvCxnSpPr>
          <p:nvPr/>
        </p:nvCxnSpPr>
        <p:spPr>
          <a:xfrm flipV="1">
            <a:off x="4607131" y="1700331"/>
            <a:ext cx="661194" cy="74715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2"/>
            <a:endCxn id="16" idx="6"/>
          </p:cNvCxnSpPr>
          <p:nvPr/>
        </p:nvCxnSpPr>
        <p:spPr>
          <a:xfrm flipH="1">
            <a:off x="2774698" y="2609131"/>
            <a:ext cx="1443756" cy="0"/>
          </a:xfrm>
          <a:prstGeom prst="line">
            <a:avLst/>
          </a:prstGeom>
          <a:ln w="22225">
            <a:solidFill>
              <a:schemeClr val="bg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" idx="2"/>
            <a:endCxn id="15" idx="6"/>
          </p:cNvCxnSpPr>
          <p:nvPr/>
        </p:nvCxnSpPr>
        <p:spPr>
          <a:xfrm flipH="1">
            <a:off x="4673818" y="2609131"/>
            <a:ext cx="1196919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3"/>
            <a:endCxn id="13" idx="7"/>
          </p:cNvCxnSpPr>
          <p:nvPr/>
        </p:nvCxnSpPr>
        <p:spPr>
          <a:xfrm flipH="1">
            <a:off x="6259414" y="1685645"/>
            <a:ext cx="809683" cy="761841"/>
          </a:xfrm>
          <a:prstGeom prst="line">
            <a:avLst/>
          </a:prstGeom>
          <a:ln w="22225">
            <a:solidFill>
              <a:schemeClr val="bg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3985" y="3505200"/>
            <a:ext cx="8077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b="1" dirty="0" smtClean="0"/>
              <a:t>Cycle Property:  </a:t>
            </a:r>
            <a:r>
              <a:rPr lang="en-US" dirty="0" smtClean="0"/>
              <a:t>A directed graph G has a cycle if and only if a depth-first search reveals a back edge.</a:t>
            </a:r>
          </a:p>
          <a:p>
            <a:endParaRPr lang="en-US" dirty="0"/>
          </a:p>
          <a:p>
            <a:r>
              <a:rPr lang="en-US" b="1" dirty="0" smtClean="0"/>
              <a:t>Proof:  </a:t>
            </a:r>
            <a:r>
              <a:rPr lang="en-US" dirty="0" smtClean="0"/>
              <a:t>Prove in both directions.</a:t>
            </a:r>
          </a:p>
          <a:p>
            <a:endParaRPr lang="en-US" dirty="0"/>
          </a:p>
          <a:p>
            <a:r>
              <a:rPr lang="en-US" dirty="0" smtClean="0"/>
              <a:t>If there is a back edge, by definition it closes a cycle.  (See DB above.)</a:t>
            </a:r>
          </a:p>
          <a:p>
            <a:endParaRPr lang="en-US" dirty="0"/>
          </a:p>
          <a:p>
            <a:r>
              <a:rPr lang="en-US" dirty="0" smtClean="0"/>
              <a:t>Suppose there is a cycle v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→ v</a:t>
            </a:r>
            <a:r>
              <a:rPr lang="en-US" baseline="-25000" dirty="0"/>
              <a:t>1 </a:t>
            </a:r>
            <a:r>
              <a:rPr lang="en-US" dirty="0"/>
              <a:t>→ </a:t>
            </a:r>
            <a:r>
              <a:rPr lang="en-US" dirty="0" smtClean="0"/>
              <a:t>v</a:t>
            </a:r>
            <a:r>
              <a:rPr lang="en-US" baseline="-25000" dirty="0" smtClean="0"/>
              <a:t>2 </a:t>
            </a:r>
            <a:r>
              <a:rPr lang="en-US" dirty="0"/>
              <a:t>→ </a:t>
            </a:r>
            <a:r>
              <a:rPr lang="en-US" dirty="0" smtClean="0"/>
              <a:t>v</a:t>
            </a:r>
            <a:r>
              <a:rPr lang="en-US" baseline="-25000" dirty="0"/>
              <a:t>3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dirty="0" smtClean="0"/>
              <a:t>… </a:t>
            </a:r>
            <a:r>
              <a:rPr lang="en-US" dirty="0"/>
              <a:t>→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→ v</a:t>
            </a:r>
            <a:r>
              <a:rPr lang="en-US" baseline="-25000" dirty="0" smtClean="0"/>
              <a:t>0</a:t>
            </a:r>
            <a:r>
              <a:rPr lang="en-US" dirty="0" smtClean="0"/>
              <a:t>.  One of the vertices, say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j</a:t>
            </a:r>
            <a:r>
              <a:rPr lang="en-US" dirty="0" smtClean="0"/>
              <a:t>, will be encountered first in a DFS.  All the other vertices will be encountered later, but before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j</a:t>
            </a:r>
            <a:r>
              <a:rPr lang="en-US" dirty="0" smtClean="0"/>
              <a:t> gets its post time.  Consequently, the edge v</a:t>
            </a:r>
            <a:r>
              <a:rPr lang="en-US" baseline="-25000" dirty="0" smtClean="0"/>
              <a:t>j-1</a:t>
            </a:r>
            <a:r>
              <a:rPr lang="en-US" dirty="0" smtClean="0"/>
              <a:t> →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j</a:t>
            </a:r>
            <a:r>
              <a:rPr lang="en-US" dirty="0" smtClean="0"/>
              <a:t> will be a back edge.  (See the cycle above.)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281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Directed Acyclic Graphs (DAGs)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228341" y="1075403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1470846" y="107540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70737" y="216053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002410" y="107540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4218454" y="216053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2319334" y="216053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5199129" y="1075403"/>
            <a:ext cx="472501" cy="4744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32" name="Straight Connector 31"/>
          <p:cNvCxnSpPr>
            <a:stCxn id="11" idx="6"/>
            <a:endCxn id="10" idx="2"/>
          </p:cNvCxnSpPr>
          <p:nvPr/>
        </p:nvCxnSpPr>
        <p:spPr>
          <a:xfrm>
            <a:off x="1926210" y="1304003"/>
            <a:ext cx="1302131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5"/>
            <a:endCxn id="16" idx="1"/>
          </p:cNvCxnSpPr>
          <p:nvPr/>
        </p:nvCxnSpPr>
        <p:spPr>
          <a:xfrm>
            <a:off x="1859523" y="1465648"/>
            <a:ext cx="526498" cy="761841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6" idx="7"/>
            <a:endCxn id="10" idx="3"/>
          </p:cNvCxnSpPr>
          <p:nvPr/>
        </p:nvCxnSpPr>
        <p:spPr>
          <a:xfrm flipV="1">
            <a:off x="2708011" y="1465648"/>
            <a:ext cx="587285" cy="761841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0" idx="5"/>
            <a:endCxn id="15" idx="1"/>
          </p:cNvCxnSpPr>
          <p:nvPr/>
        </p:nvCxnSpPr>
        <p:spPr>
          <a:xfrm>
            <a:off x="3618586" y="1465648"/>
            <a:ext cx="666555" cy="761841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5" idx="7"/>
            <a:endCxn id="17" idx="3"/>
          </p:cNvCxnSpPr>
          <p:nvPr/>
        </p:nvCxnSpPr>
        <p:spPr>
          <a:xfrm flipV="1">
            <a:off x="4607131" y="1480334"/>
            <a:ext cx="661194" cy="74715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2"/>
            <a:endCxn id="16" idx="6"/>
          </p:cNvCxnSpPr>
          <p:nvPr/>
        </p:nvCxnSpPr>
        <p:spPr>
          <a:xfrm flipH="1">
            <a:off x="2774698" y="2389134"/>
            <a:ext cx="1443756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" idx="2"/>
            <a:endCxn id="15" idx="6"/>
          </p:cNvCxnSpPr>
          <p:nvPr/>
        </p:nvCxnSpPr>
        <p:spPr>
          <a:xfrm flipH="1">
            <a:off x="4673818" y="2389134"/>
            <a:ext cx="1196919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3"/>
            <a:endCxn id="13" idx="7"/>
          </p:cNvCxnSpPr>
          <p:nvPr/>
        </p:nvCxnSpPr>
        <p:spPr>
          <a:xfrm flipH="1">
            <a:off x="6259414" y="1465648"/>
            <a:ext cx="809683" cy="761841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3985" y="2819400"/>
            <a:ext cx="80772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dirty="0" smtClean="0"/>
              <a:t>A directed graph with no cycles is called a directed acyclic graph (DAG)</a:t>
            </a:r>
          </a:p>
          <a:p>
            <a:pPr indent="-457200"/>
            <a:endParaRPr lang="en-US" sz="1000" dirty="0"/>
          </a:p>
          <a:p>
            <a:pPr indent="-457200"/>
            <a:r>
              <a:rPr lang="en-US" dirty="0" smtClean="0"/>
              <a:t>DAGs can represent relationships that involve priority:</a:t>
            </a:r>
          </a:p>
          <a:p>
            <a:pPr lvl="2" indent="-457200">
              <a:buFont typeface="Arial" pitchFamily="34" charset="0"/>
              <a:buChar char="•"/>
            </a:pPr>
            <a:r>
              <a:rPr lang="en-US" dirty="0" smtClean="0"/>
              <a:t>Course A must be taken before course B</a:t>
            </a:r>
          </a:p>
          <a:p>
            <a:pPr lvl="2" indent="-457200">
              <a:buFont typeface="Arial" pitchFamily="34" charset="0"/>
              <a:buChar char="•"/>
            </a:pPr>
            <a:r>
              <a:rPr lang="en-US" dirty="0" smtClean="0"/>
              <a:t>Spreadsheet cell B must be evaluated before cell E</a:t>
            </a:r>
          </a:p>
          <a:p>
            <a:pPr lvl="2" indent="-457200">
              <a:buFont typeface="Arial" pitchFamily="34" charset="0"/>
              <a:buChar char="•"/>
            </a:pPr>
            <a:r>
              <a:rPr lang="en-US" dirty="0" smtClean="0"/>
              <a:t>You must put a quarter in slot G before LED F will light up</a:t>
            </a:r>
          </a:p>
          <a:p>
            <a:endParaRPr lang="en-US" sz="1000" dirty="0"/>
          </a:p>
          <a:p>
            <a:r>
              <a:rPr lang="en-US" dirty="0" smtClean="0"/>
              <a:t>Linearization (or topological sort):  Make a list of the vertices so that no vertex has an edge to a vertex that occurs earlier in the list.</a:t>
            </a:r>
          </a:p>
          <a:p>
            <a:endParaRPr lang="en-US" sz="1000" dirty="0" smtClean="0"/>
          </a:p>
          <a:p>
            <a:r>
              <a:rPr lang="en-US" dirty="0" smtClean="0"/>
              <a:t>Three possibilities:  ADBECGF,  ADBEGCF, ADBEGFC</a:t>
            </a:r>
          </a:p>
          <a:p>
            <a:endParaRPr lang="en-US" sz="1000" dirty="0"/>
          </a:p>
          <a:p>
            <a:r>
              <a:rPr lang="en-US" dirty="0" smtClean="0"/>
              <a:t>Source:  A vertex with no edges coming in (A is the only source)</a:t>
            </a:r>
          </a:p>
          <a:p>
            <a:endParaRPr lang="en-US" sz="1000" dirty="0"/>
          </a:p>
          <a:p>
            <a:r>
              <a:rPr lang="en-US" dirty="0" smtClean="0"/>
              <a:t>Sink:  A vertex with no edges going out (C and F are the only sinks)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78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Topological Sort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228341" y="121773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1470846" y="121773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70737" y="230286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002410" y="121773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4218454" y="230286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2319334" y="230286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5199129" y="1217730"/>
            <a:ext cx="472501" cy="4744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32" name="Straight Connector 31"/>
          <p:cNvCxnSpPr>
            <a:stCxn id="11" idx="6"/>
            <a:endCxn id="10" idx="2"/>
          </p:cNvCxnSpPr>
          <p:nvPr/>
        </p:nvCxnSpPr>
        <p:spPr>
          <a:xfrm>
            <a:off x="1926210" y="1446330"/>
            <a:ext cx="1302131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5"/>
            <a:endCxn id="16" idx="1"/>
          </p:cNvCxnSpPr>
          <p:nvPr/>
        </p:nvCxnSpPr>
        <p:spPr>
          <a:xfrm>
            <a:off x="1859523" y="1607975"/>
            <a:ext cx="526498" cy="761841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6" idx="7"/>
            <a:endCxn id="10" idx="3"/>
          </p:cNvCxnSpPr>
          <p:nvPr/>
        </p:nvCxnSpPr>
        <p:spPr>
          <a:xfrm flipV="1">
            <a:off x="2708011" y="1607975"/>
            <a:ext cx="587285" cy="761841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0" idx="5"/>
            <a:endCxn id="15" idx="1"/>
          </p:cNvCxnSpPr>
          <p:nvPr/>
        </p:nvCxnSpPr>
        <p:spPr>
          <a:xfrm>
            <a:off x="3618586" y="1607975"/>
            <a:ext cx="666555" cy="761841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5" idx="7"/>
            <a:endCxn id="17" idx="3"/>
          </p:cNvCxnSpPr>
          <p:nvPr/>
        </p:nvCxnSpPr>
        <p:spPr>
          <a:xfrm flipV="1">
            <a:off x="4607131" y="1622661"/>
            <a:ext cx="661194" cy="74715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2"/>
            <a:endCxn id="16" idx="6"/>
          </p:cNvCxnSpPr>
          <p:nvPr/>
        </p:nvCxnSpPr>
        <p:spPr>
          <a:xfrm flipH="1">
            <a:off x="2774698" y="2531461"/>
            <a:ext cx="1443756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" idx="2"/>
            <a:endCxn id="15" idx="6"/>
          </p:cNvCxnSpPr>
          <p:nvPr/>
        </p:nvCxnSpPr>
        <p:spPr>
          <a:xfrm flipH="1">
            <a:off x="4673818" y="2531461"/>
            <a:ext cx="1196919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3"/>
            <a:endCxn id="13" idx="7"/>
          </p:cNvCxnSpPr>
          <p:nvPr/>
        </p:nvCxnSpPr>
        <p:spPr>
          <a:xfrm flipH="1">
            <a:off x="6259414" y="1607975"/>
            <a:ext cx="809683" cy="761841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3984" y="3226237"/>
            <a:ext cx="832281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b="1" dirty="0" smtClean="0"/>
              <a:t>Linearization Property:  </a:t>
            </a:r>
            <a:r>
              <a:rPr lang="en-US" dirty="0" smtClean="0"/>
              <a:t>In a DAG, every edge leads to a vertex with a lower post time.</a:t>
            </a:r>
            <a:endParaRPr lang="en-US" sz="1000" dirty="0"/>
          </a:p>
          <a:p>
            <a:endParaRPr lang="en-US" sz="1000" dirty="0"/>
          </a:p>
          <a:p>
            <a:r>
              <a:rPr lang="en-US" b="1" dirty="0" smtClean="0"/>
              <a:t>Proof:  </a:t>
            </a:r>
            <a:r>
              <a:rPr lang="en-US" dirty="0" smtClean="0"/>
              <a:t>The only edges (</a:t>
            </a:r>
            <a:r>
              <a:rPr lang="en-US" dirty="0" err="1" smtClean="0"/>
              <a:t>u,v</a:t>
            </a:r>
            <a:r>
              <a:rPr lang="en-US" dirty="0" smtClean="0"/>
              <a:t>) for which post[u] &lt; post[v] are back edges, which are not present in a DAG.</a:t>
            </a:r>
          </a:p>
          <a:p>
            <a:endParaRPr lang="en-US" sz="1000" dirty="0"/>
          </a:p>
          <a:p>
            <a:r>
              <a:rPr lang="en-US" dirty="0" smtClean="0"/>
              <a:t>This means that we can topologically sort (linearize) a DAG by doing a DFS and then sorting the vertices in descending order of post time.</a:t>
            </a:r>
          </a:p>
          <a:p>
            <a:endParaRPr lang="en-US" sz="1000" dirty="0"/>
          </a:p>
          <a:p>
            <a:r>
              <a:rPr lang="en-US" dirty="0" smtClean="0"/>
              <a:t>It doesn’t matter what arbitrary choices we make while searching.</a:t>
            </a:r>
          </a:p>
          <a:p>
            <a:endParaRPr lang="en-US" sz="1000" dirty="0" smtClean="0"/>
          </a:p>
          <a:p>
            <a:r>
              <a:rPr lang="en-US" dirty="0" smtClean="0"/>
              <a:t>Make arbitrary choices in reverse alphabetical order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ADBECGF</a:t>
            </a:r>
          </a:p>
          <a:p>
            <a:endParaRPr lang="en-US" sz="1000" dirty="0"/>
          </a:p>
          <a:p>
            <a:r>
              <a:rPr lang="en-US" dirty="0" smtClean="0"/>
              <a:t>Make arbitrary choices in alphabetical order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ADBEGFC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840689" y="2760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66707" y="276006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72362" y="9043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98380" y="90432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88406" y="2760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14424" y="276006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,8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213125" y="9043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39143" y="90432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,7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3051" y="27362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339069" y="27362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132352" y="9259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80380" y="91520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373289" y="9319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621317" y="9212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,14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840689" y="27709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966707" y="277093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72362" y="915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98380" y="91520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88406" y="27709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14424" y="277093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13125" y="915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339143" y="91520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165649" y="27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422403" y="274713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132352" y="932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83195" y="9260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373289" y="932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524132" y="93212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5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1" grpId="0"/>
      <p:bldP spid="31" grpId="1"/>
      <p:bldP spid="33" grpId="0"/>
      <p:bldP spid="33" grpId="1"/>
      <p:bldP spid="34" grpId="0"/>
      <p:bldP spid="34" grpId="1"/>
      <p:bldP spid="35" grpId="0"/>
      <p:bldP spid="36" grpId="0"/>
      <p:bldP spid="37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7" grpId="0"/>
      <p:bldP spid="48" grpId="0"/>
      <p:bldP spid="49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Complexity of Topological Sort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228341" y="121773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1470846" y="121773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70737" y="230286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002410" y="121773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4218454" y="230286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2319334" y="230286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5199129" y="1217730"/>
            <a:ext cx="472501" cy="4744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32" name="Straight Connector 31"/>
          <p:cNvCxnSpPr>
            <a:stCxn id="11" idx="6"/>
            <a:endCxn id="10" idx="2"/>
          </p:cNvCxnSpPr>
          <p:nvPr/>
        </p:nvCxnSpPr>
        <p:spPr>
          <a:xfrm>
            <a:off x="1926210" y="1446330"/>
            <a:ext cx="1302131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5"/>
            <a:endCxn id="16" idx="1"/>
          </p:cNvCxnSpPr>
          <p:nvPr/>
        </p:nvCxnSpPr>
        <p:spPr>
          <a:xfrm>
            <a:off x="1859523" y="1607975"/>
            <a:ext cx="526498" cy="761841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6" idx="7"/>
            <a:endCxn id="10" idx="3"/>
          </p:cNvCxnSpPr>
          <p:nvPr/>
        </p:nvCxnSpPr>
        <p:spPr>
          <a:xfrm flipV="1">
            <a:off x="2708011" y="1607975"/>
            <a:ext cx="587285" cy="761841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0" idx="5"/>
            <a:endCxn id="15" idx="1"/>
          </p:cNvCxnSpPr>
          <p:nvPr/>
        </p:nvCxnSpPr>
        <p:spPr>
          <a:xfrm>
            <a:off x="3618586" y="1607975"/>
            <a:ext cx="666555" cy="761841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5" idx="7"/>
            <a:endCxn id="17" idx="3"/>
          </p:cNvCxnSpPr>
          <p:nvPr/>
        </p:nvCxnSpPr>
        <p:spPr>
          <a:xfrm flipV="1">
            <a:off x="4607131" y="1622661"/>
            <a:ext cx="661194" cy="74715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2"/>
            <a:endCxn id="16" idx="6"/>
          </p:cNvCxnSpPr>
          <p:nvPr/>
        </p:nvCxnSpPr>
        <p:spPr>
          <a:xfrm flipH="1">
            <a:off x="2774698" y="2531461"/>
            <a:ext cx="1443756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" idx="2"/>
            <a:endCxn id="15" idx="6"/>
          </p:cNvCxnSpPr>
          <p:nvPr/>
        </p:nvCxnSpPr>
        <p:spPr>
          <a:xfrm flipH="1">
            <a:off x="4673818" y="2531461"/>
            <a:ext cx="1196919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3"/>
            <a:endCxn id="13" idx="7"/>
          </p:cNvCxnSpPr>
          <p:nvPr/>
        </p:nvCxnSpPr>
        <p:spPr>
          <a:xfrm flipH="1">
            <a:off x="6259414" y="1607975"/>
            <a:ext cx="809683" cy="761841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3984" y="3429000"/>
            <a:ext cx="83228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sz="2000" dirty="0" smtClean="0"/>
              <a:t>Suppose we do a depth-first search followed by merge sort</a:t>
            </a:r>
          </a:p>
          <a:p>
            <a:pPr indent="-457200"/>
            <a:endParaRPr lang="en-US" sz="1000" dirty="0"/>
          </a:p>
          <a:p>
            <a:pPr indent="-457200"/>
            <a:r>
              <a:rPr lang="en-US" sz="2000" dirty="0" smtClean="0"/>
              <a:t>Complexity on:</a:t>
            </a:r>
          </a:p>
          <a:p>
            <a:pPr lvl="2" indent="-457200">
              <a:buFont typeface="Arial" pitchFamily="34" charset="0"/>
              <a:buChar char="•"/>
            </a:pPr>
            <a:r>
              <a:rPr lang="en-US" sz="2000" dirty="0" smtClean="0"/>
              <a:t>Matrix:  O(V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 + O(V log V)  =  O(V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</a:p>
          <a:p>
            <a:pPr lvl="2" indent="-457200">
              <a:buFont typeface="Arial" pitchFamily="34" charset="0"/>
              <a:buChar char="•"/>
            </a:pPr>
            <a:r>
              <a:rPr lang="en-US" sz="2000" dirty="0" smtClean="0"/>
              <a:t>List:  O(V + E) + O(V log V)  =  O(V log V  +  E)</a:t>
            </a:r>
          </a:p>
          <a:p>
            <a:pPr lvl="2" indent="-457200">
              <a:buFont typeface="Arial" pitchFamily="34" charset="0"/>
              <a:buChar char="•"/>
            </a:pPr>
            <a:endParaRPr lang="en-US" sz="1000" dirty="0"/>
          </a:p>
          <a:p>
            <a:pPr marL="0" lvl="1"/>
            <a:r>
              <a:rPr lang="en-US" sz="2000" dirty="0" smtClean="0"/>
              <a:t>Need to do the sort in O(V) time to have an O(V + E) topological sort</a:t>
            </a:r>
          </a:p>
          <a:p>
            <a:pPr marL="0" lvl="1"/>
            <a:endParaRPr lang="en-US" sz="1000" dirty="0"/>
          </a:p>
          <a:p>
            <a:pPr marL="0" lvl="1"/>
            <a:r>
              <a:rPr lang="en-US" sz="2000" dirty="0" smtClean="0"/>
              <a:t>Don’t bother with pre times, just record post times</a:t>
            </a:r>
          </a:p>
          <a:p>
            <a:pPr marL="0" lvl="1"/>
            <a:endParaRPr lang="en-US" sz="1000" dirty="0"/>
          </a:p>
          <a:p>
            <a:pPr marL="0" lvl="1"/>
            <a:r>
              <a:rPr lang="en-US" sz="2000" dirty="0" smtClean="0"/>
              <a:t>Use the post times as array indexes to directly store vertices in array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40689" y="27709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966707" y="277093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72362" y="915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98380" y="91520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88406" y="27709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14424" y="277093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13125" y="915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339143" y="91520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165649" y="27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422403" y="274713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132352" y="932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83195" y="9260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373289" y="932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524132" y="93212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7685" y="91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95293" y="26887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303308" y="9072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957728" y="2679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079249" y="91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273377" y="91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371016" y="2710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6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7" grpId="0"/>
      <p:bldP spid="48" grpId="0"/>
      <p:bldP spid="49" grpId="0"/>
      <p:bldP spid="51" grpId="0"/>
      <p:bldP spid="6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Another Way to Linearize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228341" y="121773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1470846" y="121773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70737" y="230286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002410" y="121773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4218454" y="230286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2319334" y="230286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5199129" y="1217730"/>
            <a:ext cx="472501" cy="4744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32" name="Straight Connector 31"/>
          <p:cNvCxnSpPr>
            <a:stCxn id="11" idx="6"/>
            <a:endCxn id="10" idx="2"/>
          </p:cNvCxnSpPr>
          <p:nvPr/>
        </p:nvCxnSpPr>
        <p:spPr>
          <a:xfrm>
            <a:off x="1926210" y="1446330"/>
            <a:ext cx="1302131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5"/>
            <a:endCxn id="16" idx="1"/>
          </p:cNvCxnSpPr>
          <p:nvPr/>
        </p:nvCxnSpPr>
        <p:spPr>
          <a:xfrm>
            <a:off x="1859523" y="1607975"/>
            <a:ext cx="526498" cy="761841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6" idx="7"/>
            <a:endCxn id="10" idx="3"/>
          </p:cNvCxnSpPr>
          <p:nvPr/>
        </p:nvCxnSpPr>
        <p:spPr>
          <a:xfrm flipV="1">
            <a:off x="2708011" y="1607975"/>
            <a:ext cx="587285" cy="761841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0" idx="5"/>
            <a:endCxn id="15" idx="1"/>
          </p:cNvCxnSpPr>
          <p:nvPr/>
        </p:nvCxnSpPr>
        <p:spPr>
          <a:xfrm>
            <a:off x="3618586" y="1607975"/>
            <a:ext cx="666555" cy="761841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5" idx="7"/>
            <a:endCxn id="17" idx="3"/>
          </p:cNvCxnSpPr>
          <p:nvPr/>
        </p:nvCxnSpPr>
        <p:spPr>
          <a:xfrm flipV="1">
            <a:off x="4607131" y="1622661"/>
            <a:ext cx="661194" cy="74715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2"/>
            <a:endCxn id="16" idx="6"/>
          </p:cNvCxnSpPr>
          <p:nvPr/>
        </p:nvCxnSpPr>
        <p:spPr>
          <a:xfrm flipH="1">
            <a:off x="2774698" y="2531461"/>
            <a:ext cx="1443756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" idx="2"/>
            <a:endCxn id="15" idx="6"/>
          </p:cNvCxnSpPr>
          <p:nvPr/>
        </p:nvCxnSpPr>
        <p:spPr>
          <a:xfrm flipH="1">
            <a:off x="4673818" y="2531461"/>
            <a:ext cx="1196919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3"/>
            <a:endCxn id="13" idx="7"/>
          </p:cNvCxnSpPr>
          <p:nvPr/>
        </p:nvCxnSpPr>
        <p:spPr>
          <a:xfrm flipH="1">
            <a:off x="6259414" y="1607975"/>
            <a:ext cx="809683" cy="761841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3984" y="3886200"/>
            <a:ext cx="8475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sz="2000" b="1" dirty="0" smtClean="0"/>
              <a:t>Source/Sink Property:   </a:t>
            </a:r>
            <a:r>
              <a:rPr lang="en-US" sz="2000" dirty="0" smtClean="0"/>
              <a:t>Every DAG has at least one source and sink.</a:t>
            </a:r>
          </a:p>
          <a:p>
            <a:pPr indent="-457200"/>
            <a:endParaRPr lang="en-US" sz="2000" dirty="0"/>
          </a:p>
          <a:p>
            <a:pPr indent="-457200"/>
            <a:r>
              <a:rPr lang="en-US" sz="2000" b="1" dirty="0" smtClean="0"/>
              <a:t>Proof:  </a:t>
            </a:r>
            <a:r>
              <a:rPr lang="en-US" sz="2000" dirty="0" smtClean="0"/>
              <a:t>The vertex with the highest post time cannot have any edges coming in, and the vertex with the smallest post time cannot have any edges going out.</a:t>
            </a:r>
          </a:p>
          <a:p>
            <a:pPr indent="-457200"/>
            <a:endParaRPr lang="en-US" sz="2000" dirty="0"/>
          </a:p>
          <a:p>
            <a:pPr indent="-457200"/>
            <a:r>
              <a:rPr lang="en-US" sz="2000" dirty="0" smtClean="0"/>
              <a:t>To linearize, find a source, output it, delete it, and repeat.</a:t>
            </a:r>
            <a:endParaRPr lang="en-US" sz="1000" dirty="0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1808424" y="312420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3389986" y="31242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2610778" y="312420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4203426" y="312420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5002085" y="313517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5804050" y="312420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6596596" y="3117970"/>
            <a:ext cx="472501" cy="4744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52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58" grpId="0" animBg="1"/>
      <p:bldP spid="60" grpId="0" animBg="1"/>
      <p:bldP spid="63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Strongly Connected Components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990772" y="130145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868901" y="130145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696200" y="1301459"/>
            <a:ext cx="472501" cy="4744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609118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868901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696200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68901" y="388620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7696200" y="388620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931801" y="483514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6705600" y="483514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8412394" y="483514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7585956" y="576448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stCxn id="11" idx="6"/>
            <a:endCxn id="10" idx="2"/>
          </p:cNvCxnSpPr>
          <p:nvPr/>
        </p:nvCxnSpPr>
        <p:spPr>
          <a:xfrm>
            <a:off x="4446136" y="1530059"/>
            <a:ext cx="1422765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8" idx="5"/>
            <a:endCxn id="73" idx="1"/>
          </p:cNvCxnSpPr>
          <p:nvPr/>
        </p:nvCxnSpPr>
        <p:spPr>
          <a:xfrm>
            <a:off x="8084877" y="4276445"/>
            <a:ext cx="394204" cy="6256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3" idx="3"/>
            <a:endCxn id="76" idx="7"/>
          </p:cNvCxnSpPr>
          <p:nvPr/>
        </p:nvCxnSpPr>
        <p:spPr>
          <a:xfrm flipH="1">
            <a:off x="7974633" y="5225388"/>
            <a:ext cx="504448" cy="6060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5" idx="4"/>
            <a:endCxn id="13" idx="0"/>
          </p:cNvCxnSpPr>
          <p:nvPr/>
        </p:nvCxnSpPr>
        <p:spPr>
          <a:xfrm>
            <a:off x="6096583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16" idx="7"/>
          </p:cNvCxnSpPr>
          <p:nvPr/>
        </p:nvCxnSpPr>
        <p:spPr>
          <a:xfrm flipH="1">
            <a:off x="4997795" y="1691704"/>
            <a:ext cx="938061" cy="79936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8" idx="2"/>
            <a:endCxn id="13" idx="6"/>
          </p:cNvCxnSpPr>
          <p:nvPr/>
        </p:nvCxnSpPr>
        <p:spPr>
          <a:xfrm flipH="1">
            <a:off x="6324265" y="4114800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3" idx="6"/>
            <a:endCxn id="67" idx="2"/>
          </p:cNvCxnSpPr>
          <p:nvPr/>
        </p:nvCxnSpPr>
        <p:spPr>
          <a:xfrm>
            <a:off x="5387165" y="5063743"/>
            <a:ext cx="13184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7" idx="5"/>
            <a:endCxn id="76" idx="1"/>
          </p:cNvCxnSpPr>
          <p:nvPr/>
        </p:nvCxnSpPr>
        <p:spPr>
          <a:xfrm>
            <a:off x="7094277" y="5225388"/>
            <a:ext cx="558366" cy="6060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0" idx="6"/>
            <a:endCxn id="17" idx="2"/>
          </p:cNvCxnSpPr>
          <p:nvPr/>
        </p:nvCxnSpPr>
        <p:spPr>
          <a:xfrm>
            <a:off x="6326101" y="1530059"/>
            <a:ext cx="1370099" cy="860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4" idx="4"/>
            <a:endCxn id="58" idx="0"/>
          </p:cNvCxnSpPr>
          <p:nvPr/>
        </p:nvCxnSpPr>
        <p:spPr>
          <a:xfrm>
            <a:off x="7923882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4" idx="2"/>
            <a:endCxn id="15" idx="6"/>
          </p:cNvCxnSpPr>
          <p:nvPr/>
        </p:nvCxnSpPr>
        <p:spPr>
          <a:xfrm flipH="1">
            <a:off x="6324265" y="2652711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3" idx="3"/>
            <a:endCxn id="63" idx="7"/>
          </p:cNvCxnSpPr>
          <p:nvPr/>
        </p:nvCxnSpPr>
        <p:spPr>
          <a:xfrm flipH="1">
            <a:off x="5320478" y="4276445"/>
            <a:ext cx="615110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67" idx="1"/>
            <a:endCxn id="13" idx="5"/>
          </p:cNvCxnSpPr>
          <p:nvPr/>
        </p:nvCxnSpPr>
        <p:spPr>
          <a:xfrm flipH="1" flipV="1">
            <a:off x="6257578" y="4276445"/>
            <a:ext cx="514709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 96"/>
          <p:cNvSpPr/>
          <p:nvPr/>
        </p:nvSpPr>
        <p:spPr>
          <a:xfrm>
            <a:off x="6106916" y="1758659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797339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 rot="10800000">
            <a:off x="5934279" y="1732392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 rot="10800000">
            <a:off x="775981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52400" y="1765303"/>
            <a:ext cx="34573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vertices u and v of a directed graph are </a:t>
            </a:r>
            <a:r>
              <a:rPr lang="en-US" i="1" dirty="0" smtClean="0"/>
              <a:t>connected</a:t>
            </a:r>
            <a:r>
              <a:rPr lang="en-US" dirty="0" smtClean="0"/>
              <a:t> if there is a path from u to v and from v to u.</a:t>
            </a:r>
          </a:p>
          <a:p>
            <a:endParaRPr lang="en-US" dirty="0"/>
          </a:p>
          <a:p>
            <a:r>
              <a:rPr lang="en-US" dirty="0" smtClean="0"/>
              <a:t>The largest possible “chunks” of a directed graph in which every vertex is connected to every other vertex is called a </a:t>
            </a:r>
            <a:r>
              <a:rPr lang="en-US" i="1" dirty="0" smtClean="0"/>
              <a:t>strongly connected component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Removing internal structure and duplicate edges yields a meta-graph made of meta-vertices.</a:t>
            </a:r>
          </a:p>
          <a:p>
            <a:endParaRPr lang="en-US" dirty="0"/>
          </a:p>
          <a:p>
            <a:r>
              <a:rPr lang="en-US" dirty="0" smtClean="0"/>
              <a:t>Property:  Every directed graph is a DAG of its strongly connected components.  Why?</a:t>
            </a:r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79796" y="1143000"/>
            <a:ext cx="914400" cy="8382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4389396" y="2233611"/>
            <a:ext cx="914400" cy="8382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5628033" y="1110959"/>
            <a:ext cx="914400" cy="1960852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475250" y="1143000"/>
            <a:ext cx="914400" cy="1960852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4800600" y="3383755"/>
            <a:ext cx="4191000" cy="3169445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4078138" y="13630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4682929" y="246804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5886546" y="186427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7737668" y="188806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CF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6514932" y="471743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GHIJKL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9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7" grpId="0" animBg="1"/>
      <p:bldP spid="16" grpId="0" animBg="1"/>
      <p:bldP spid="15" grpId="0" animBg="1"/>
      <p:bldP spid="14" grpId="0" animBg="1"/>
      <p:bldP spid="13" grpId="0" animBg="1"/>
      <p:bldP spid="58" grpId="0" animBg="1"/>
      <p:bldP spid="63" grpId="0" animBg="1"/>
      <p:bldP spid="67" grpId="0" animBg="1"/>
      <p:bldP spid="73" grpId="0" animBg="1"/>
      <p:bldP spid="76" grpId="0" animBg="1"/>
      <p:bldP spid="97" grpId="0" animBg="1"/>
      <p:bldP spid="98" grpId="0" animBg="1"/>
      <p:bldP spid="99" grpId="0" animBg="1"/>
      <p:bldP spid="100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/>
      <p:bldP spid="141" grpId="0"/>
      <p:bldP spid="142" grpId="0"/>
      <p:bldP spid="143" grpId="0"/>
      <p:bldP spid="1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Strongly Connected Components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990772" y="130145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868901" y="130145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696200" y="1301459"/>
            <a:ext cx="472501" cy="4744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609118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868901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696200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68901" y="388620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7696200" y="388620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931801" y="483514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6705600" y="483514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8412394" y="483514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7585956" y="576448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29435" y="3910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59176" y="39105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130468" y="3930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256486" y="39301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934898" y="52843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060916" y="528435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,7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100544" y="4879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226562" y="487907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,8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474685" y="5246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600703" y="524647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36604" y="6139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762622" y="61398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,9</a:t>
            </a:r>
            <a:endParaRPr lang="en-US" dirty="0"/>
          </a:p>
        </p:txBody>
      </p:sp>
      <p:cxnSp>
        <p:nvCxnSpPr>
          <p:cNvPr id="32" name="Straight Connector 31"/>
          <p:cNvCxnSpPr>
            <a:stCxn id="11" idx="6"/>
            <a:endCxn id="10" idx="2"/>
          </p:cNvCxnSpPr>
          <p:nvPr/>
        </p:nvCxnSpPr>
        <p:spPr>
          <a:xfrm>
            <a:off x="4446136" y="1530059"/>
            <a:ext cx="1422765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8" idx="5"/>
            <a:endCxn id="73" idx="1"/>
          </p:cNvCxnSpPr>
          <p:nvPr/>
        </p:nvCxnSpPr>
        <p:spPr>
          <a:xfrm>
            <a:off x="8084877" y="4276445"/>
            <a:ext cx="394204" cy="6256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3" idx="3"/>
            <a:endCxn id="76" idx="7"/>
          </p:cNvCxnSpPr>
          <p:nvPr/>
        </p:nvCxnSpPr>
        <p:spPr>
          <a:xfrm flipH="1">
            <a:off x="7974633" y="5225388"/>
            <a:ext cx="504448" cy="6060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5" idx="4"/>
            <a:endCxn id="13" idx="0"/>
          </p:cNvCxnSpPr>
          <p:nvPr/>
        </p:nvCxnSpPr>
        <p:spPr>
          <a:xfrm>
            <a:off x="6096583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16" idx="7"/>
          </p:cNvCxnSpPr>
          <p:nvPr/>
        </p:nvCxnSpPr>
        <p:spPr>
          <a:xfrm flipH="1">
            <a:off x="4997795" y="1691704"/>
            <a:ext cx="938061" cy="79936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8" idx="2"/>
            <a:endCxn id="13" idx="6"/>
          </p:cNvCxnSpPr>
          <p:nvPr/>
        </p:nvCxnSpPr>
        <p:spPr>
          <a:xfrm flipH="1">
            <a:off x="6324265" y="4114800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3" idx="6"/>
            <a:endCxn id="67" idx="2"/>
          </p:cNvCxnSpPr>
          <p:nvPr/>
        </p:nvCxnSpPr>
        <p:spPr>
          <a:xfrm>
            <a:off x="5387165" y="5063743"/>
            <a:ext cx="13184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7" idx="5"/>
            <a:endCxn id="76" idx="1"/>
          </p:cNvCxnSpPr>
          <p:nvPr/>
        </p:nvCxnSpPr>
        <p:spPr>
          <a:xfrm>
            <a:off x="7094277" y="5225388"/>
            <a:ext cx="558366" cy="6060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0" idx="6"/>
            <a:endCxn id="17" idx="2"/>
          </p:cNvCxnSpPr>
          <p:nvPr/>
        </p:nvCxnSpPr>
        <p:spPr>
          <a:xfrm>
            <a:off x="6326101" y="1530059"/>
            <a:ext cx="1370099" cy="860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4" idx="4"/>
            <a:endCxn id="58" idx="0"/>
          </p:cNvCxnSpPr>
          <p:nvPr/>
        </p:nvCxnSpPr>
        <p:spPr>
          <a:xfrm>
            <a:off x="7923882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4" idx="2"/>
            <a:endCxn id="15" idx="6"/>
          </p:cNvCxnSpPr>
          <p:nvPr/>
        </p:nvCxnSpPr>
        <p:spPr>
          <a:xfrm flipH="1">
            <a:off x="6324265" y="2652711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3" idx="3"/>
            <a:endCxn id="63" idx="7"/>
          </p:cNvCxnSpPr>
          <p:nvPr/>
        </p:nvCxnSpPr>
        <p:spPr>
          <a:xfrm flipH="1">
            <a:off x="5320478" y="4276445"/>
            <a:ext cx="615110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67" idx="1"/>
            <a:endCxn id="13" idx="5"/>
          </p:cNvCxnSpPr>
          <p:nvPr/>
        </p:nvCxnSpPr>
        <p:spPr>
          <a:xfrm flipH="1" flipV="1">
            <a:off x="6257578" y="4276445"/>
            <a:ext cx="514709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 96"/>
          <p:cNvSpPr/>
          <p:nvPr/>
        </p:nvSpPr>
        <p:spPr>
          <a:xfrm>
            <a:off x="6106916" y="1758659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797339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 rot="10800000">
            <a:off x="5934279" y="1732392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 rot="10800000">
            <a:off x="775981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52400" y="1905000"/>
            <a:ext cx="35814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start explore() at a vertex that belongs to a sink in the meta-graph, it will visit all the vertices in that sink and then stop.</a:t>
            </a:r>
          </a:p>
          <a:p>
            <a:endParaRPr lang="en-US" sz="1000" dirty="0" smtClean="0"/>
          </a:p>
          <a:p>
            <a:r>
              <a:rPr lang="en-US" dirty="0" smtClean="0"/>
              <a:t>For example, start with G</a:t>
            </a:r>
          </a:p>
          <a:p>
            <a:endParaRPr lang="en-US" sz="1000" dirty="0"/>
          </a:p>
          <a:p>
            <a:r>
              <a:rPr lang="en-US" dirty="0" smtClean="0"/>
              <a:t>So we can identify a meta-sink.  But how do we</a:t>
            </a:r>
            <a:br>
              <a:rPr lang="en-US" dirty="0" smtClean="0"/>
            </a:br>
            <a:endParaRPr lang="en-US" sz="1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Find a vertex that is in a meta-sink?</a:t>
            </a:r>
            <a:br>
              <a:rPr lang="en-US" dirty="0" smtClean="0"/>
            </a:br>
            <a:endParaRPr lang="en-US" sz="1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Continue after we’ve discovered the meta-sink?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7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60" grpId="0"/>
      <p:bldP spid="61" grpId="0"/>
      <p:bldP spid="64" grpId="0"/>
      <p:bldP spid="66" grpId="0"/>
      <p:bldP spid="68" grpId="0"/>
      <p:bldP spid="69" grpId="0"/>
      <p:bldP spid="74" grpId="0"/>
      <p:bldP spid="75" grpId="0"/>
      <p:bldP spid="77" grpId="0"/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Strongly Connected Components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990772" y="130145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868901" y="130145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696200" y="1301459"/>
            <a:ext cx="472501" cy="4744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609118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868901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696200" y="242411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68901" y="388620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7696200" y="3886200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931801" y="483514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6705600" y="483514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8412394" y="483514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7585956" y="576448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16281" y="3910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42299" y="391054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130468" y="24713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256486" y="247137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248400" y="27075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467394" y="270752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,22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710196" y="9989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36214" y="99893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455433" y="28683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2187" y="286838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,18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659549" y="998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923755" y="99893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,23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799750" y="9877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44058" y="9918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,24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130468" y="3930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256486" y="39301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,14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934898" y="52843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060916" y="52843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,10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100544" y="4879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226562" y="48790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474685" y="5246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600703" y="524647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,13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36604" y="6139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762622" y="61398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,12</a:t>
            </a:r>
            <a:endParaRPr lang="en-US" dirty="0"/>
          </a:p>
        </p:txBody>
      </p:sp>
      <p:cxnSp>
        <p:nvCxnSpPr>
          <p:cNvPr id="32" name="Straight Connector 31"/>
          <p:cNvCxnSpPr>
            <a:stCxn id="11" idx="6"/>
            <a:endCxn id="10" idx="2"/>
          </p:cNvCxnSpPr>
          <p:nvPr/>
        </p:nvCxnSpPr>
        <p:spPr>
          <a:xfrm>
            <a:off x="4446136" y="1530059"/>
            <a:ext cx="1422765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8" idx="5"/>
            <a:endCxn id="73" idx="1"/>
          </p:cNvCxnSpPr>
          <p:nvPr/>
        </p:nvCxnSpPr>
        <p:spPr>
          <a:xfrm>
            <a:off x="8084877" y="4276445"/>
            <a:ext cx="394204" cy="6256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3" idx="3"/>
            <a:endCxn id="76" idx="7"/>
          </p:cNvCxnSpPr>
          <p:nvPr/>
        </p:nvCxnSpPr>
        <p:spPr>
          <a:xfrm flipH="1">
            <a:off x="7974633" y="5225388"/>
            <a:ext cx="504448" cy="60605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5" idx="4"/>
            <a:endCxn id="13" idx="0"/>
          </p:cNvCxnSpPr>
          <p:nvPr/>
        </p:nvCxnSpPr>
        <p:spPr>
          <a:xfrm>
            <a:off x="6096583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16" idx="7"/>
          </p:cNvCxnSpPr>
          <p:nvPr/>
        </p:nvCxnSpPr>
        <p:spPr>
          <a:xfrm flipH="1">
            <a:off x="4997795" y="1691704"/>
            <a:ext cx="938061" cy="79936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8" idx="2"/>
            <a:endCxn id="13" idx="6"/>
          </p:cNvCxnSpPr>
          <p:nvPr/>
        </p:nvCxnSpPr>
        <p:spPr>
          <a:xfrm flipH="1">
            <a:off x="6324265" y="4114800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3" idx="6"/>
            <a:endCxn id="67" idx="2"/>
          </p:cNvCxnSpPr>
          <p:nvPr/>
        </p:nvCxnSpPr>
        <p:spPr>
          <a:xfrm>
            <a:off x="5387165" y="5063743"/>
            <a:ext cx="13184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7" idx="5"/>
            <a:endCxn id="76" idx="1"/>
          </p:cNvCxnSpPr>
          <p:nvPr/>
        </p:nvCxnSpPr>
        <p:spPr>
          <a:xfrm>
            <a:off x="7094277" y="5225388"/>
            <a:ext cx="558366" cy="6060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0" idx="6"/>
            <a:endCxn id="17" idx="2"/>
          </p:cNvCxnSpPr>
          <p:nvPr/>
        </p:nvCxnSpPr>
        <p:spPr>
          <a:xfrm>
            <a:off x="6326101" y="1530059"/>
            <a:ext cx="1370099" cy="860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4" idx="4"/>
            <a:endCxn id="58" idx="0"/>
          </p:cNvCxnSpPr>
          <p:nvPr/>
        </p:nvCxnSpPr>
        <p:spPr>
          <a:xfrm>
            <a:off x="7923882" y="2881311"/>
            <a:ext cx="0" cy="100488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4" idx="2"/>
            <a:endCxn id="15" idx="6"/>
          </p:cNvCxnSpPr>
          <p:nvPr/>
        </p:nvCxnSpPr>
        <p:spPr>
          <a:xfrm flipH="1">
            <a:off x="6324265" y="2652711"/>
            <a:ext cx="1371935" cy="0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3" idx="3"/>
            <a:endCxn id="63" idx="7"/>
          </p:cNvCxnSpPr>
          <p:nvPr/>
        </p:nvCxnSpPr>
        <p:spPr>
          <a:xfrm flipH="1">
            <a:off x="5320478" y="4276445"/>
            <a:ext cx="615110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67" idx="1"/>
            <a:endCxn id="13" idx="5"/>
          </p:cNvCxnSpPr>
          <p:nvPr/>
        </p:nvCxnSpPr>
        <p:spPr>
          <a:xfrm flipH="1" flipV="1">
            <a:off x="6257578" y="4276445"/>
            <a:ext cx="514709" cy="625653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 96"/>
          <p:cNvSpPr/>
          <p:nvPr/>
        </p:nvSpPr>
        <p:spPr>
          <a:xfrm>
            <a:off x="6106916" y="1758659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797339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 rot="10800000">
            <a:off x="5934279" y="1732392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 rot="10800000">
            <a:off x="7759813" y="1753758"/>
            <a:ext cx="172637" cy="692460"/>
          </a:xfrm>
          <a:custGeom>
            <a:avLst/>
            <a:gdLst>
              <a:gd name="connsiteX0" fmla="*/ 0 w 339751"/>
              <a:gd name="connsiteY0" fmla="*/ 0 h 692459"/>
              <a:gd name="connsiteX1" fmla="*/ 337351 w 339751"/>
              <a:gd name="connsiteY1" fmla="*/ 337352 h 692459"/>
              <a:gd name="connsiteX2" fmla="*/ 124287 w 339751"/>
              <a:gd name="connsiteY2" fmla="*/ 692459 h 692459"/>
              <a:gd name="connsiteX0" fmla="*/ 0 w 337967"/>
              <a:gd name="connsiteY0" fmla="*/ 0 h 656949"/>
              <a:gd name="connsiteX1" fmla="*/ 337351 w 337967"/>
              <a:gd name="connsiteY1" fmla="*/ 337352 h 656949"/>
              <a:gd name="connsiteX2" fmla="*/ 71021 w 337967"/>
              <a:gd name="connsiteY2" fmla="*/ 656949 h 656949"/>
              <a:gd name="connsiteX0" fmla="*/ 35511 w 266641"/>
              <a:gd name="connsiteY0" fmla="*/ 0 h 692460"/>
              <a:gd name="connsiteX1" fmla="*/ 266330 w 266641"/>
              <a:gd name="connsiteY1" fmla="*/ 372863 h 692460"/>
              <a:gd name="connsiteX2" fmla="*/ 0 w 266641"/>
              <a:gd name="connsiteY2" fmla="*/ 692460 h 692460"/>
              <a:gd name="connsiteX0" fmla="*/ 35511 w 172637"/>
              <a:gd name="connsiteY0" fmla="*/ 0 h 692460"/>
              <a:gd name="connsiteX1" fmla="*/ 168675 w 172637"/>
              <a:gd name="connsiteY1" fmla="*/ 355107 h 692460"/>
              <a:gd name="connsiteX2" fmla="*/ 0 w 172637"/>
              <a:gd name="connsiteY2" fmla="*/ 692460 h 6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37" h="692460">
                <a:moveTo>
                  <a:pt x="35511" y="0"/>
                </a:moveTo>
                <a:cubicBezTo>
                  <a:pt x="193829" y="110971"/>
                  <a:pt x="174594" y="239697"/>
                  <a:pt x="168675" y="355107"/>
                </a:cubicBezTo>
                <a:cubicBezTo>
                  <a:pt x="162757" y="470517"/>
                  <a:pt x="116889" y="572611"/>
                  <a:pt x="0" y="69246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0" y="1279051"/>
            <a:ext cx="37338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X and X’ are strongly connected components, and there is a path from a vertex in X to a vertex in X’, then the highest post time in X is bigger than the highest post time in X’.</a:t>
            </a:r>
          </a:p>
          <a:p>
            <a:endParaRPr lang="en-US" sz="1000" dirty="0" smtClean="0"/>
          </a:p>
          <a:p>
            <a:r>
              <a:rPr lang="en-US" dirty="0" smtClean="0"/>
              <a:t>Do a DFS that explores C, then D, and then A.</a:t>
            </a:r>
          </a:p>
          <a:p>
            <a:endParaRPr lang="en-US" sz="1000" dirty="0"/>
          </a:p>
          <a:p>
            <a:r>
              <a:rPr lang="en-US" dirty="0" smtClean="0"/>
              <a:t>Did the property hold?  Why?</a:t>
            </a:r>
          </a:p>
          <a:p>
            <a:endParaRPr lang="en-US" sz="1000" dirty="0"/>
          </a:p>
          <a:p>
            <a:r>
              <a:rPr lang="en-US" dirty="0" smtClean="0"/>
              <a:t>Let X = CF and X’ = GHIJKL.  We visited vertex C in X first.  Nevertheless, every  vertex in X’ got its post before C.</a:t>
            </a:r>
          </a:p>
          <a:p>
            <a:endParaRPr lang="en-US" sz="1000" dirty="0"/>
          </a:p>
          <a:p>
            <a:r>
              <a:rPr lang="en-US" dirty="0" smtClean="0"/>
              <a:t>Let X = BE and X’ = X.  We visited vertex D in X’ first.  Nevertheless, every vertex in X’ got its post after D.</a:t>
            </a:r>
          </a:p>
        </p:txBody>
      </p:sp>
      <p:sp>
        <p:nvSpPr>
          <p:cNvPr id="57" name="Oval 56"/>
          <p:cNvSpPr/>
          <p:nvPr/>
        </p:nvSpPr>
        <p:spPr>
          <a:xfrm>
            <a:off x="3733800" y="914400"/>
            <a:ext cx="960396" cy="10668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66825" y="817903"/>
            <a:ext cx="1627452" cy="2565852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384722" y="2209801"/>
            <a:ext cx="914400" cy="1173954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334042" y="764499"/>
            <a:ext cx="1442329" cy="2619256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344544" y="3383755"/>
            <a:ext cx="4799455" cy="3398045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7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7" grpId="0"/>
      <p:bldP spid="48" grpId="0"/>
      <p:bldP spid="49" grpId="0"/>
      <p:bldP spid="51" grpId="0"/>
      <p:bldP spid="60" grpId="0"/>
      <p:bldP spid="61" grpId="0"/>
      <p:bldP spid="64" grpId="0"/>
      <p:bldP spid="66" grpId="0"/>
      <p:bldP spid="68" grpId="0"/>
      <p:bldP spid="69" grpId="0"/>
      <p:bldP spid="74" grpId="0"/>
      <p:bldP spid="75" grpId="0"/>
      <p:bldP spid="77" grpId="0"/>
      <p:bldP spid="78" grpId="0"/>
      <p:bldP spid="57" grpId="0" animBg="1"/>
      <p:bldP spid="70" grpId="0" animBg="1"/>
      <p:bldP spid="72" grpId="0" animBg="1"/>
      <p:bldP spid="81" grpId="0" animBg="1"/>
      <p:bldP spid="8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3832</TotalTime>
  <Words>1990</Words>
  <Application>Microsoft Office PowerPoint</Application>
  <PresentationFormat>On-screen Show (4:3)</PresentationFormat>
  <Paragraphs>682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Lucida Console</vt:lpstr>
      <vt:lpstr>Office Theme</vt:lpstr>
      <vt:lpstr>DFS on Directed Graphs</vt:lpstr>
      <vt:lpstr>Detecting Cycles</vt:lpstr>
      <vt:lpstr>Directed Acyclic Graphs (DAGs)</vt:lpstr>
      <vt:lpstr>Topological Sort</vt:lpstr>
      <vt:lpstr>Complexity of Topological Sort</vt:lpstr>
      <vt:lpstr>Another Way to Linearize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Algorithmic Challenges</vt:lpstr>
      <vt:lpstr>Number of Paths to Vertex That Start at a Source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</dc:creator>
  <cp:lastModifiedBy>zachary</cp:lastModifiedBy>
  <cp:revision>198</cp:revision>
  <dcterms:created xsi:type="dcterms:W3CDTF">2012-01-06T20:07:23Z</dcterms:created>
  <dcterms:modified xsi:type="dcterms:W3CDTF">2016-09-20T21:12:33Z</dcterms:modified>
</cp:coreProperties>
</file>