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ABC008E-311F-4D81-95C5-7383ADA5C687}">
  <a:tblStyle styleId="{5ABC008E-311F-4D81-95C5-7383ADA5C68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Abstraction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33400" y="1524000"/>
            <a:ext cx="8151206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list provides a collection of elements, indexed with integers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the element at a specified index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AddLast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(or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RemoveLast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 element to the end of the list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through the list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GetAt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SetAt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at the iteration point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AddAt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(or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RemoveAt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at the iteration point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 Representation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228600" y="1066800"/>
            <a:ext cx="86868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linked lists.  Hash the element (convert into array index), store the element in corresponding  bucket (indexed list).</a:t>
            </a:r>
          </a:p>
        </p:txBody>
      </p:sp>
      <p:grpSp>
        <p:nvGrpSpPr>
          <p:cNvPr id="377" name="Shape 377"/>
          <p:cNvGrpSpPr/>
          <p:nvPr/>
        </p:nvGrpSpPr>
        <p:grpSpPr>
          <a:xfrm>
            <a:off x="1371600" y="1676400"/>
            <a:ext cx="6400799" cy="2841149"/>
            <a:chOff x="1066800" y="1810009"/>
            <a:chExt cx="6400799" cy="2841149"/>
          </a:xfrm>
        </p:grpSpPr>
        <p:grpSp>
          <p:nvGrpSpPr>
            <p:cNvPr id="378" name="Shape 378"/>
            <p:cNvGrpSpPr/>
            <p:nvPr/>
          </p:nvGrpSpPr>
          <p:grpSpPr>
            <a:xfrm>
              <a:off x="1158239" y="2964401"/>
              <a:ext cx="457200" cy="914400"/>
              <a:chOff x="2026919" y="3962400"/>
              <a:chExt cx="457200" cy="914400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</a:p>
            </p:txBody>
          </p:sp>
          <p:cxnSp>
            <p:nvCxnSpPr>
              <p:cNvPr id="380" name="Shape 380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81" name="Shape 381"/>
            <p:cNvGrpSpPr/>
            <p:nvPr/>
          </p:nvGrpSpPr>
          <p:grpSpPr>
            <a:xfrm>
              <a:off x="1798319" y="3736759"/>
              <a:ext cx="457200" cy="914400"/>
              <a:chOff x="2026919" y="3962400"/>
              <a:chExt cx="457200" cy="914400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81</a:t>
                </a:r>
              </a:p>
            </p:txBody>
          </p:sp>
          <p:cxnSp>
            <p:nvCxnSpPr>
              <p:cNvPr id="383" name="Shape 383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84" name="Shape 384"/>
            <p:cNvGrpSpPr/>
            <p:nvPr/>
          </p:nvGrpSpPr>
          <p:grpSpPr>
            <a:xfrm>
              <a:off x="1798319" y="2964401"/>
              <a:ext cx="457200" cy="914400"/>
              <a:chOff x="2026919" y="3962400"/>
              <a:chExt cx="457200" cy="91440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41</a:t>
                </a:r>
              </a:p>
            </p:txBody>
          </p:sp>
          <p:cxnSp>
            <p:nvCxnSpPr>
              <p:cNvPr id="386" name="Shape 386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87" name="Shape 387"/>
            <p:cNvGrpSpPr/>
            <p:nvPr/>
          </p:nvGrpSpPr>
          <p:grpSpPr>
            <a:xfrm>
              <a:off x="3070637" y="2964401"/>
              <a:ext cx="457200" cy="914400"/>
              <a:chOff x="2026919" y="3962400"/>
              <a:chExt cx="457200" cy="914400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33</a:t>
                </a:r>
              </a:p>
            </p:txBody>
          </p:sp>
          <p:cxnSp>
            <p:nvCxnSpPr>
              <p:cNvPr id="389" name="Shape 389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90" name="Shape 390"/>
            <p:cNvGrpSpPr/>
            <p:nvPr/>
          </p:nvGrpSpPr>
          <p:grpSpPr>
            <a:xfrm>
              <a:off x="6360407" y="3736759"/>
              <a:ext cx="457200" cy="914400"/>
              <a:chOff x="2026919" y="3962400"/>
              <a:chExt cx="457200" cy="914400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</a:p>
            </p:txBody>
          </p:sp>
          <p:cxnSp>
            <p:nvCxnSpPr>
              <p:cNvPr id="392" name="Shape 392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93" name="Shape 393"/>
            <p:cNvGrpSpPr/>
            <p:nvPr/>
          </p:nvGrpSpPr>
          <p:grpSpPr>
            <a:xfrm>
              <a:off x="3718559" y="3736759"/>
              <a:ext cx="457200" cy="914400"/>
              <a:chOff x="2026919" y="3962400"/>
              <a:chExt cx="457200" cy="914400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</a:p>
            </p:txBody>
          </p:sp>
          <p:cxnSp>
            <p:nvCxnSpPr>
              <p:cNvPr id="395" name="Shape 395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96" name="Shape 396"/>
            <p:cNvGrpSpPr/>
            <p:nvPr/>
          </p:nvGrpSpPr>
          <p:grpSpPr>
            <a:xfrm>
              <a:off x="6370319" y="2964401"/>
              <a:ext cx="457200" cy="914400"/>
              <a:chOff x="2026919" y="3962400"/>
              <a:chExt cx="457200" cy="914400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88</a:t>
                </a:r>
              </a:p>
            </p:txBody>
          </p:sp>
          <p:cxnSp>
            <p:nvCxnSpPr>
              <p:cNvPr id="398" name="Shape 398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99" name="Shape 399"/>
            <p:cNvGrpSpPr/>
            <p:nvPr/>
          </p:nvGrpSpPr>
          <p:grpSpPr>
            <a:xfrm>
              <a:off x="5638800" y="2964401"/>
              <a:ext cx="457200" cy="914400"/>
              <a:chOff x="2026919" y="3962400"/>
              <a:chExt cx="457200" cy="914400"/>
            </a:xfrm>
          </p:grpSpPr>
          <p:sp>
            <p:nvSpPr>
              <p:cNvPr id="400" name="Shape 400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57</a:t>
                </a:r>
              </a:p>
            </p:txBody>
          </p:sp>
          <p:cxnSp>
            <p:nvCxnSpPr>
              <p:cNvPr id="401" name="Shape 401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02" name="Shape 402"/>
            <p:cNvGrpSpPr/>
            <p:nvPr/>
          </p:nvGrpSpPr>
          <p:grpSpPr>
            <a:xfrm>
              <a:off x="4998719" y="3736759"/>
              <a:ext cx="457200" cy="914400"/>
              <a:chOff x="2026919" y="3962400"/>
              <a:chExt cx="457200" cy="914400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</a:p>
            </p:txBody>
          </p:sp>
          <p:cxnSp>
            <p:nvCxnSpPr>
              <p:cNvPr id="404" name="Shape 404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05" name="Shape 405"/>
            <p:cNvGrpSpPr/>
            <p:nvPr/>
          </p:nvGrpSpPr>
          <p:grpSpPr>
            <a:xfrm>
              <a:off x="4998719" y="2964401"/>
              <a:ext cx="457200" cy="914400"/>
              <a:chOff x="2026919" y="3962400"/>
              <a:chExt cx="457200" cy="914400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66</a:t>
                </a:r>
              </a:p>
            </p:txBody>
          </p:sp>
          <p:cxnSp>
            <p:nvCxnSpPr>
              <p:cNvPr id="407" name="Shape 407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08" name="Shape 408"/>
            <p:cNvGrpSpPr/>
            <p:nvPr/>
          </p:nvGrpSpPr>
          <p:grpSpPr>
            <a:xfrm>
              <a:off x="3735722" y="2964401"/>
              <a:ext cx="457200" cy="914400"/>
              <a:chOff x="2026919" y="3962400"/>
              <a:chExt cx="457200" cy="914400"/>
            </a:xfrm>
          </p:grpSpPr>
          <p:sp>
            <p:nvSpPr>
              <p:cNvPr id="409" name="Shape 409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84</a:t>
                </a:r>
              </a:p>
            </p:txBody>
          </p:sp>
          <p:cxnSp>
            <p:nvCxnSpPr>
              <p:cNvPr id="410" name="Shape 410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11" name="Shape 411"/>
            <p:cNvGrpSpPr/>
            <p:nvPr/>
          </p:nvGrpSpPr>
          <p:grpSpPr>
            <a:xfrm>
              <a:off x="1066800" y="1810009"/>
              <a:ext cx="6400799" cy="1283711"/>
              <a:chOff x="1184873" y="2130049"/>
              <a:chExt cx="6400799" cy="1283711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118487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182495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246503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310511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374519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438527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502535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566543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630551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694559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118487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182495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246503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310511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374519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438527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502535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566543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630551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694559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</a:p>
            </p:txBody>
          </p:sp>
        </p:grpSp>
      </p:grpSp>
      <p:sp>
        <p:nvSpPr>
          <p:cNvPr id="432" name="Shape 432"/>
          <p:cNvSpPr txBox="1"/>
          <p:nvPr/>
        </p:nvSpPr>
        <p:spPr>
          <a:xfrm>
            <a:off x="74957" y="4953000"/>
            <a:ext cx="4785284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Enlarge (and rehash) as buckets fill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 depends on quality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hash function</a:t>
            </a:r>
          </a:p>
        </p:txBody>
      </p:sp>
      <p:graphicFrame>
        <p:nvGraphicFramePr>
          <p:cNvPr id="433" name="Shape 433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4" name="Shape 434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5" name="Shape 435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6" name="Shape 436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7" name="Shape 437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8" name="Shape 438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9" name="Shape 439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0" name="Shape 440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1" name="Shape 441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Representation Comparison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143000" y="3124200"/>
            <a:ext cx="1920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Tree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5791200" y="3124200"/>
            <a:ext cx="1198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57200" y="4343400"/>
            <a:ext cx="82296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Those worst case times look awful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tree suffers from unbalanced trees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 suffers if everything hashes to one bucket, and also from periodically doubling size and rehashing.</a:t>
            </a:r>
          </a:p>
        </p:txBody>
      </p:sp>
      <p:graphicFrame>
        <p:nvGraphicFramePr>
          <p:cNvPr id="450" name="Shape 450"/>
          <p:cNvGraphicFramePr/>
          <p:nvPr/>
        </p:nvGraphicFramePr>
        <p:xfrm>
          <a:off x="3048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1" name="Shape 451"/>
          <p:cNvGraphicFramePr/>
          <p:nvPr/>
        </p:nvGraphicFramePr>
        <p:xfrm>
          <a:off x="4629964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Balanced Binary Search Trees</a:t>
            </a:r>
          </a:p>
        </p:txBody>
      </p:sp>
      <p:grpSp>
        <p:nvGrpSpPr>
          <p:cNvPr id="457" name="Shape 457"/>
          <p:cNvGrpSpPr/>
          <p:nvPr/>
        </p:nvGrpSpPr>
        <p:grpSpPr>
          <a:xfrm>
            <a:off x="4525735" y="1107248"/>
            <a:ext cx="2821177" cy="2691140"/>
            <a:chOff x="4297135" y="852394"/>
            <a:chExt cx="2821177" cy="2691140"/>
          </a:xfrm>
        </p:grpSpPr>
        <p:grpSp>
          <p:nvGrpSpPr>
            <p:cNvPr id="458" name="Shape 458"/>
            <p:cNvGrpSpPr/>
            <p:nvPr/>
          </p:nvGrpSpPr>
          <p:grpSpPr>
            <a:xfrm>
              <a:off x="4297135" y="1227941"/>
              <a:ext cx="2821177" cy="2315592"/>
              <a:chOff x="381000" y="2218633"/>
              <a:chExt cx="2821177" cy="2315592"/>
            </a:xfrm>
          </p:grpSpPr>
          <p:sp>
            <p:nvSpPr>
              <p:cNvPr id="459" name="Shape 459"/>
              <p:cNvSpPr/>
              <p:nvPr/>
            </p:nvSpPr>
            <p:spPr>
              <a:xfrm>
                <a:off x="2744977" y="4077026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381000" y="4077026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  <p:cxnSp>
            <p:nvCxnSpPr>
              <p:cNvPr id="461" name="Shape 461"/>
              <p:cNvCxnSpPr/>
              <p:nvPr/>
            </p:nvCxnSpPr>
            <p:spPr>
              <a:xfrm>
                <a:off x="2113131" y="2336115"/>
                <a:ext cx="0" cy="94990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62" name="Shape 462"/>
              <p:cNvCxnSpPr/>
              <p:nvPr/>
            </p:nvCxnSpPr>
            <p:spPr>
              <a:xfrm>
                <a:off x="1511819" y="2336115"/>
                <a:ext cx="0" cy="94990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463" name="Shape 463"/>
              <p:cNvSpPr/>
              <p:nvPr/>
            </p:nvSpPr>
            <p:spPr>
              <a:xfrm>
                <a:off x="1591471" y="2218633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cxnSp>
            <p:nvCxnSpPr>
              <p:cNvPr id="464" name="Shape 464"/>
              <p:cNvCxnSpPr/>
              <p:nvPr/>
            </p:nvCxnSpPr>
            <p:spPr>
              <a:xfrm>
                <a:off x="883919" y="3386370"/>
                <a:ext cx="0" cy="731519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65" name="Shape 465"/>
              <p:cNvCxnSpPr/>
              <p:nvPr/>
            </p:nvCxnSpPr>
            <p:spPr>
              <a:xfrm>
                <a:off x="2721304" y="3394509"/>
                <a:ext cx="0" cy="731519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66" name="Shape 466"/>
              <p:cNvCxnSpPr/>
              <p:nvPr/>
            </p:nvCxnSpPr>
            <p:spPr>
              <a:xfrm>
                <a:off x="1265213" y="3386370"/>
                <a:ext cx="0" cy="731519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467" name="Shape 467"/>
              <p:cNvSpPr/>
              <p:nvPr/>
            </p:nvSpPr>
            <p:spPr>
              <a:xfrm>
                <a:off x="2309824" y="3174905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838200" y="3174905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1273204" y="4077026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470" name="Shape 470"/>
            <p:cNvCxnSpPr/>
            <p:nvPr/>
          </p:nvCxnSpPr>
          <p:spPr>
            <a:xfrm>
              <a:off x="5736207" y="852394"/>
              <a:ext cx="0" cy="36575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471" name="Shape 471"/>
          <p:cNvSpPr txBox="1"/>
          <p:nvPr/>
        </p:nvSpPr>
        <p:spPr>
          <a:xfrm>
            <a:off x="260432" y="5011341"/>
            <a:ext cx="8678081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Rotations can be used to restore balance to a binary search tree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a variety  of algorithms that perform rebalancing during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insertion, deletion, and/or lookup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in O(log n) performance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Shape 472"/>
          <p:cNvCxnSpPr/>
          <p:nvPr/>
        </p:nvCxnSpPr>
        <p:spPr>
          <a:xfrm>
            <a:off x="1660328" y="1600278"/>
            <a:ext cx="0" cy="949906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3" name="Shape 473"/>
          <p:cNvCxnSpPr/>
          <p:nvPr/>
        </p:nvCxnSpPr>
        <p:spPr>
          <a:xfrm>
            <a:off x="1847744" y="2680751"/>
            <a:ext cx="0" cy="731519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4" name="Shape 474"/>
          <p:cNvCxnSpPr/>
          <p:nvPr/>
        </p:nvCxnSpPr>
        <p:spPr>
          <a:xfrm>
            <a:off x="1651052" y="1590489"/>
            <a:ext cx="0" cy="94990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5" name="Shape 475"/>
          <p:cNvCxnSpPr/>
          <p:nvPr/>
        </p:nvCxnSpPr>
        <p:spPr>
          <a:xfrm>
            <a:off x="1847744" y="2680750"/>
            <a:ext cx="0" cy="731519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6" name="Shape 476"/>
          <p:cNvCxnSpPr/>
          <p:nvPr/>
        </p:nvCxnSpPr>
        <p:spPr>
          <a:xfrm>
            <a:off x="1358808" y="1120812"/>
            <a:ext cx="0" cy="365759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7" name="Shape 477"/>
          <p:cNvCxnSpPr/>
          <p:nvPr/>
        </p:nvCxnSpPr>
        <p:spPr>
          <a:xfrm>
            <a:off x="1358808" y="1120812"/>
            <a:ext cx="0" cy="365759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8" name="Shape 478"/>
          <p:cNvCxnSpPr/>
          <p:nvPr/>
        </p:nvCxnSpPr>
        <p:spPr>
          <a:xfrm>
            <a:off x="1358140" y="1711396"/>
            <a:ext cx="165860" cy="1565203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9" name="Shape 479"/>
          <p:cNvCxnSpPr/>
          <p:nvPr/>
        </p:nvCxnSpPr>
        <p:spPr>
          <a:xfrm>
            <a:off x="1360951" y="1711396"/>
            <a:ext cx="165860" cy="1565203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0" name="Shape 480"/>
          <p:cNvCxnSpPr/>
          <p:nvPr/>
        </p:nvCxnSpPr>
        <p:spPr>
          <a:xfrm rot="10800000">
            <a:off x="1519636" y="1863252"/>
            <a:ext cx="556707" cy="794625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519636" y="1863252"/>
            <a:ext cx="556707" cy="794625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482" name="Shape 482"/>
          <p:cNvGrpSpPr/>
          <p:nvPr/>
        </p:nvGrpSpPr>
        <p:grpSpPr>
          <a:xfrm>
            <a:off x="376119" y="1473008"/>
            <a:ext cx="2821178" cy="3272654"/>
            <a:chOff x="376119" y="1473008"/>
            <a:chExt cx="2821178" cy="3272654"/>
          </a:xfrm>
        </p:grpSpPr>
        <p:sp>
          <p:nvSpPr>
            <p:cNvPr id="483" name="Shape 483"/>
            <p:cNvSpPr/>
            <p:nvPr/>
          </p:nvSpPr>
          <p:spPr>
            <a:xfrm>
              <a:off x="2740098" y="42884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cxnSp>
          <p:nvCxnSpPr>
            <p:cNvPr id="484" name="Shape 484"/>
            <p:cNvCxnSpPr/>
            <p:nvPr/>
          </p:nvCxnSpPr>
          <p:spPr>
            <a:xfrm>
              <a:off x="1049738" y="1590490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85" name="Shape 485"/>
            <p:cNvSpPr/>
            <p:nvPr/>
          </p:nvSpPr>
          <p:spPr>
            <a:xfrm>
              <a:off x="1129391" y="1473008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486" name="Shape 486"/>
            <p:cNvCxnSpPr/>
            <p:nvPr/>
          </p:nvCxnSpPr>
          <p:spPr>
            <a:xfrm>
              <a:off x="2259223" y="2648882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2719826" y="3605945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2282898" y="3331401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1847743" y="2429278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376119" y="2429278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1345757" y="3331401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cxnSp>
        <p:nvCxnSpPr>
          <p:cNvPr id="492" name="Shape 492"/>
          <p:cNvCxnSpPr/>
          <p:nvPr/>
        </p:nvCxnSpPr>
        <p:spPr>
          <a:xfrm>
            <a:off x="2076343" y="1139608"/>
            <a:ext cx="0" cy="1322030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3" name="Shape 493"/>
          <p:cNvCxnSpPr/>
          <p:nvPr/>
        </p:nvCxnSpPr>
        <p:spPr>
          <a:xfrm>
            <a:off x="2076346" y="1139608"/>
            <a:ext cx="0" cy="132203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Expected Complexity of Hashing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57200" y="1066800"/>
            <a:ext cx="792479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hash function is one for which the probability that two randomly-chosen keys hash to the same bucket is 1/m, where m is the number of buckets.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possible to design hash functions that have this property.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Still, we could be incredibly unlucky and have every key we choose hash to the same bucket.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focus on the expected (average case) behavior of hashing, not on the worst case.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amortize the cost of doubling and rehashing as we did for lists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Representation Comparison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762000" y="3308866"/>
            <a:ext cx="2829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Balanced Binary Search Tree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5791200" y="3308866"/>
            <a:ext cx="1198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57200" y="4343400"/>
            <a:ext cx="784859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 provides better average performance, but does have extremely rare but devastating worst case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tree supports iteration in sorted order</a:t>
            </a:r>
          </a:p>
        </p:txBody>
      </p:sp>
      <p:graphicFrame>
        <p:nvGraphicFramePr>
          <p:cNvPr id="508" name="Shape 508"/>
          <p:cNvGraphicFramePr/>
          <p:nvPr/>
        </p:nvGraphicFramePr>
        <p:xfrm>
          <a:off x="304800" y="1336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 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n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n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n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n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9" name="Shape 509"/>
          <p:cNvGraphicFramePr/>
          <p:nvPr/>
        </p:nvGraphicFramePr>
        <p:xfrm>
          <a:off x="4629964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259350"/>
                <a:gridCol w="1204175"/>
                <a:gridCol w="1364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en-US" sz="1800"/>
                        <a:t>Average</a:t>
                      </a:r>
                      <a:r>
                        <a:rPr i="1" lang="en-US" sz="1800"/>
                        <a:t> </a:t>
                      </a:r>
                      <a:r>
                        <a:rPr lang="en-US" sz="1800"/>
                        <a:t>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Abstraction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04800" y="1447800"/>
            <a:ext cx="8610599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map provides an unindexed collection of key/value pairs without duplicate keys.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key/value pair into the map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key (and associated value) from the map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value associated with a particular key from the map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through the map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use the same representations as for 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Array Representation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2127310" y="1752600"/>
            <a:ext cx="4584576" cy="915880"/>
            <a:chOff x="2209800" y="1447800"/>
            <a:chExt cx="4584576" cy="915880"/>
          </a:xfrm>
        </p:grpSpPr>
        <p:sp>
          <p:nvSpPr>
            <p:cNvPr id="92" name="Shape 92"/>
            <p:cNvSpPr/>
            <p:nvPr/>
          </p:nvSpPr>
          <p:spPr>
            <a:xfrm>
              <a:off x="22098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26670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44958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35814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40386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31242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4953000" y="1447800"/>
              <a:ext cx="457200" cy="457200"/>
            </a:xfrm>
            <a:prstGeom prst="rect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422776" y="1447800"/>
              <a:ext cx="457200" cy="457200"/>
            </a:xfrm>
            <a:prstGeom prst="rect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337176" y="1447800"/>
              <a:ext cx="457200" cy="457200"/>
            </a:xfrm>
            <a:prstGeom prst="rect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879976" y="1447800"/>
              <a:ext cx="457200" cy="457200"/>
            </a:xfrm>
            <a:prstGeom prst="rect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2098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26670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31242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40386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35814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44958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108" name="Shape 108"/>
          <p:cNvSpPr txBox="1"/>
          <p:nvPr/>
        </p:nvSpPr>
        <p:spPr>
          <a:xfrm>
            <a:off x="457200" y="1066800"/>
            <a:ext cx="8318484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 with a fixed-length array, but leave room to grow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size of the list and the length of the array must be maintained separately.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array is full and we need to add an element, create a new array that’s twice as long and copy from the old array.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0" name="Shape 110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1" name="Shape 111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2" name="Shape 112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" name="Shape 113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" name="Shape 114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5" name="Shape 115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List Representation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52400" y="963811"/>
            <a:ext cx="8915400" cy="2400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 with a doubly-linked list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list size and references to the first and last links must be kept.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involves creating a new link and changing two references.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graphicFrame>
        <p:nvGraphicFramePr>
          <p:cNvPr id="126" name="Shape 126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0" name="Shape 130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1" name="Shape 131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2" name="Shape 132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3" name="Shape 133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4" name="Shape 134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37" name="Shape 137"/>
          <p:cNvGrpSpPr/>
          <p:nvPr/>
        </p:nvGrpSpPr>
        <p:grpSpPr>
          <a:xfrm>
            <a:off x="1341729" y="1616621"/>
            <a:ext cx="3429368" cy="457200"/>
            <a:chOff x="1341729" y="1616621"/>
            <a:chExt cx="3429368" cy="457200"/>
          </a:xfrm>
        </p:grpSpPr>
        <p:sp>
          <p:nvSpPr>
            <p:cNvPr id="138" name="Shape 138"/>
            <p:cNvSpPr/>
            <p:nvPr/>
          </p:nvSpPr>
          <p:spPr>
            <a:xfrm>
              <a:off x="1866435" y="1616621"/>
              <a:ext cx="2286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095035" y="1616621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2552235" y="1616621"/>
              <a:ext cx="2286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2666535" y="1769022"/>
              <a:ext cx="2104562" cy="0"/>
            </a:xfrm>
            <a:prstGeom prst="straightConnector1">
              <a:avLst/>
            </a:prstGeom>
            <a:noFill/>
            <a:ln cap="sq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341729" y="1921422"/>
              <a:ext cx="647700" cy="0"/>
            </a:xfrm>
            <a:prstGeom prst="straightConnector1">
              <a:avLst/>
            </a:prstGeom>
            <a:noFill/>
            <a:ln cap="sq" cmpd="sng" w="22225">
              <a:solidFill>
                <a:schemeClr val="l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</p:grpSp>
      <p:grpSp>
        <p:nvGrpSpPr>
          <p:cNvPr id="143" name="Shape 143"/>
          <p:cNvGrpSpPr/>
          <p:nvPr/>
        </p:nvGrpSpPr>
        <p:grpSpPr>
          <a:xfrm>
            <a:off x="414476" y="1616621"/>
            <a:ext cx="8150993" cy="457200"/>
            <a:chOff x="414476" y="1616621"/>
            <a:chExt cx="8150993" cy="457200"/>
          </a:xfrm>
        </p:grpSpPr>
        <p:grpSp>
          <p:nvGrpSpPr>
            <p:cNvPr id="144" name="Shape 144"/>
            <p:cNvGrpSpPr/>
            <p:nvPr/>
          </p:nvGrpSpPr>
          <p:grpSpPr>
            <a:xfrm>
              <a:off x="414476" y="1616622"/>
              <a:ext cx="1447799" cy="457200"/>
              <a:chOff x="631331" y="1489969"/>
              <a:chExt cx="1447799" cy="457200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631331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859930" y="1489969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1317130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" name="Shape 148"/>
              <p:cNvCxnSpPr/>
              <p:nvPr/>
            </p:nvCxnSpPr>
            <p:spPr>
              <a:xfrm>
                <a:off x="1431430" y="1642368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149" name="Shape 149"/>
            <p:cNvGrpSpPr/>
            <p:nvPr/>
          </p:nvGrpSpPr>
          <p:grpSpPr>
            <a:xfrm>
              <a:off x="7126362" y="1616622"/>
              <a:ext cx="1439107" cy="457200"/>
              <a:chOff x="7343217" y="1489969"/>
              <a:chExt cx="1439107" cy="457200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7867925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8096525" y="1489969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8553725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" name="Shape 153"/>
              <p:cNvCxnSpPr/>
              <p:nvPr/>
            </p:nvCxnSpPr>
            <p:spPr>
              <a:xfrm>
                <a:off x="7343217" y="1794768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54" name="Shape 154"/>
            <p:cNvGrpSpPr/>
            <p:nvPr/>
          </p:nvGrpSpPr>
          <p:grpSpPr>
            <a:xfrm>
              <a:off x="5687255" y="1616621"/>
              <a:ext cx="1972507" cy="457200"/>
              <a:chOff x="1380292" y="1295400"/>
              <a:chExt cx="1972507" cy="457200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19050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2133600" y="12954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25908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" name="Shape 158"/>
              <p:cNvCxnSpPr/>
              <p:nvPr/>
            </p:nvCxnSpPr>
            <p:spPr>
              <a:xfrm>
                <a:off x="2705100" y="14478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>
                <a:off x="1380292" y="16002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</p:grpSp>
      <p:grpSp>
        <p:nvGrpSpPr>
          <p:cNvPr id="160" name="Shape 160"/>
          <p:cNvGrpSpPr/>
          <p:nvPr/>
        </p:nvGrpSpPr>
        <p:grpSpPr>
          <a:xfrm>
            <a:off x="2798591" y="1616621"/>
            <a:ext cx="3422064" cy="457200"/>
            <a:chOff x="2798591" y="1616621"/>
            <a:chExt cx="3422064" cy="457200"/>
          </a:xfrm>
        </p:grpSpPr>
        <p:sp>
          <p:nvSpPr>
            <p:cNvPr id="161" name="Shape 161"/>
            <p:cNvSpPr/>
            <p:nvPr/>
          </p:nvSpPr>
          <p:spPr>
            <a:xfrm>
              <a:off x="4772855" y="1616621"/>
              <a:ext cx="2286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001455" y="1616621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5458655" y="1616621"/>
              <a:ext cx="2286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" name="Shape 164"/>
            <p:cNvCxnSpPr/>
            <p:nvPr/>
          </p:nvCxnSpPr>
          <p:spPr>
            <a:xfrm>
              <a:off x="5572955" y="1769022"/>
              <a:ext cx="647700" cy="0"/>
            </a:xfrm>
            <a:prstGeom prst="straightConnector1">
              <a:avLst/>
            </a:prstGeom>
            <a:noFill/>
            <a:ln cap="sq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2798591" y="1921422"/>
              <a:ext cx="2097258" cy="0"/>
            </a:xfrm>
            <a:prstGeom prst="straightConnector1">
              <a:avLst/>
            </a:prstGeom>
            <a:noFill/>
            <a:ln cap="sq" cmpd="sng" w="22225">
              <a:solidFill>
                <a:schemeClr val="l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</p:grpSp>
      <p:grpSp>
        <p:nvGrpSpPr>
          <p:cNvPr id="166" name="Shape 166"/>
          <p:cNvGrpSpPr/>
          <p:nvPr/>
        </p:nvGrpSpPr>
        <p:grpSpPr>
          <a:xfrm>
            <a:off x="414476" y="3505200"/>
            <a:ext cx="8150993" cy="457200"/>
            <a:chOff x="631331" y="1489968"/>
            <a:chExt cx="8150993" cy="457200"/>
          </a:xfrm>
        </p:grpSpPr>
        <p:grpSp>
          <p:nvGrpSpPr>
            <p:cNvPr id="167" name="Shape 167"/>
            <p:cNvGrpSpPr/>
            <p:nvPr/>
          </p:nvGrpSpPr>
          <p:grpSpPr>
            <a:xfrm>
              <a:off x="631331" y="1489969"/>
              <a:ext cx="1447799" cy="457200"/>
              <a:chOff x="631331" y="1489969"/>
              <a:chExt cx="1447799" cy="457200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631331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859930" y="1489969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1317130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1" name="Shape 171"/>
              <p:cNvCxnSpPr/>
              <p:nvPr/>
            </p:nvCxnSpPr>
            <p:spPr>
              <a:xfrm>
                <a:off x="1431430" y="1642368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172" name="Shape 172"/>
            <p:cNvGrpSpPr/>
            <p:nvPr/>
          </p:nvGrpSpPr>
          <p:grpSpPr>
            <a:xfrm>
              <a:off x="1558583" y="1489968"/>
              <a:ext cx="1972506" cy="457200"/>
              <a:chOff x="687187" y="2133600"/>
              <a:chExt cx="1972506" cy="457200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1211894" y="21336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440494" y="2133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1897693" y="21336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" name="Shape 176"/>
              <p:cNvCxnSpPr/>
              <p:nvPr/>
            </p:nvCxnSpPr>
            <p:spPr>
              <a:xfrm>
                <a:off x="2011993" y="22860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77" name="Shape 177"/>
              <p:cNvCxnSpPr/>
              <p:nvPr/>
            </p:nvCxnSpPr>
            <p:spPr>
              <a:xfrm>
                <a:off x="687187" y="24384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78" name="Shape 178"/>
            <p:cNvGrpSpPr/>
            <p:nvPr/>
          </p:nvGrpSpPr>
          <p:grpSpPr>
            <a:xfrm>
              <a:off x="3015445" y="1489968"/>
              <a:ext cx="1972507" cy="457200"/>
              <a:chOff x="1498938" y="3073892"/>
              <a:chExt cx="1972507" cy="457200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2023646" y="3073892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2252246" y="3073892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2709446" y="3073892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2" name="Shape 182"/>
              <p:cNvCxnSpPr/>
              <p:nvPr/>
            </p:nvCxnSpPr>
            <p:spPr>
              <a:xfrm>
                <a:off x="2823746" y="3226292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83" name="Shape 183"/>
              <p:cNvCxnSpPr/>
              <p:nvPr/>
            </p:nvCxnSpPr>
            <p:spPr>
              <a:xfrm>
                <a:off x="1498938" y="3378692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84" name="Shape 184"/>
            <p:cNvGrpSpPr/>
            <p:nvPr/>
          </p:nvGrpSpPr>
          <p:grpSpPr>
            <a:xfrm>
              <a:off x="7343217" y="1489969"/>
              <a:ext cx="1439107" cy="457200"/>
              <a:chOff x="7343217" y="1489969"/>
              <a:chExt cx="1439107" cy="457200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7867925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8096525" y="1489969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553725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8" name="Shape 188"/>
              <p:cNvCxnSpPr/>
              <p:nvPr/>
            </p:nvCxnSpPr>
            <p:spPr>
              <a:xfrm>
                <a:off x="7343217" y="1794768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89" name="Shape 189"/>
            <p:cNvGrpSpPr/>
            <p:nvPr/>
          </p:nvGrpSpPr>
          <p:grpSpPr>
            <a:xfrm>
              <a:off x="5904110" y="1489968"/>
              <a:ext cx="1972507" cy="457200"/>
              <a:chOff x="1380292" y="1295400"/>
              <a:chExt cx="1972507" cy="457200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19050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2133600" y="12954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25908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3" name="Shape 193"/>
              <p:cNvCxnSpPr/>
              <p:nvPr/>
            </p:nvCxnSpPr>
            <p:spPr>
              <a:xfrm>
                <a:off x="2705100" y="14478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94" name="Shape 194"/>
              <p:cNvCxnSpPr/>
              <p:nvPr/>
            </p:nvCxnSpPr>
            <p:spPr>
              <a:xfrm>
                <a:off x="1380292" y="16002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95" name="Shape 195"/>
            <p:cNvGrpSpPr/>
            <p:nvPr/>
          </p:nvGrpSpPr>
          <p:grpSpPr>
            <a:xfrm>
              <a:off x="4465003" y="1489968"/>
              <a:ext cx="1972507" cy="457200"/>
              <a:chOff x="1380292" y="1295400"/>
              <a:chExt cx="1972507" cy="45720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19050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133600" y="12954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5908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9" name="Shape 199"/>
              <p:cNvCxnSpPr/>
              <p:nvPr/>
            </p:nvCxnSpPr>
            <p:spPr>
              <a:xfrm>
                <a:off x="2705100" y="14478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00" name="Shape 200"/>
              <p:cNvCxnSpPr/>
              <p:nvPr/>
            </p:nvCxnSpPr>
            <p:spPr>
              <a:xfrm>
                <a:off x="1380292" y="16002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Representation Comparison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43000"/>
                <a:gridCol w="1066800"/>
                <a:gridCol w="121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21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4800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43000"/>
                <a:gridCol w="1066800"/>
                <a:gridCol w="121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" name="Shape 208"/>
          <p:cNvSpPr txBox="1"/>
          <p:nvPr/>
        </p:nvSpPr>
        <p:spPr>
          <a:xfrm>
            <a:off x="1295400" y="3618675"/>
            <a:ext cx="1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Array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867400" y="3618675"/>
            <a:ext cx="11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57200" y="4343400"/>
            <a:ext cx="7868371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dynamic array is better at random access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linked list is better at insertion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is the dynamic array really so bad at adding to the end?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Amortized Analysis of AddLast 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066800"/>
            <a:ext cx="7648118" cy="403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Instead of analyzing the worst case for a single AddLast,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analyze the worst case for k consecutive AddLasts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assume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array starts out with room for 1 element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resize as soon as it fills (worse than reality)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an append as cost a, resize as cost r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 element</a:t>
            </a:r>
            <a:b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situations will occur at lengths that are powers of 2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count!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Amortized Analysis of AddLast 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495800" y="1066800"/>
            <a:ext cx="4267199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of AddLasts: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 + (1 + 2 + 4 + 8 + 16 + … + 2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  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a + 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1) a 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of Resizes: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(1 + 2 + 4 + 8 + 16 + … + 2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r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1) 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cost: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+ 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1) r 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+ 2∙2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  –  r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(a+2r)  –  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AddLasts performed: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cost of an AddLast: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a+2r  –  r /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(constant time)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k AddLasts can be done in Θ(k) time</a:t>
            </a:r>
          </a:p>
        </p:txBody>
      </p:sp>
      <p:graphicFrame>
        <p:nvGraphicFramePr>
          <p:cNvPr id="223" name="Shape 223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371600"/>
                <a:gridCol w="990600"/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Ending 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4" name="Shape 224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371600"/>
                <a:gridCol w="990600"/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Ending 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aseline="3000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5" name="Shape 225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371600"/>
                <a:gridCol w="990600"/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Ending 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aseline="3000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6" name="Shape 226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371600"/>
                <a:gridCol w="990600"/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Ending 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k+1</a:t>
                      </a:r>
                      <a:r>
                        <a:rPr lang="en-US" sz="1800"/>
                        <a:t> r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List Representation Comparison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295400"/>
                <a:gridCol w="1066800"/>
                <a:gridCol w="121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Θ(k)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Θ(k)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21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3" name="Shape 233"/>
          <p:cNvGraphicFramePr/>
          <p:nvPr/>
        </p:nvGraphicFramePr>
        <p:xfrm>
          <a:off x="4800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295400"/>
                <a:gridCol w="1066800"/>
                <a:gridCol w="121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4" name="Shape 234"/>
          <p:cNvSpPr txBox="1"/>
          <p:nvPr/>
        </p:nvSpPr>
        <p:spPr>
          <a:xfrm>
            <a:off x="1295400" y="3618675"/>
            <a:ext cx="1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Array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867400" y="3618675"/>
            <a:ext cx="11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57200" y="4343400"/>
            <a:ext cx="6107698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dynamic array is better at random access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linked list is better at insertion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Abstraction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4800" y="1447800"/>
            <a:ext cx="8610599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set provides an unindexed collection of elements without duplicates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element into the set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element from the set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Lookup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element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through the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Tree Representation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04800" y="1066800"/>
            <a:ext cx="8470885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tree in which every node in the left subtree is smaller and every node in the right subtree is larger.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50" name="Shape 250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2" name="Shape 252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54" name="Shape 254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255" name="Shape 255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56" name="Shape 256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57" name="Shape 257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58" name="Shape 258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62" name="Shape 262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64" name="Shape 264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66" name="Shape 266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267" name="Shape 267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70" name="Shape 270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74" name="Shape 274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77" name="Shape 277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78" name="Shape 278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279" name="Shape 279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1" name="Shape 281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82" name="Shape 282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86" name="Shape 286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291" name="Shape 291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92" name="Shape 292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94" name="Shape 294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98" name="Shape 298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0" name="Shape 300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01" name="Shape 301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02" name="Shape 302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03" name="Shape 303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04" name="Shape 304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05" name="Shape 305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06" name="Shape 306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310" name="Shape 310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12" name="Shape 312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13" name="Shape 313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14" name="Shape 314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15" name="Shape 315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17" name="Shape 317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18" name="Shape 318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322" name="Shape 322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24" name="Shape 324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26" name="Shape 326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30" name="Shape 330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334" name="Shape 334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7" name="Shape 337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38" name="Shape 338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39" name="Shape 339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42" name="Shape 342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381000" y="2218633"/>
            <a:ext cx="2821177" cy="3153373"/>
            <a:chOff x="381000" y="2218633"/>
            <a:chExt cx="2821177" cy="3153373"/>
          </a:xfrm>
        </p:grpSpPr>
        <p:sp>
          <p:nvSpPr>
            <p:cNvPr id="346" name="Shape 346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48" name="Shape 348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0" name="Shape 350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4" name="Shape 354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1730403" y="4914807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57" name="Shape 357"/>
            <p:cNvCxnSpPr/>
            <p:nvPr/>
          </p:nvCxnSpPr>
          <p:spPr>
            <a:xfrm>
              <a:off x="1684683" y="423229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8" name="Shape 358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sp>
        <p:nvSpPr>
          <p:cNvPr id="359" name="Shape 359"/>
          <p:cNvSpPr txBox="1"/>
          <p:nvPr/>
        </p:nvSpPr>
        <p:spPr>
          <a:xfrm>
            <a:off x="3573260" y="2133600"/>
            <a:ext cx="534213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Insert, remove, and lookup all involve binary search tree walk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requires in-order binary tree traversal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BSTs can be unbalanced: “binary stick”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1" name="Shape 361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2" name="Shape 362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3" name="Shape 363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4" name="Shape 364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5" name="Shape 365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6" name="Shape 366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7" name="Shape 367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8" name="Shape 368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{5ABC008E-311F-4D81-95C5-7383ADA5C687}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9" name="Shape 369"/>
          <p:cNvSpPr txBox="1"/>
          <p:nvPr/>
        </p:nvSpPr>
        <p:spPr>
          <a:xfrm>
            <a:off x="883919" y="5715000"/>
            <a:ext cx="130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 up 9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82315" y="5717139"/>
            <a:ext cx="130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