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96" r:id="rId3"/>
    <p:sldId id="292" r:id="rId4"/>
    <p:sldId id="293" r:id="rId5"/>
    <p:sldId id="297" r:id="rId6"/>
    <p:sldId id="298" r:id="rId7"/>
    <p:sldId id="299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.utah.edu/~cs4150/sorter/sorter.jnl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8319" y="1066800"/>
            <a:ext cx="379520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PQ = new </a:t>
            </a:r>
            <a:r>
              <a:rPr lang="en-US" dirty="0" err="1" smtClean="0"/>
              <a:t>PriorityQueue</a:t>
            </a:r>
            <a:r>
              <a:rPr lang="en-US" dirty="0" smtClean="0"/>
              <a:t>(|V|)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PQ.insertOrChange</a:t>
            </a:r>
            <a:r>
              <a:rPr lang="en-US" dirty="0" smtClean="0"/>
              <a:t>(s, 0)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/>
              <a:t>PQ.insertOrChange</a:t>
            </a:r>
            <a:r>
              <a:rPr lang="en-US" dirty="0"/>
              <a:t>(v, </a:t>
            </a:r>
            <a:r>
              <a:rPr lang="en-US" dirty="0" err="1"/>
              <a:t>dist</a:t>
            </a:r>
            <a:r>
              <a:rPr lang="en-US" dirty="0"/>
              <a:t>[v</a:t>
            </a:r>
            <a:r>
              <a:rPr lang="en-US" dirty="0" smtClean="0"/>
              <a:t>])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2004" y="1066800"/>
            <a:ext cx="3962400" cy="480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Q = new Queue()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Q.enq</a:t>
            </a:r>
            <a:r>
              <a:rPr lang="en-US" dirty="0" smtClean="0"/>
              <a:t>(s)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Q.deq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= ∞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</a:t>
            </a:r>
            <a:r>
              <a:rPr lang="en-US" dirty="0" smtClean="0"/>
              <a:t>+ 1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 smtClean="0"/>
              <a:t>Q.enq</a:t>
            </a:r>
            <a:r>
              <a:rPr lang="en-US" dirty="0" smtClean="0"/>
              <a:t>(v)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3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8319" y="1066800"/>
            <a:ext cx="379520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PQ = new </a:t>
            </a:r>
            <a:r>
              <a:rPr lang="en-US" dirty="0" err="1" smtClean="0"/>
              <a:t>PriorityQueue</a:t>
            </a:r>
            <a:r>
              <a:rPr lang="en-US" dirty="0" smtClean="0"/>
              <a:t>(|V|)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PQ.insertOrChange</a:t>
            </a:r>
            <a:r>
              <a:rPr lang="en-US" dirty="0" smtClean="0"/>
              <a:t>(s, 0)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/>
              <a:t>PQ.insertOrChange</a:t>
            </a:r>
            <a:r>
              <a:rPr lang="en-US" dirty="0"/>
              <a:t>(v, </a:t>
            </a:r>
            <a:r>
              <a:rPr lang="en-US" dirty="0" err="1"/>
              <a:t>dist</a:t>
            </a:r>
            <a:r>
              <a:rPr lang="en-US" dirty="0"/>
              <a:t>[v</a:t>
            </a:r>
            <a:r>
              <a:rPr lang="en-US" dirty="0" smtClean="0"/>
              <a:t>])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" name="Straight Connector 6"/>
          <p:cNvCxnSpPr>
            <a:stCxn id="5" idx="0"/>
            <a:endCxn id="13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Connector 10"/>
          <p:cNvCxnSpPr>
            <a:stCxn id="9" idx="6"/>
            <a:endCxn id="10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4" name="Straight Connector 13"/>
          <p:cNvCxnSpPr>
            <a:stCxn id="9" idx="4"/>
            <a:endCxn id="12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6" name="Straight Connector 15"/>
          <p:cNvCxnSpPr>
            <a:stCxn id="9" idx="5"/>
            <a:endCxn id="13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3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3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15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5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6"/>
            <a:endCxn id="5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4"/>
            <a:endCxn id="6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8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4"/>
            <a:endCxn id="8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6" name="Straight Connector 25"/>
          <p:cNvCxnSpPr>
            <a:stCxn id="25" idx="7"/>
            <a:endCxn id="8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1"/>
            <a:endCxn id="6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13529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35284" y="15161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35284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35284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35284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35284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20231" y="15161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20231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20231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20231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20231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18432" y="15600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11974" y="20211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11974" y="29329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1974" y="24787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11974" y="338917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0645" y="1112943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110198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335284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8852" y="38439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620231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28852" y="43079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20231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35284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34955" y="476517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20231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35284" y="517657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34955" y="52205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20231" y="517657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35284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1579043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618382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PQ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579043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/>
          <p:cNvSpPr/>
          <p:nvPr/>
        </p:nvSpPr>
        <p:spPr>
          <a:xfrm>
            <a:off x="2362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0" name="Oval 89"/>
          <p:cNvSpPr/>
          <p:nvPr/>
        </p:nvSpPr>
        <p:spPr>
          <a:xfrm>
            <a:off x="3124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35284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620231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35284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0231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35284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620231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8" name="Oval 97"/>
          <p:cNvSpPr/>
          <p:nvPr/>
        </p:nvSpPr>
        <p:spPr>
          <a:xfrm>
            <a:off x="1579043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335284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20231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1" name="Oval 100"/>
          <p:cNvSpPr/>
          <p:nvPr/>
        </p:nvSpPr>
        <p:spPr>
          <a:xfrm>
            <a:off x="3124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35284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20231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335284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20231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1564040" y="6126159"/>
            <a:ext cx="715807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920087" y="6134408"/>
            <a:ext cx="728113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35284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20231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620231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35284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362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35284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20231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" name="Oval 116"/>
          <p:cNvSpPr/>
          <p:nvPr/>
        </p:nvSpPr>
        <p:spPr>
          <a:xfrm>
            <a:off x="1557887" y="6126159"/>
            <a:ext cx="728113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 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4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1" dur="indefinite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0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9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/>
      <p:bldP spid="62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2" grpId="0" animBg="1"/>
      <p:bldP spid="77" grpId="0" animBg="1"/>
      <p:bldP spid="3" grpId="0" animBg="1"/>
      <p:bldP spid="3" grpId="1" animBg="1"/>
      <p:bldP spid="4" grpId="0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5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1" grpId="0" animBg="1"/>
      <p:bldP spid="101" grpId="1" animBg="1"/>
      <p:bldP spid="102" grpId="0" animBg="1"/>
      <p:bldP spid="103" grpId="0" animBg="1"/>
      <p:bldP spid="104" grpId="0" animBg="1"/>
      <p:bldP spid="105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0" grpId="0" animBg="1"/>
      <p:bldP spid="111" grpId="0" animBg="1"/>
      <p:bldP spid="113" grpId="0" animBg="1"/>
      <p:bldP spid="113" grpId="1" animBg="1"/>
      <p:bldP spid="114" grpId="0" animBg="1"/>
      <p:bldP spid="115" grpId="0" animBg="1"/>
      <p:bldP spid="117" grpId="0" animBg="1"/>
      <p:bldP spid="1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4909" y="1143000"/>
            <a:ext cx="1878976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Initialization: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sz="1000" dirty="0"/>
          </a:p>
          <a:p>
            <a:r>
              <a:rPr lang="en-US" dirty="0" smtClean="0"/>
              <a:t>Create PQ:</a:t>
            </a:r>
          </a:p>
          <a:p>
            <a:r>
              <a:rPr lang="en-US" dirty="0"/>
              <a:t> </a:t>
            </a:r>
            <a:r>
              <a:rPr lang="en-US" dirty="0" smtClean="0"/>
              <a:t>   O(CREATE)</a:t>
            </a:r>
          </a:p>
          <a:p>
            <a:endParaRPr lang="en-US" sz="1000" dirty="0"/>
          </a:p>
          <a:p>
            <a:r>
              <a:rPr lang="en-US" dirty="0" smtClean="0"/>
              <a:t>Add key:</a:t>
            </a:r>
          </a:p>
          <a:p>
            <a:r>
              <a:rPr lang="en-US" dirty="0"/>
              <a:t> </a:t>
            </a:r>
            <a:r>
              <a:rPr lang="en-US" dirty="0" smtClean="0"/>
              <a:t>   O(INSERT)</a:t>
            </a:r>
          </a:p>
          <a:p>
            <a:endParaRPr lang="en-US" sz="1000" dirty="0"/>
          </a:p>
          <a:p>
            <a:r>
              <a:rPr lang="en-US" dirty="0" smtClean="0"/>
              <a:t>Loop test:</a:t>
            </a:r>
          </a:p>
          <a:p>
            <a:r>
              <a:rPr lang="en-US" dirty="0"/>
              <a:t> </a:t>
            </a:r>
            <a:r>
              <a:rPr lang="en-US" dirty="0" smtClean="0"/>
              <a:t>   O(V EMPTY)</a:t>
            </a:r>
          </a:p>
          <a:p>
            <a:endParaRPr lang="en-US" sz="1000" dirty="0"/>
          </a:p>
          <a:p>
            <a:r>
              <a:rPr lang="en-US" dirty="0" smtClean="0"/>
              <a:t>Delete min:</a:t>
            </a:r>
          </a:p>
          <a:p>
            <a:r>
              <a:rPr lang="en-US" dirty="0"/>
              <a:t> </a:t>
            </a:r>
            <a:r>
              <a:rPr lang="en-US" dirty="0" smtClean="0"/>
              <a:t>   O(V DELETE)</a:t>
            </a:r>
          </a:p>
          <a:p>
            <a:endParaRPr lang="en-US" sz="1000" dirty="0"/>
          </a:p>
          <a:p>
            <a:r>
              <a:rPr lang="en-US" dirty="0" smtClean="0"/>
              <a:t>Enumerate edges: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</a:p>
          <a:p>
            <a:endParaRPr lang="en-US" sz="1000" dirty="0"/>
          </a:p>
          <a:p>
            <a:r>
              <a:rPr lang="en-US" dirty="0" smtClean="0"/>
              <a:t>Update:</a:t>
            </a:r>
          </a:p>
          <a:p>
            <a:r>
              <a:rPr lang="en-US" dirty="0"/>
              <a:t> </a:t>
            </a:r>
            <a:r>
              <a:rPr lang="en-US" dirty="0" smtClean="0"/>
              <a:t>   O(E)</a:t>
            </a:r>
          </a:p>
          <a:p>
            <a:endParaRPr lang="en-US" sz="1000" dirty="0"/>
          </a:p>
          <a:p>
            <a:r>
              <a:rPr lang="en-US" dirty="0" smtClean="0"/>
              <a:t>Add keys</a:t>
            </a:r>
          </a:p>
          <a:p>
            <a:r>
              <a:rPr lang="en-US" dirty="0"/>
              <a:t> </a:t>
            </a:r>
            <a:r>
              <a:rPr lang="en-US" dirty="0" smtClean="0"/>
              <a:t>    O(E INSERT)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319" y="1066800"/>
            <a:ext cx="379520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PQ = new </a:t>
            </a:r>
            <a:r>
              <a:rPr lang="en-US" dirty="0" err="1" smtClean="0"/>
              <a:t>PriorityQueue</a:t>
            </a:r>
            <a:r>
              <a:rPr lang="en-US" dirty="0" smtClean="0"/>
              <a:t>(|V|)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PQ.insertOrChange</a:t>
            </a:r>
            <a:r>
              <a:rPr lang="en-US" dirty="0" smtClean="0"/>
              <a:t>(s, 0)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/>
              <a:t>PQ.insertOrChange</a:t>
            </a:r>
            <a:r>
              <a:rPr lang="en-US" dirty="0"/>
              <a:t>(v, </a:t>
            </a:r>
            <a:r>
              <a:rPr lang="en-US" dirty="0" err="1"/>
              <a:t>dist</a:t>
            </a:r>
            <a:r>
              <a:rPr lang="en-US" dirty="0"/>
              <a:t>[v</a:t>
            </a:r>
            <a:r>
              <a:rPr lang="en-US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536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1878976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Initialization: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sz="1000" dirty="0"/>
          </a:p>
          <a:p>
            <a:r>
              <a:rPr lang="en-US" dirty="0" smtClean="0"/>
              <a:t>Create PQ:</a:t>
            </a:r>
          </a:p>
          <a:p>
            <a:r>
              <a:rPr lang="en-US" dirty="0"/>
              <a:t> </a:t>
            </a:r>
            <a:r>
              <a:rPr lang="en-US" dirty="0" smtClean="0"/>
              <a:t>   O(CREATE)</a:t>
            </a:r>
          </a:p>
          <a:p>
            <a:endParaRPr lang="en-US" sz="1000" dirty="0"/>
          </a:p>
          <a:p>
            <a:r>
              <a:rPr lang="en-US" dirty="0" smtClean="0"/>
              <a:t>Add key:</a:t>
            </a:r>
          </a:p>
          <a:p>
            <a:r>
              <a:rPr lang="en-US" dirty="0"/>
              <a:t> </a:t>
            </a:r>
            <a:r>
              <a:rPr lang="en-US" dirty="0" smtClean="0"/>
              <a:t>   O(INSERT)</a:t>
            </a:r>
          </a:p>
          <a:p>
            <a:endParaRPr lang="en-US" sz="1000" dirty="0"/>
          </a:p>
          <a:p>
            <a:r>
              <a:rPr lang="en-US" dirty="0" smtClean="0"/>
              <a:t>Loop test:</a:t>
            </a:r>
          </a:p>
          <a:p>
            <a:r>
              <a:rPr lang="en-US" dirty="0"/>
              <a:t> </a:t>
            </a:r>
            <a:r>
              <a:rPr lang="en-US" dirty="0" smtClean="0"/>
              <a:t>   O(V EMPTY)</a:t>
            </a:r>
          </a:p>
          <a:p>
            <a:endParaRPr lang="en-US" sz="1000" dirty="0"/>
          </a:p>
          <a:p>
            <a:r>
              <a:rPr lang="en-US" dirty="0" smtClean="0"/>
              <a:t>Delete min:</a:t>
            </a:r>
          </a:p>
          <a:p>
            <a:r>
              <a:rPr lang="en-US" dirty="0"/>
              <a:t> </a:t>
            </a:r>
            <a:r>
              <a:rPr lang="en-US" dirty="0" smtClean="0"/>
              <a:t>   O(V DELETE)</a:t>
            </a:r>
          </a:p>
          <a:p>
            <a:endParaRPr lang="en-US" sz="1000" dirty="0"/>
          </a:p>
          <a:p>
            <a:r>
              <a:rPr lang="en-US" dirty="0" smtClean="0"/>
              <a:t>Enumerate edges: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</a:p>
          <a:p>
            <a:endParaRPr lang="en-US" sz="1000" dirty="0"/>
          </a:p>
          <a:p>
            <a:r>
              <a:rPr lang="en-US" dirty="0" smtClean="0"/>
              <a:t>Update:</a:t>
            </a:r>
          </a:p>
          <a:p>
            <a:r>
              <a:rPr lang="en-US" dirty="0"/>
              <a:t> </a:t>
            </a:r>
            <a:r>
              <a:rPr lang="en-US" dirty="0" smtClean="0"/>
              <a:t>   O(E)</a:t>
            </a:r>
          </a:p>
          <a:p>
            <a:endParaRPr lang="en-US" sz="1000" dirty="0"/>
          </a:p>
          <a:p>
            <a:r>
              <a:rPr lang="en-US" dirty="0" smtClean="0"/>
              <a:t>Add keys</a:t>
            </a:r>
          </a:p>
          <a:p>
            <a:r>
              <a:rPr lang="en-US" dirty="0"/>
              <a:t> </a:t>
            </a:r>
            <a:r>
              <a:rPr lang="en-US" dirty="0" smtClean="0"/>
              <a:t>    O(E INSERT)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990600"/>
            <a:ext cx="5437964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</a:t>
            </a:r>
          </a:p>
          <a:p>
            <a:endParaRPr lang="en-US" sz="1000" dirty="0"/>
          </a:p>
          <a:p>
            <a:r>
              <a:rPr lang="en-US" dirty="0" smtClean="0"/>
              <a:t>    O(CREATE) + O(V EMPTY) + O(V DELETE) </a:t>
            </a:r>
            <a:br>
              <a:rPr lang="en-US" dirty="0" smtClean="0"/>
            </a:br>
            <a:r>
              <a:rPr lang="en-US" dirty="0" smtClean="0"/>
              <a:t>                        + O(ENUM) + O(E INSERT)</a:t>
            </a:r>
          </a:p>
          <a:p>
            <a:endParaRPr lang="en-US" sz="1000" dirty="0"/>
          </a:p>
          <a:p>
            <a:r>
              <a:rPr lang="en-US" dirty="0" smtClean="0"/>
              <a:t>    Surely CREATE is O(V) and EMPTY is O(1)</a:t>
            </a:r>
          </a:p>
          <a:p>
            <a:endParaRPr lang="en-US" sz="1000" dirty="0"/>
          </a:p>
          <a:p>
            <a:r>
              <a:rPr lang="en-US" dirty="0" smtClean="0"/>
              <a:t>    O(V DELETE) + O(E INSERT) + O(ENUM)</a:t>
            </a:r>
          </a:p>
          <a:p>
            <a:endParaRPr lang="en-US" sz="1000" dirty="0"/>
          </a:p>
          <a:p>
            <a:r>
              <a:rPr lang="en-US" dirty="0" smtClean="0"/>
              <a:t>Matrix:</a:t>
            </a:r>
          </a:p>
          <a:p>
            <a:endParaRPr lang="en-US" sz="1000" dirty="0"/>
          </a:p>
          <a:p>
            <a:r>
              <a:rPr lang="en-US" dirty="0" smtClean="0"/>
              <a:t>    O(V DELETE) + O(E INSERT) +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dirty="0" smtClean="0"/>
              <a:t>    Hopefully, DELETE is O(V) and INSERT is O(1)</a:t>
            </a:r>
          </a:p>
          <a:p>
            <a:endParaRPr lang="en-US" sz="1000" dirty="0"/>
          </a:p>
          <a:p>
            <a:r>
              <a:rPr lang="en-US" dirty="0" smtClean="0"/>
              <a:t>    O(E) + O(V</a:t>
            </a:r>
            <a:r>
              <a:rPr lang="en-US" baseline="30000" dirty="0" smtClean="0"/>
              <a:t>2</a:t>
            </a:r>
            <a:r>
              <a:rPr lang="en-US" dirty="0" smtClean="0"/>
              <a:t>)  = 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List:</a:t>
            </a:r>
          </a:p>
          <a:p>
            <a:endParaRPr lang="en-US" sz="1000" dirty="0"/>
          </a:p>
          <a:p>
            <a:r>
              <a:rPr lang="en-US" dirty="0" smtClean="0"/>
              <a:t>    O(V DELETE) + O(E INSERT) + O(E+V)</a:t>
            </a:r>
          </a:p>
          <a:p>
            <a:endParaRPr lang="en-US" sz="1000" dirty="0"/>
          </a:p>
          <a:p>
            <a:r>
              <a:rPr lang="en-US" dirty="0" smtClean="0"/>
              <a:t>    Hopefully, DELETE AND INSERT are O(log V) or smaller</a:t>
            </a:r>
          </a:p>
          <a:p>
            <a:endParaRPr lang="en-US" sz="1000" dirty="0"/>
          </a:p>
          <a:p>
            <a:r>
              <a:rPr lang="en-US" dirty="0" smtClean="0"/>
              <a:t>    O((E+V) log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Unordered Array Representation of PQ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990600"/>
            <a:ext cx="419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 err="1" smtClean="0"/>
              <a:t>PriorityQueue</a:t>
            </a:r>
            <a:r>
              <a:rPr lang="en-US" dirty="0" smtClean="0"/>
              <a:t>(n)</a:t>
            </a:r>
            <a:endParaRPr lang="en-US" dirty="0"/>
          </a:p>
          <a:p>
            <a:pPr lvl="2"/>
            <a:r>
              <a:rPr lang="en-US" dirty="0" smtClean="0"/>
              <a:t>Creates an empty priority queue</a:t>
            </a:r>
          </a:p>
          <a:p>
            <a:pPr lvl="2"/>
            <a:r>
              <a:rPr lang="en-US" dirty="0" smtClean="0"/>
              <a:t>for vertices 1 through 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PQ.isEmpty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Reports whether PQ is </a:t>
            </a:r>
            <a:r>
              <a:rPr lang="en-US" dirty="0" smtClean="0"/>
              <a:t>empty</a:t>
            </a:r>
            <a:endParaRPr lang="en-US" dirty="0"/>
          </a:p>
          <a:p>
            <a:pPr lvl="1"/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103016" y="990600"/>
            <a:ext cx="47361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PQ.insertOrChange</a:t>
            </a:r>
            <a:r>
              <a:rPr lang="en-US" dirty="0"/>
              <a:t>(v, w)</a:t>
            </a:r>
          </a:p>
          <a:p>
            <a:pPr lvl="2"/>
            <a:r>
              <a:rPr lang="en-US" dirty="0"/>
              <a:t>Inserts vertex v with associated weight w (if v isn’t already in PQ)</a:t>
            </a:r>
          </a:p>
          <a:p>
            <a:pPr lvl="2"/>
            <a:r>
              <a:rPr lang="en-US" dirty="0"/>
              <a:t>Changes weight of vertex v to w (if v is already in PQ)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Removes and returns vertex with smallest weight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534400" cy="256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6422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89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0161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9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61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77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05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33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2961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1517" y="419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5175" y="4191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3056" y="4191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52375" y="4191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0317" y="4191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17517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74717" y="4191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32642" y="4191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9903" y="4191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4876800"/>
            <a:ext cx="21672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insertOrChange</a:t>
            </a:r>
            <a:r>
              <a:rPr lang="en-US" dirty="0" smtClean="0"/>
              <a:t>(F, 4)</a:t>
            </a:r>
          </a:p>
          <a:p>
            <a:r>
              <a:rPr lang="en-US" dirty="0" err="1" smtClean="0"/>
              <a:t>insertOrChange</a:t>
            </a:r>
            <a:r>
              <a:rPr lang="en-US" dirty="0" smtClean="0"/>
              <a:t>(B, 1)</a:t>
            </a:r>
          </a:p>
          <a:p>
            <a:r>
              <a:rPr lang="en-US" dirty="0" err="1" smtClean="0"/>
              <a:t>deleteMin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insertOrChange</a:t>
            </a:r>
            <a:r>
              <a:rPr lang="en-US" dirty="0" smtClean="0"/>
              <a:t>(H, 3)</a:t>
            </a:r>
          </a:p>
          <a:p>
            <a:r>
              <a:rPr lang="en-US" dirty="0" err="1" smtClean="0"/>
              <a:t>deleteMin</a:t>
            </a:r>
            <a:r>
              <a:rPr lang="en-US" dirty="0" smtClean="0"/>
              <a:t>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477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142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189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6217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64225" y="3733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77" y="4876800"/>
            <a:ext cx="50869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spcCol="274320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PriorityQueue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O(n)</a:t>
            </a:r>
          </a:p>
          <a:p>
            <a:endParaRPr lang="en-US" dirty="0" smtClean="0"/>
          </a:p>
          <a:p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O(1)</a:t>
            </a:r>
          </a:p>
          <a:p>
            <a:r>
              <a:rPr lang="en-US" dirty="0" err="1" smtClean="0"/>
              <a:t>PQ.insertOrChange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O(1)</a:t>
            </a:r>
          </a:p>
          <a:p>
            <a:endParaRPr lang="en-US" dirty="0"/>
          </a:p>
          <a:p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O(n)</a:t>
            </a:r>
          </a:p>
        </p:txBody>
      </p:sp>
    </p:spTree>
    <p:extLst>
      <p:ext uri="{BB962C8B-B14F-4D97-AF65-F5344CB8AC3E}">
        <p14:creationId xmlns:p14="http://schemas.microsoft.com/office/powerpoint/2010/main" val="16501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Heaps</a:t>
            </a: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5" name="Straight Connector 34"/>
          <p:cNvCxnSpPr>
            <a:stCxn id="38" idx="7"/>
            <a:endCxn id="34" idx="3"/>
          </p:cNvCxnSpPr>
          <p:nvPr/>
        </p:nvCxnSpPr>
        <p:spPr>
          <a:xfrm flipV="1">
            <a:off x="6366836" y="635164"/>
            <a:ext cx="646785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5346734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978159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402298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544447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42" name="Straight Connector 41"/>
          <p:cNvCxnSpPr>
            <a:stCxn id="39" idx="1"/>
            <a:endCxn id="34" idx="5"/>
          </p:cNvCxnSpPr>
          <p:nvPr/>
        </p:nvCxnSpPr>
        <p:spPr>
          <a:xfrm flipH="1" flipV="1">
            <a:off x="7335611" y="635164"/>
            <a:ext cx="770406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7" idx="7"/>
            <a:endCxn id="38" idx="3"/>
          </p:cNvCxnSpPr>
          <p:nvPr/>
        </p:nvCxnSpPr>
        <p:spPr>
          <a:xfrm flipV="1">
            <a:off x="5735411" y="1357909"/>
            <a:ext cx="309435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1"/>
            <a:endCxn id="38" idx="5"/>
          </p:cNvCxnSpPr>
          <p:nvPr/>
        </p:nvCxnSpPr>
        <p:spPr>
          <a:xfrm flipH="1" flipV="1">
            <a:off x="6366836" y="1357909"/>
            <a:ext cx="244298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7"/>
            <a:endCxn id="39" idx="3"/>
          </p:cNvCxnSpPr>
          <p:nvPr/>
        </p:nvCxnSpPr>
        <p:spPr>
          <a:xfrm flipV="1">
            <a:off x="7790975" y="1357909"/>
            <a:ext cx="315042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4800" y="930909"/>
            <a:ext cx="4190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heap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Complete binary tree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Vertices contain comparable elements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A child’s element is no smaller than its parent’s element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Note:  Not the same as a binary search tree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67855" y="3124200"/>
            <a:ext cx="4190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Put new element in next spot of tree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Move it up-heap by exchanging it with its parent until it reaches the right spot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Insert 1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Insert 4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Complexity:</a:t>
            </a:r>
          </a:p>
          <a:p>
            <a:pPr marL="182880" lvl="1"/>
            <a:r>
              <a:rPr lang="en-US" dirty="0"/>
              <a:t>	</a:t>
            </a:r>
            <a:r>
              <a:rPr lang="en-US" dirty="0" smtClean="0"/>
              <a:t>O(log n)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87934" y="3124200"/>
            <a:ext cx="4190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Remove element from final spot, use it to replace the root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Move it down-heap by exchanging it with its smallest child until it reaches the right spot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err="1" smtClean="0"/>
              <a:t>deleteMin</a:t>
            </a:r>
            <a:endParaRPr lang="en-US" dirty="0" smtClean="0"/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err="1" smtClean="0"/>
              <a:t>deleteMin</a:t>
            </a:r>
            <a:endParaRPr lang="en-US" dirty="0" smtClean="0"/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Complexity:</a:t>
            </a:r>
          </a:p>
          <a:p>
            <a:pPr marL="182880" lvl="1"/>
            <a:r>
              <a:rPr lang="en-US" dirty="0"/>
              <a:t>	</a:t>
            </a:r>
            <a:r>
              <a:rPr lang="en-US" dirty="0" smtClean="0"/>
              <a:t>O(log n)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8599773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31" name="Straight Connector 130"/>
          <p:cNvCxnSpPr>
            <a:stCxn id="130" idx="1"/>
            <a:endCxn id="39" idx="5"/>
          </p:cNvCxnSpPr>
          <p:nvPr/>
        </p:nvCxnSpPr>
        <p:spPr>
          <a:xfrm flipH="1" flipV="1">
            <a:off x="8428007" y="1357909"/>
            <a:ext cx="238453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>
            <a:spLocks noChangeAspect="1"/>
          </p:cNvSpPr>
          <p:nvPr/>
        </p:nvSpPr>
        <p:spPr>
          <a:xfrm>
            <a:off x="8599773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4787934" y="246163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38" name="Straight Connector 137"/>
          <p:cNvCxnSpPr>
            <a:stCxn id="125" idx="7"/>
            <a:endCxn id="37" idx="3"/>
          </p:cNvCxnSpPr>
          <p:nvPr/>
        </p:nvCxnSpPr>
        <p:spPr>
          <a:xfrm flipV="1">
            <a:off x="5176611" y="2143001"/>
            <a:ext cx="236810" cy="3855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>
            <a:spLocks noChangeAspect="1"/>
          </p:cNvSpPr>
          <p:nvPr/>
        </p:nvSpPr>
        <p:spPr>
          <a:xfrm>
            <a:off x="5346734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4787934" y="247039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5978159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5346734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1" name="Oval 150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8599773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8040212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67855" y="5574145"/>
            <a:ext cx="419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how to change an element?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First step is to find it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Then up-heap or down-heap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36088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0" grpId="0" animBg="1"/>
      <p:bldP spid="130" grpId="1" animBg="1"/>
      <p:bldP spid="128" grpId="0" animBg="1"/>
      <p:bldP spid="128" grpId="1" animBg="1"/>
      <p:bldP spid="129" grpId="0" animBg="1"/>
      <p:bldP spid="126" grpId="0" animBg="1"/>
      <p:bldP spid="127" grpId="0" animBg="1"/>
      <p:bldP spid="127" grpId="1" animBg="1"/>
      <p:bldP spid="125" grpId="0" animBg="1"/>
      <p:bldP spid="125" grpId="1" animBg="1"/>
      <p:bldP spid="145" grpId="0" animBg="1"/>
      <p:bldP spid="146" grpId="0" animBg="1"/>
      <p:bldP spid="146" grpId="1" animBg="1"/>
      <p:bldP spid="143" grpId="0" animBg="1"/>
      <p:bldP spid="144" grpId="0" animBg="1"/>
      <p:bldP spid="147" grpId="0" animBg="1"/>
      <p:bldP spid="151" grpId="0" animBg="1"/>
      <p:bldP spid="152" grpId="0" animBg="1"/>
      <p:bldP spid="149" grpId="0" animBg="1"/>
      <p:bldP spid="150" grpId="0" animBg="1"/>
      <p:bldP spid="150" grpId="1" animBg="1"/>
      <p:bldP spid="148" grpId="0" animBg="1"/>
      <p:bldP spid="155" grpId="0" animBg="1"/>
      <p:bldP spid="1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110130" y="1424864"/>
            <a:ext cx="646785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7145592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9D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287741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8F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7078905" y="1424864"/>
            <a:ext cx="770406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78705" y="2147609"/>
            <a:ext cx="309435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1"/>
          </p:cNvCxnSpPr>
          <p:nvPr/>
        </p:nvCxnSpPr>
        <p:spPr>
          <a:xfrm flipH="1" flipV="1">
            <a:off x="6110130" y="2147609"/>
            <a:ext cx="244298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7"/>
          </p:cNvCxnSpPr>
          <p:nvPr/>
        </p:nvCxnSpPr>
        <p:spPr>
          <a:xfrm flipV="1">
            <a:off x="7534269" y="2147609"/>
            <a:ext cx="315042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8171301" y="2147609"/>
            <a:ext cx="238453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919905" y="2932701"/>
            <a:ext cx="236810" cy="3855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>
            <a:spLocks noChangeAspect="1"/>
          </p:cNvSpPr>
          <p:nvPr/>
        </p:nvSpPr>
        <p:spPr>
          <a:xfrm>
            <a:off x="4531228" y="326009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5721453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4A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5090028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5E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8343067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7783506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2C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6690228" y="10346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3797"/>
            <a:ext cx="3733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an n-node binary heap is a complete binary tree, we can encode it in an n-element array.  Store a vertex along with its weight.</a:t>
            </a:r>
          </a:p>
          <a:p>
            <a:endParaRPr lang="en-US" sz="1000" dirty="0"/>
          </a:p>
          <a:p>
            <a:r>
              <a:rPr lang="en-US" dirty="0" smtClean="0"/>
              <a:t>Root is at index 1</a:t>
            </a:r>
          </a:p>
          <a:p>
            <a:r>
              <a:rPr lang="en-US" dirty="0" smtClean="0"/>
              <a:t>Left child of node </a:t>
            </a:r>
            <a:r>
              <a:rPr lang="en-US" dirty="0" err="1" smtClean="0"/>
              <a:t>i</a:t>
            </a:r>
            <a:r>
              <a:rPr lang="en-US" dirty="0" smtClean="0"/>
              <a:t> is at 2i</a:t>
            </a:r>
          </a:p>
          <a:p>
            <a:r>
              <a:rPr lang="en-US" dirty="0" smtClean="0"/>
              <a:t>Right child of node </a:t>
            </a:r>
            <a:r>
              <a:rPr lang="en-US" dirty="0" err="1" smtClean="0"/>
              <a:t>i</a:t>
            </a:r>
            <a:r>
              <a:rPr lang="en-US" dirty="0" smtClean="0"/>
              <a:t> is at 2i+1</a:t>
            </a:r>
          </a:p>
          <a:p>
            <a:r>
              <a:rPr lang="en-US" dirty="0" smtClean="0"/>
              <a:t>Parent of node </a:t>
            </a:r>
            <a:r>
              <a:rPr lang="en-US" dirty="0" err="1" smtClean="0"/>
              <a:t>i</a:t>
            </a:r>
            <a:r>
              <a:rPr lang="en-US" dirty="0" smtClean="0"/>
              <a:t> is at </a:t>
            </a:r>
            <a:r>
              <a:rPr lang="en-US" dirty="0" err="1" smtClean="0"/>
              <a:t>i</a:t>
            </a:r>
            <a:r>
              <a:rPr lang="en-US" dirty="0" smtClean="0"/>
              <a:t>/2</a:t>
            </a:r>
          </a:p>
          <a:p>
            <a:endParaRPr lang="en-US" sz="1000" dirty="0"/>
          </a:p>
          <a:p>
            <a:r>
              <a:rPr lang="en-US" dirty="0" smtClean="0"/>
              <a:t>Tree manipulations are converted into array manipulations.</a:t>
            </a:r>
          </a:p>
          <a:p>
            <a:endParaRPr lang="en-US" sz="1000" dirty="0"/>
          </a:p>
          <a:p>
            <a:r>
              <a:rPr lang="en-US" dirty="0" smtClean="0"/>
              <a:t>Second array keeps track of where the weight of each vertex is stored in the first array.</a:t>
            </a:r>
          </a:p>
          <a:p>
            <a:endParaRPr lang="en-US" sz="1000" dirty="0" smtClean="0"/>
          </a:p>
          <a:p>
            <a:r>
              <a:rPr lang="en-US" dirty="0" smtClean="0"/>
              <a:t>Let’s do a </a:t>
            </a:r>
            <a:r>
              <a:rPr lang="en-US" dirty="0" err="1" smtClean="0"/>
              <a:t>deleteMin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let’s change the weight of E to 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5907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1/B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10628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4/A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4822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3/H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02508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9/D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52922" y="4084047"/>
            <a:ext cx="547722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8/F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00983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5/E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82547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34105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24460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78277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75940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125985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71697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222992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25907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5480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10628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02508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52463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900983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099515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5480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2/C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99515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74532" y="59588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4930098" y="59588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11636" y="59588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75071" y="59588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78345" y="59588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31596" y="59588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57270" y="59588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09367" y="595884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25907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099515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10628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5480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25907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2/C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35480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54822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35480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3/H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99515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900983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52463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25907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810628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3/E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900983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4/A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6699057" y="10346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6690228" y="10346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2C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765828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7780584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8343242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094035" y="256193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 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5094035" y="256294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4 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5726277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3 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7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60" grpId="0" animBg="1"/>
      <p:bldP spid="61" grpId="0" animBg="1"/>
      <p:bldP spid="63" grpId="0" animBg="1"/>
      <p:bldP spid="65" grpId="0" animBg="1"/>
      <p:bldP spid="66" grpId="0" animBg="1"/>
      <p:bldP spid="67" grpId="0" animBg="1"/>
      <p:bldP spid="69" grpId="0"/>
      <p:bldP spid="70" grpId="0"/>
      <p:bldP spid="71" grpId="0"/>
      <p:bldP spid="71" grpId="1"/>
      <p:bldP spid="72" grpId="0"/>
      <p:bldP spid="73" grpId="0"/>
      <p:bldP spid="74" grpId="0"/>
      <p:bldP spid="75" grpId="0"/>
      <p:bldP spid="76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108" grpId="0" animBg="1"/>
      <p:bldP spid="111" grpId="0" animBg="1"/>
      <p:bldP spid="112" grpId="0"/>
      <p:bldP spid="113" grpId="0"/>
      <p:bldP spid="114" grpId="0"/>
      <p:bldP spid="115" grpId="0"/>
      <p:bldP spid="116" grpId="0"/>
      <p:bldP spid="116" grpId="1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32" grpId="0" animBg="1"/>
      <p:bldP spid="133" grpId="0" animBg="1"/>
      <p:bldP spid="134" grpId="0" animBg="1"/>
      <p:bldP spid="140" grpId="0" animBg="1"/>
      <p:bldP spid="141" grpId="0" animBg="1"/>
      <p:bldP spid="153" grpId="0" animBg="1"/>
      <p:bldP spid="154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68" grpId="0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1325418"/>
            <a:ext cx="358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 Convert the array into a max (as opposed to min) binary heap.  This can be done in place.</a:t>
            </a:r>
          </a:p>
          <a:p>
            <a:endParaRPr lang="en-US" dirty="0"/>
          </a:p>
          <a:p>
            <a:r>
              <a:rPr lang="en-US" dirty="0" smtClean="0"/>
              <a:t>Step 2:  Do a series of </a:t>
            </a:r>
            <a:r>
              <a:rPr lang="en-US" dirty="0" err="1" smtClean="0"/>
              <a:t>deleteMax</a:t>
            </a:r>
            <a:r>
              <a:rPr lang="en-US" dirty="0" smtClean="0"/>
              <a:t> operations, moving the newly-deleted element to the just-vacated position in the array.  So this can also be done in place.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See animation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 is clearly O(n log n), but can actually be done in O(n) time</a:t>
            </a:r>
          </a:p>
          <a:p>
            <a:endParaRPr lang="en-US" dirty="0"/>
          </a:p>
          <a:p>
            <a:r>
              <a:rPr lang="en-US" dirty="0" smtClean="0"/>
              <a:t>Step 2 is O(n log n)</a:t>
            </a:r>
          </a:p>
          <a:p>
            <a:endParaRPr lang="en-US" dirty="0"/>
          </a:p>
          <a:p>
            <a:r>
              <a:rPr lang="en-US" dirty="0" smtClean="0"/>
              <a:t>Entire algorithm is thus O(n log n)</a:t>
            </a:r>
          </a:p>
        </p:txBody>
      </p:sp>
    </p:spTree>
    <p:extLst>
      <p:ext uri="{BB962C8B-B14F-4D97-AF65-F5344CB8AC3E}">
        <p14:creationId xmlns:p14="http://schemas.microsoft.com/office/powerpoint/2010/main" val="21547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6188</TotalTime>
  <Words>1075</Words>
  <Application>Microsoft Office PowerPoint</Application>
  <PresentationFormat>On-screen Show (4:3)</PresentationFormat>
  <Paragraphs>428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Dijkstra’s Algorithm</vt:lpstr>
      <vt:lpstr>Dijkstra’s Algorithm</vt:lpstr>
      <vt:lpstr>Analysis of Dijkstra’s Algorithm</vt:lpstr>
      <vt:lpstr>Analysis of Dijkstra’s Algorithm</vt:lpstr>
      <vt:lpstr>Unordered Array Representation of PQ</vt:lpstr>
      <vt:lpstr>Binary Heaps</vt:lpstr>
      <vt:lpstr>Binary Heap Representation of PQ</vt:lpstr>
      <vt:lpstr>Heapsort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312</cp:revision>
  <dcterms:created xsi:type="dcterms:W3CDTF">2012-01-06T20:07:23Z</dcterms:created>
  <dcterms:modified xsi:type="dcterms:W3CDTF">2016-09-20T21:41:24Z</dcterms:modified>
</cp:coreProperties>
</file>