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1" r:id="rId2"/>
    <p:sldId id="342" r:id="rId3"/>
    <p:sldId id="326" r:id="rId4"/>
    <p:sldId id="337" r:id="rId5"/>
    <p:sldId id="334" r:id="rId6"/>
    <p:sldId id="327" r:id="rId7"/>
    <p:sldId id="335" r:id="rId8"/>
    <p:sldId id="328" r:id="rId9"/>
    <p:sldId id="329" r:id="rId10"/>
    <p:sldId id="330" r:id="rId11"/>
    <p:sldId id="338" r:id="rId12"/>
    <p:sldId id="339" r:id="rId13"/>
    <p:sldId id="340" r:id="rId14"/>
    <p:sldId id="331" r:id="rId15"/>
    <p:sldId id="332" r:id="rId16"/>
    <p:sldId id="336" r:id="rId17"/>
    <p:sldId id="33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73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Disjoint Sets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343" y="1198632"/>
            <a:ext cx="7696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ds = new </a:t>
            </a:r>
            <a:r>
              <a:rPr lang="en-US" dirty="0" err="1" smtClean="0"/>
              <a:t>DisjointSet</a:t>
            </a:r>
            <a:r>
              <a:rPr lang="en-US" dirty="0" smtClean="0"/>
              <a:t>(n):  </a:t>
            </a:r>
            <a:br>
              <a:rPr lang="en-US" dirty="0" smtClean="0"/>
            </a:br>
            <a:r>
              <a:rPr lang="en-US" dirty="0" smtClean="0"/>
              <a:t>    Creates a collection of n singleton sets, containing the integers 1 through 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ds.find</a:t>
            </a:r>
            <a:r>
              <a:rPr lang="en-US" dirty="0" smtClean="0"/>
              <a:t>(x):  </a:t>
            </a:r>
            <a:br>
              <a:rPr lang="en-US" dirty="0" smtClean="0"/>
            </a:br>
            <a:r>
              <a:rPr lang="en-US" dirty="0" smtClean="0"/>
              <a:t>     Returns an integer that uniquely identifies the set to which x belongs. </a:t>
            </a:r>
            <a:br>
              <a:rPr lang="en-US" dirty="0" smtClean="0"/>
            </a:br>
            <a:r>
              <a:rPr lang="en-US" dirty="0" smtClean="0"/>
              <a:t>     (We’ll use the largest integer here, but any consistent value will work.)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ds.union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  Combines the sets to which x and y belong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dirty="0" smtClean="0"/>
              <a:t>ds = new </a:t>
            </a:r>
            <a:r>
              <a:rPr lang="en-US" dirty="0" err="1" smtClean="0"/>
              <a:t>DisjointSet</a:t>
            </a:r>
            <a:r>
              <a:rPr lang="en-US" dirty="0" smtClean="0"/>
              <a:t>(8)</a:t>
            </a:r>
            <a:endParaRPr lang="en-US" dirty="0"/>
          </a:p>
          <a:p>
            <a:r>
              <a:rPr lang="en-US" dirty="0" smtClean="0"/>
              <a:t>{1} {2} {3} {4} {5} {6} {7} {8}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err="1" smtClean="0"/>
              <a:t>ds.find</a:t>
            </a:r>
            <a:r>
              <a:rPr lang="en-US" dirty="0" smtClean="0"/>
              <a:t>(3) returns 3</a:t>
            </a:r>
            <a:br>
              <a:rPr lang="en-US" dirty="0" smtClean="0"/>
            </a:br>
            <a:r>
              <a:rPr lang="en-US" dirty="0" err="1" smtClean="0"/>
              <a:t>ds.find</a:t>
            </a:r>
            <a:r>
              <a:rPr lang="en-US" dirty="0" smtClean="0"/>
              <a:t>(5) returns 5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err="1" smtClean="0"/>
              <a:t>ds.union</a:t>
            </a:r>
            <a:r>
              <a:rPr lang="en-US" dirty="0" smtClean="0"/>
              <a:t>(2, 7)</a:t>
            </a:r>
            <a:br>
              <a:rPr lang="en-US" dirty="0" smtClean="0"/>
            </a:br>
            <a:r>
              <a:rPr lang="en-US" dirty="0" err="1" smtClean="0"/>
              <a:t>ds.union</a:t>
            </a:r>
            <a:r>
              <a:rPr lang="en-US" dirty="0" smtClean="0"/>
              <a:t>(5, 8)</a:t>
            </a:r>
          </a:p>
          <a:p>
            <a:r>
              <a:rPr lang="en-US" dirty="0" smtClean="0"/>
              <a:t>{1} {2,7} {3} {4} {5,8} {6}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3891677"/>
            <a:ext cx="19793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ds.find</a:t>
            </a:r>
            <a:r>
              <a:rPr lang="en-US" dirty="0" smtClean="0"/>
              <a:t>(3) returns 3</a:t>
            </a:r>
            <a:br>
              <a:rPr lang="en-US" dirty="0" smtClean="0"/>
            </a:br>
            <a:r>
              <a:rPr lang="en-US" dirty="0" err="1" smtClean="0"/>
              <a:t>ds.find</a:t>
            </a:r>
            <a:r>
              <a:rPr lang="en-US" dirty="0" smtClean="0"/>
              <a:t>(5) returns 8</a:t>
            </a:r>
            <a:br>
              <a:rPr lang="en-US" dirty="0" smtClean="0"/>
            </a:br>
            <a:r>
              <a:rPr lang="en-US" dirty="0" err="1" smtClean="0"/>
              <a:t>ds.find</a:t>
            </a:r>
            <a:r>
              <a:rPr lang="en-US" dirty="0" smtClean="0"/>
              <a:t>(8) returns 8</a:t>
            </a:r>
          </a:p>
          <a:p>
            <a:endParaRPr lang="en-US" dirty="0" smtClean="0"/>
          </a:p>
          <a:p>
            <a:r>
              <a:rPr lang="en-US" dirty="0" err="1" smtClean="0"/>
              <a:t>ds.union</a:t>
            </a:r>
            <a:r>
              <a:rPr lang="en-US" dirty="0" smtClean="0"/>
              <a:t>(1,7)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(3,4)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(4,6)</a:t>
            </a:r>
          </a:p>
          <a:p>
            <a:r>
              <a:rPr lang="en-US" dirty="0" smtClean="0"/>
              <a:t>{1,2,7} {3,4,6} {5,8}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3886200"/>
            <a:ext cx="19793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ds.find</a:t>
            </a:r>
            <a:r>
              <a:rPr lang="en-US" dirty="0" smtClean="0"/>
              <a:t>(3) returns 6</a:t>
            </a:r>
          </a:p>
          <a:p>
            <a:r>
              <a:rPr lang="en-US" dirty="0" err="1" smtClean="0"/>
              <a:t>ds.find</a:t>
            </a:r>
            <a:r>
              <a:rPr lang="en-US" dirty="0" smtClean="0"/>
              <a:t>(5) returns 8</a:t>
            </a:r>
          </a:p>
          <a:p>
            <a:r>
              <a:rPr lang="en-US" dirty="0" err="1" smtClean="0"/>
              <a:t>ds.find</a:t>
            </a:r>
            <a:r>
              <a:rPr lang="en-US" dirty="0" smtClean="0"/>
              <a:t>(4) returns 6</a:t>
            </a:r>
          </a:p>
          <a:p>
            <a:endParaRPr lang="en-US" dirty="0"/>
          </a:p>
          <a:p>
            <a:r>
              <a:rPr lang="en-US" dirty="0" err="1" smtClean="0"/>
              <a:t>ds.union</a:t>
            </a:r>
            <a:r>
              <a:rPr lang="en-US" dirty="0" smtClean="0"/>
              <a:t>(1,4)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(6,8)</a:t>
            </a:r>
          </a:p>
          <a:p>
            <a:r>
              <a:rPr lang="en-US" dirty="0" smtClean="0"/>
              <a:t>{1,2,3,4,5,6,7,8}</a:t>
            </a:r>
          </a:p>
          <a:p>
            <a:endParaRPr lang="en-US" dirty="0"/>
          </a:p>
          <a:p>
            <a:r>
              <a:rPr lang="en-US" dirty="0" err="1" smtClean="0"/>
              <a:t>ds.find</a:t>
            </a:r>
            <a:r>
              <a:rPr lang="en-US" dirty="0" smtClean="0"/>
              <a:t>(x) returns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4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70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42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314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30886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58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40030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602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174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170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458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030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458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890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462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318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746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327" y="2942091"/>
            <a:ext cx="443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 count[</a:t>
            </a:r>
            <a:r>
              <a:rPr lang="en-US" dirty="0" err="1" smtClean="0"/>
              <a:t>i</a:t>
            </a:r>
            <a:r>
              <a:rPr lang="en-US" dirty="0" smtClean="0"/>
              <a:t>] = number of times </a:t>
            </a:r>
            <a:r>
              <a:rPr lang="en-US" dirty="0" err="1" smtClean="0"/>
              <a:t>i</a:t>
            </a:r>
            <a:r>
              <a:rPr lang="en-US" dirty="0" smtClean="0"/>
              <a:t> occurs in data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170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742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314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886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458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030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02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174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170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458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030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458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318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746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17089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74289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31489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88689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45889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03089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60289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17489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53234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810434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67634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24834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17016" y="39326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174216" y="39326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631416" y="39326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88616" y="39326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45816" y="39326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003016" y="39326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60216" y="39326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917416" y="39326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353161" y="39326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10361" y="39326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399" y="1127750"/>
            <a:ext cx="453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 Start with an array of non-negative integers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14400" y="5029200"/>
            <a:ext cx="589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 count[</a:t>
            </a:r>
            <a:r>
              <a:rPr lang="en-US" dirty="0" err="1" smtClean="0"/>
              <a:t>i</a:t>
            </a:r>
            <a:r>
              <a:rPr lang="en-US" dirty="0" smtClean="0"/>
              <a:t>] = number of times an element ≤ </a:t>
            </a:r>
            <a:r>
              <a:rPr lang="en-US" dirty="0" err="1" smtClean="0"/>
              <a:t>i</a:t>
            </a:r>
            <a:r>
              <a:rPr lang="en-US" dirty="0" smtClean="0"/>
              <a:t> occurs in data 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20000" y="164413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619927" y="3493077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21742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631416" y="346644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0886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458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0030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602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9174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3746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831816" y="346701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3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0" grpId="0"/>
      <p:bldP spid="86" grpId="0"/>
      <p:bldP spid="88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3889" y="11869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1089" y="11869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8289" y="11869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5489" y="11869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2689" y="11869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3709889" y="11869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7089" y="11869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4289" y="11869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23889" y="11869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52689" y="11869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09889" y="11869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52689" y="11869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95889" y="11869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53089" y="11869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38689" y="11869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81489" y="11869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238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810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382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954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526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098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670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6242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238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526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098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526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386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814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23889" y="16544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881089" y="16544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338289" y="16544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95489" y="16544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52689" y="16544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09889" y="16544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67089" y="16544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24289" y="16544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60034" y="16544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517234" y="16544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74434" y="16544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31634" y="16544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23889" y="290464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881089" y="290464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38289" y="290464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95489" y="290464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52689" y="290464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09889" y="290464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67089" y="290464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24289" y="290464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60034" y="290464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17234" y="290464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326800" y="1230868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326800" y="2465033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23382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7954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2526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7098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1670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242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814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5386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2910" y="3657600"/>
            <a:ext cx="33902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 smtClean="0"/>
              <a:t>Copy from data to </a:t>
            </a:r>
            <a:r>
              <a:rPr lang="en-US" dirty="0" err="1" smtClean="0"/>
              <a:t>newdata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data.length-1; </a:t>
            </a:r>
            <a:r>
              <a:rPr lang="en-US" dirty="0" err="1" smtClean="0"/>
              <a:t>i</a:t>
            </a:r>
            <a:r>
              <a:rPr lang="en-US" dirty="0" smtClean="0"/>
              <a:t> ≥ 0; </a:t>
            </a:r>
            <a:r>
              <a:rPr lang="en-US" dirty="0" err="1" smtClean="0"/>
              <a:t>i</a:t>
            </a:r>
            <a:r>
              <a:rPr lang="en-US" dirty="0" smtClean="0"/>
              <a:t>--)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index = --count[data[</a:t>
            </a:r>
            <a:r>
              <a:rPr lang="en-US" dirty="0" err="1" smtClean="0"/>
              <a:t>i</a:t>
            </a:r>
            <a:r>
              <a:rPr lang="en-US" dirty="0" smtClean="0"/>
              <a:t>]]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newdata</a:t>
            </a:r>
            <a:r>
              <a:rPr lang="en-US" dirty="0" smtClean="0"/>
              <a:t>[index] = data[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238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8810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3382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7954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2526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098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670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242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4238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2526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098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2526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9958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4530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5386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0814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423889" y="5879483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881089" y="5879483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338289" y="5879483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795489" y="5879483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252689" y="5879483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709889" y="5879483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167089" y="5879483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24289" y="5879483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060034" y="5879483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517234" y="5879483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974434" y="5879483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431634" y="5879483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326800" y="5455860"/>
            <a:ext cx="9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newdata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23382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3382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2526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6242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9958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2526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7098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1670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5386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4238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8810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8810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3382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0814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4530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167089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81489" y="540255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43408" y="3429000"/>
            <a:ext cx="27667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Key:  Counting sort is stable</a:t>
            </a:r>
          </a:p>
          <a:p>
            <a:r>
              <a:rPr lang="en-US" dirty="0" smtClean="0"/>
              <a:t>Complexity:</a:t>
            </a:r>
          </a:p>
          <a:p>
            <a:r>
              <a:rPr lang="en-US" dirty="0" smtClean="0"/>
              <a:t>     O(n + m)</a:t>
            </a:r>
          </a:p>
          <a:p>
            <a:r>
              <a:rPr lang="en-US" dirty="0"/>
              <a:t> </a:t>
            </a:r>
            <a:r>
              <a:rPr lang="en-US" dirty="0" smtClean="0"/>
              <a:t>    n = array length</a:t>
            </a:r>
          </a:p>
          <a:p>
            <a:r>
              <a:rPr lang="en-US" dirty="0"/>
              <a:t> </a:t>
            </a:r>
            <a:r>
              <a:rPr lang="en-US" dirty="0" smtClean="0"/>
              <a:t>    m = largest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17170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1742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6314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0886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458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0030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4602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9174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7170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5458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0030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81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5458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2890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7462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8318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374689" y="1600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717089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174289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2631489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088689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545889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003089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460289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917489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353234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810434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6267634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724834" y="206775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914399" y="1127750"/>
            <a:ext cx="453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 Start with an array of non-negative integers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7620000" y="164413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1717089" y="344425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174289" y="344425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631489" y="344425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81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3088689" y="344425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545889" y="344425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4003089" y="344425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4460289" y="344425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917489" y="344425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717089" y="344425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545889" y="344425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003089" y="344425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545889" y="344425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289089" y="344425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746289" y="344425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831889" y="344425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374689" y="344425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717089" y="391180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2174289" y="391180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2631489" y="391180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088689" y="391180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545889" y="391180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003089" y="391180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60289" y="391180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917489" y="391180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353234" y="391180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810434" y="391180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6267634" y="391180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724834" y="391180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14399" y="2971800"/>
            <a:ext cx="374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 Do counting sort by low-order digit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7620000" y="348818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1717089" y="52255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174289" y="52255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631489" y="52255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088689" y="52255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545889" y="52255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4003089" y="52255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4460289" y="52255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917489" y="52255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717089" y="52255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545889" y="52255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003089" y="52255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545889" y="52255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289089" y="52255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746289" y="52255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81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831889" y="52255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5374689" y="522553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717089" y="56930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2174289" y="56930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2631489" y="56930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088689" y="56930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545889" y="56930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003089" y="56930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460289" y="56930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917489" y="56930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353234" y="56930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810434" y="56930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6267634" y="56930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724834" y="5693091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914399" y="4753084"/>
            <a:ext cx="393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 Do counting sort by high-order digit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7620000" y="5269468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1524000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32-bit integers, make four passes, sorting by a different byte each time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Counting array is of constant length (256 elements), and only four passes are required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 elements are sorted in four passes, each taking O(n + 256) = O(n) time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 radix sort on 32-bit integers is O(n)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about radix sort on integers containing k bytes?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 elements are sorted in k passes, each taking O(n + 256) = O(n) time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 radix sort on k-byte integers is O(</a:t>
            </a:r>
            <a:r>
              <a:rPr lang="en-US" dirty="0" err="1" smtClean="0"/>
              <a:t>kn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But that’s the size of the representation, so radix sort is 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 Complexity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239915"/>
            <a:ext cx="45720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kruskal</a:t>
            </a:r>
            <a:r>
              <a:rPr lang="en-US" dirty="0" smtClean="0"/>
              <a:t> (G)</a:t>
            </a:r>
          </a:p>
          <a:p>
            <a:endParaRPr lang="en-US" sz="1000" dirty="0"/>
          </a:p>
          <a:p>
            <a:r>
              <a:rPr lang="en-US" dirty="0" smtClean="0"/>
              <a:t>    ds = new </a:t>
            </a:r>
            <a:r>
              <a:rPr lang="en-US" dirty="0" err="1" smtClean="0"/>
              <a:t>DisjointSet</a:t>
            </a:r>
            <a:r>
              <a:rPr lang="en-US" dirty="0" smtClean="0"/>
              <a:t>(|V|)</a:t>
            </a:r>
          </a:p>
          <a:p>
            <a:endParaRPr lang="en-US" sz="1000" dirty="0"/>
          </a:p>
          <a:p>
            <a:r>
              <a:rPr lang="en-US" dirty="0" smtClean="0"/>
              <a:t>    sort the edges E by weight</a:t>
            </a:r>
          </a:p>
          <a:p>
            <a:endParaRPr lang="en-US" sz="1000" dirty="0"/>
          </a:p>
          <a:p>
            <a:r>
              <a:rPr lang="en-US" dirty="0" smtClean="0"/>
              <a:t>    X = { }</a:t>
            </a:r>
          </a:p>
          <a:p>
            <a:endParaRPr lang="en-US" sz="1000" dirty="0"/>
          </a:p>
          <a:p>
            <a:r>
              <a:rPr lang="en-US" dirty="0" smtClean="0"/>
              <a:t>    for all edges (</a:t>
            </a:r>
            <a:r>
              <a:rPr lang="en-US" dirty="0" err="1" smtClean="0"/>
              <a:t>u,v,w</a:t>
            </a:r>
            <a:r>
              <a:rPr lang="en-US" dirty="0" smtClean="0"/>
              <a:t>) in E by increasing weight</a:t>
            </a:r>
          </a:p>
          <a:p>
            <a:r>
              <a:rPr lang="en-US" dirty="0"/>
              <a:t> </a:t>
            </a:r>
            <a:r>
              <a:rPr lang="en-US" dirty="0" smtClean="0"/>
              <a:t>       if </a:t>
            </a:r>
            <a:r>
              <a:rPr lang="en-US" dirty="0" err="1" smtClean="0"/>
              <a:t>ds.find</a:t>
            </a:r>
            <a:r>
              <a:rPr lang="en-US" dirty="0" smtClean="0"/>
              <a:t>(u) ≠ </a:t>
            </a:r>
            <a:r>
              <a:rPr lang="en-US" dirty="0" err="1" smtClean="0"/>
              <a:t>ds.find</a:t>
            </a:r>
            <a:r>
              <a:rPr lang="en-US" dirty="0" smtClean="0"/>
              <a:t>(v)</a:t>
            </a:r>
          </a:p>
          <a:p>
            <a:r>
              <a:rPr lang="en-US" dirty="0"/>
              <a:t> </a:t>
            </a:r>
            <a:r>
              <a:rPr lang="en-US" dirty="0" smtClean="0"/>
              <a:t>           add (</a:t>
            </a:r>
            <a:r>
              <a:rPr lang="en-US" dirty="0" err="1" smtClean="0"/>
              <a:t>u,v,w</a:t>
            </a:r>
            <a:r>
              <a:rPr lang="en-US" dirty="0" smtClean="0"/>
              <a:t>) to X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ds.union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endParaRPr lang="en-US" sz="1000" dirty="0"/>
          </a:p>
          <a:p>
            <a:r>
              <a:rPr lang="en-US" dirty="0" smtClean="0"/>
              <a:t>    return 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5313" y="5178641"/>
            <a:ext cx="3893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Complexity</a:t>
            </a:r>
          </a:p>
          <a:p>
            <a:r>
              <a:rPr lang="en-US" dirty="0"/>
              <a:t> </a:t>
            </a:r>
            <a:r>
              <a:rPr lang="en-US" dirty="0" smtClean="0"/>
              <a:t>   O(SORT) + </a:t>
            </a:r>
            <a:r>
              <a:rPr lang="en-US" dirty="0"/>
              <a:t>O(E ∙ FIND) </a:t>
            </a:r>
            <a:r>
              <a:rPr lang="en-US" dirty="0" smtClean="0"/>
              <a:t>+ O(V </a:t>
            </a:r>
            <a:r>
              <a:rPr lang="en-US" dirty="0"/>
              <a:t>∙ UNION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O(E) + O(E log V) + O(V log V)</a:t>
            </a:r>
          </a:p>
          <a:p>
            <a:r>
              <a:rPr lang="en-US" dirty="0"/>
              <a:t> </a:t>
            </a:r>
            <a:r>
              <a:rPr lang="en-US" dirty="0" smtClean="0"/>
              <a:t>   O(E log 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5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(Improved) Disjoint Set Representation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87486" y="1828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825686" y="1828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33600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663886" y="1828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71800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3592420" y="1828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00334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537229" y="1828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45143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473393" y="1828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81307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372533" y="1828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80447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7312086" y="1828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00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16" idx="6"/>
          </p:cNvCxnSpPr>
          <p:nvPr/>
        </p:nvCxnSpPr>
        <p:spPr>
          <a:xfrm flipH="1">
            <a:off x="3121086" y="2057400"/>
            <a:ext cx="47133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  <a:endCxn id="24" idx="6"/>
          </p:cNvCxnSpPr>
          <p:nvPr/>
        </p:nvCxnSpPr>
        <p:spPr>
          <a:xfrm flipH="1">
            <a:off x="6829733" y="2057400"/>
            <a:ext cx="48235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6"/>
            <a:endCxn id="22" idx="2"/>
          </p:cNvCxnSpPr>
          <p:nvPr/>
        </p:nvCxnSpPr>
        <p:spPr>
          <a:xfrm>
            <a:off x="4994429" y="2057400"/>
            <a:ext cx="47896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3060864" y="2209800"/>
            <a:ext cx="2501736" cy="427192"/>
          </a:xfrm>
          <a:custGeom>
            <a:avLst/>
            <a:gdLst>
              <a:gd name="connsiteX0" fmla="*/ 2419927 w 2419927"/>
              <a:gd name="connsiteY0" fmla="*/ 0 h 350992"/>
              <a:gd name="connsiteX1" fmla="*/ 1200727 w 2419927"/>
              <a:gd name="connsiteY1" fmla="*/ 350982 h 350992"/>
              <a:gd name="connsiteX2" fmla="*/ 0 w 2419927"/>
              <a:gd name="connsiteY2" fmla="*/ 9237 h 3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927" h="350992">
                <a:moveTo>
                  <a:pt x="2419927" y="0"/>
                </a:moveTo>
                <a:cubicBezTo>
                  <a:pt x="2011987" y="174721"/>
                  <a:pt x="1604048" y="349443"/>
                  <a:pt x="1200727" y="350982"/>
                </a:cubicBezTo>
                <a:cubicBezTo>
                  <a:pt x="797406" y="352521"/>
                  <a:pt x="398703" y="180879"/>
                  <a:pt x="0" y="9237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2" idx="6"/>
            <a:endCxn id="14" idx="2"/>
          </p:cNvCxnSpPr>
          <p:nvPr/>
        </p:nvCxnSpPr>
        <p:spPr>
          <a:xfrm>
            <a:off x="1444686" y="2057400"/>
            <a:ext cx="381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6"/>
            <a:endCxn id="16" idx="2"/>
          </p:cNvCxnSpPr>
          <p:nvPr/>
        </p:nvCxnSpPr>
        <p:spPr>
          <a:xfrm>
            <a:off x="2282886" y="2057400"/>
            <a:ext cx="381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2"/>
            <a:endCxn id="22" idx="6"/>
          </p:cNvCxnSpPr>
          <p:nvPr/>
        </p:nvCxnSpPr>
        <p:spPr>
          <a:xfrm flipH="1">
            <a:off x="5930593" y="2057400"/>
            <a:ext cx="44194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16086" y="3810000"/>
            <a:ext cx="4117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During a find operation, set the parent of every vertex encountered to the root</a:t>
            </a:r>
          </a:p>
          <a:p>
            <a:endParaRPr lang="en-US" dirty="0"/>
          </a:p>
          <a:p>
            <a:r>
              <a:rPr lang="en-US" dirty="0" err="1" smtClean="0"/>
              <a:t>ds.find</a:t>
            </a:r>
            <a:r>
              <a:rPr lang="en-US" dirty="0" smtClean="0"/>
              <a:t>(H)</a:t>
            </a:r>
          </a:p>
          <a:p>
            <a:endParaRPr lang="en-US" dirty="0"/>
          </a:p>
          <a:p>
            <a:r>
              <a:rPr lang="en-US" dirty="0" smtClean="0"/>
              <a:t>This flattens the tree, improving future performance</a:t>
            </a:r>
          </a:p>
          <a:p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3036163" y="2254928"/>
            <a:ext cx="3417903" cy="701357"/>
          </a:xfrm>
          <a:custGeom>
            <a:avLst/>
            <a:gdLst>
              <a:gd name="connsiteX0" fmla="*/ 3417903 w 3417903"/>
              <a:gd name="connsiteY0" fmla="*/ 0 h 701357"/>
              <a:gd name="connsiteX1" fmla="*/ 1491449 w 3417903"/>
              <a:gd name="connsiteY1" fmla="*/ 701336 h 701357"/>
              <a:gd name="connsiteX2" fmla="*/ 0 w 3417903"/>
              <a:gd name="connsiteY2" fmla="*/ 26633 h 701357"/>
              <a:gd name="connsiteX3" fmla="*/ 0 w 3417903"/>
              <a:gd name="connsiteY3" fmla="*/ 26633 h 70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7903" h="701357">
                <a:moveTo>
                  <a:pt x="3417903" y="0"/>
                </a:moveTo>
                <a:cubicBezTo>
                  <a:pt x="2739501" y="348448"/>
                  <a:pt x="2061099" y="696897"/>
                  <a:pt x="1491449" y="701336"/>
                </a:cubicBezTo>
                <a:cubicBezTo>
                  <a:pt x="921798" y="705775"/>
                  <a:pt x="0" y="26633"/>
                  <a:pt x="0" y="26633"/>
                </a:cubicBezTo>
                <a:lnTo>
                  <a:pt x="0" y="26633"/>
                </a:ln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000652" y="2237173"/>
            <a:ext cx="4429958" cy="1198666"/>
          </a:xfrm>
          <a:custGeom>
            <a:avLst/>
            <a:gdLst>
              <a:gd name="connsiteX0" fmla="*/ 4429958 w 4429958"/>
              <a:gd name="connsiteY0" fmla="*/ 0 h 1198666"/>
              <a:gd name="connsiteX1" fmla="*/ 1615736 w 4429958"/>
              <a:gd name="connsiteY1" fmla="*/ 1198485 h 1198666"/>
              <a:gd name="connsiteX2" fmla="*/ 0 w 4429958"/>
              <a:gd name="connsiteY2" fmla="*/ 71021 h 119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9958" h="1198666">
                <a:moveTo>
                  <a:pt x="4429958" y="0"/>
                </a:moveTo>
                <a:cubicBezTo>
                  <a:pt x="3392010" y="593324"/>
                  <a:pt x="2354062" y="1186648"/>
                  <a:pt x="1615736" y="1198485"/>
                </a:cubicBezTo>
                <a:cubicBezTo>
                  <a:pt x="877410" y="1210322"/>
                  <a:pt x="438705" y="640671"/>
                  <a:pt x="0" y="7102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6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(Improved) Disjoint Set Representation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1443335"/>
            <a:ext cx="249267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find (x)</a:t>
            </a:r>
          </a:p>
          <a:p>
            <a:r>
              <a:rPr lang="en-US" dirty="0"/>
              <a:t> </a:t>
            </a:r>
            <a:r>
              <a:rPr lang="en-US" dirty="0" smtClean="0"/>
              <a:t>       while (x ≠ parent[x])</a:t>
            </a:r>
          </a:p>
          <a:p>
            <a:r>
              <a:rPr lang="en-US" dirty="0"/>
              <a:t> </a:t>
            </a:r>
            <a:r>
              <a:rPr lang="en-US" dirty="0" smtClean="0"/>
              <a:t>           x = parent[x]</a:t>
            </a:r>
          </a:p>
          <a:p>
            <a:r>
              <a:rPr lang="en-US" dirty="0"/>
              <a:t> </a:t>
            </a:r>
            <a:r>
              <a:rPr lang="en-US" dirty="0" smtClean="0"/>
              <a:t>       return 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85883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3045768"/>
            <a:ext cx="251030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find (x)</a:t>
            </a:r>
          </a:p>
          <a:p>
            <a:r>
              <a:rPr lang="en-US" dirty="0"/>
              <a:t> </a:t>
            </a:r>
            <a:r>
              <a:rPr lang="en-US" dirty="0" smtClean="0"/>
              <a:t>       if (x ≠ parent[x])</a:t>
            </a:r>
          </a:p>
          <a:p>
            <a:r>
              <a:rPr lang="en-US" dirty="0" smtClean="0"/>
              <a:t>            x = find(parent[x])</a:t>
            </a:r>
          </a:p>
          <a:p>
            <a:r>
              <a:rPr lang="en-US" dirty="0" smtClean="0"/>
              <a:t>        return 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461267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599" y="4874568"/>
            <a:ext cx="32730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find (x)</a:t>
            </a:r>
          </a:p>
          <a:p>
            <a:r>
              <a:rPr lang="en-US" dirty="0"/>
              <a:t> </a:t>
            </a:r>
            <a:r>
              <a:rPr lang="en-US" dirty="0" smtClean="0"/>
              <a:t>       if (x ≠ parent[x])</a:t>
            </a:r>
          </a:p>
          <a:p>
            <a:r>
              <a:rPr lang="en-US" dirty="0" smtClean="0"/>
              <a:t>            parent[x] = find(parent[x])</a:t>
            </a:r>
          </a:p>
          <a:p>
            <a:r>
              <a:rPr lang="en-US" dirty="0" smtClean="0"/>
              <a:t>        return parent[x]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999" y="5151566"/>
            <a:ext cx="140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</a:t>
            </a:r>
            <a:br>
              <a:rPr lang="en-US" dirty="0" smtClean="0"/>
            </a:br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1752600"/>
            <a:ext cx="28209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path compression,  a</a:t>
            </a:r>
          </a:p>
          <a:p>
            <a:r>
              <a:rPr lang="en-US" dirty="0" smtClean="0"/>
              <a:t>sequence of m union/find</a:t>
            </a:r>
          </a:p>
          <a:p>
            <a:r>
              <a:rPr lang="en-US" dirty="0" smtClean="0"/>
              <a:t>operations requires</a:t>
            </a:r>
          </a:p>
          <a:p>
            <a:endParaRPr lang="en-US" dirty="0"/>
          </a:p>
          <a:p>
            <a:r>
              <a:rPr lang="en-US" dirty="0" smtClean="0"/>
              <a:t>O(m log*n) time</a:t>
            </a:r>
          </a:p>
          <a:p>
            <a:endParaRPr lang="en-US" dirty="0"/>
          </a:p>
          <a:p>
            <a:r>
              <a:rPr lang="en-US" dirty="0" smtClean="0"/>
              <a:t>log*(n) is the number of log</a:t>
            </a:r>
          </a:p>
          <a:p>
            <a:r>
              <a:rPr lang="en-US" dirty="0" smtClean="0"/>
              <a:t>operations required to cut n</a:t>
            </a:r>
          </a:p>
          <a:p>
            <a:r>
              <a:rPr lang="en-US" dirty="0" smtClean="0"/>
              <a:t>down to 1</a:t>
            </a:r>
          </a:p>
          <a:p>
            <a:endParaRPr lang="en-US" dirty="0"/>
          </a:p>
          <a:p>
            <a:r>
              <a:rPr lang="en-US" dirty="0" smtClean="0"/>
              <a:t>log*(1) = log*(2</a:t>
            </a:r>
            <a:r>
              <a:rPr lang="en-US" baseline="30000" dirty="0" smtClean="0"/>
              <a:t>0</a:t>
            </a:r>
            <a:r>
              <a:rPr lang="en-US" dirty="0" smtClean="0"/>
              <a:t>) = 0</a:t>
            </a:r>
          </a:p>
          <a:p>
            <a:r>
              <a:rPr lang="en-US" dirty="0" smtClean="0"/>
              <a:t>log*(2) = log*(2</a:t>
            </a:r>
            <a:r>
              <a:rPr lang="en-US" baseline="30000" dirty="0" smtClean="0"/>
              <a:t>1</a:t>
            </a:r>
            <a:r>
              <a:rPr lang="en-US" dirty="0" smtClean="0"/>
              <a:t>) = 1</a:t>
            </a:r>
          </a:p>
          <a:p>
            <a:r>
              <a:rPr lang="en-US" dirty="0" smtClean="0"/>
              <a:t>log*(4) = log*(2</a:t>
            </a:r>
            <a:r>
              <a:rPr lang="en-US" baseline="30000" dirty="0" smtClean="0"/>
              <a:t>2</a:t>
            </a:r>
            <a:r>
              <a:rPr lang="en-US" dirty="0" smtClean="0"/>
              <a:t>) = 2</a:t>
            </a:r>
          </a:p>
          <a:p>
            <a:r>
              <a:rPr lang="en-US" dirty="0" smtClean="0"/>
              <a:t>log*(16) = log*(2</a:t>
            </a:r>
            <a:r>
              <a:rPr lang="en-US" baseline="30000" dirty="0" smtClean="0"/>
              <a:t>4</a:t>
            </a:r>
            <a:r>
              <a:rPr lang="en-US" dirty="0" smtClean="0"/>
              <a:t>) = 3</a:t>
            </a:r>
          </a:p>
          <a:p>
            <a:r>
              <a:rPr lang="en-US" dirty="0" smtClean="0"/>
              <a:t>log*(65536) = log*(2</a:t>
            </a:r>
            <a:r>
              <a:rPr lang="en-US" baseline="30000" dirty="0" smtClean="0"/>
              <a:t>16</a:t>
            </a:r>
            <a:r>
              <a:rPr lang="en-US" dirty="0" smtClean="0"/>
              <a:t>) = 4</a:t>
            </a:r>
          </a:p>
          <a:p>
            <a:r>
              <a:rPr lang="en-US" dirty="0" smtClean="0"/>
              <a:t>log*(2</a:t>
            </a:r>
            <a:r>
              <a:rPr lang="en-US" baseline="30000" dirty="0" smtClean="0"/>
              <a:t>65536</a:t>
            </a:r>
            <a:r>
              <a:rPr lang="en-US" dirty="0" smtClean="0"/>
              <a:t>) = 5</a:t>
            </a:r>
          </a:p>
        </p:txBody>
      </p:sp>
    </p:spTree>
    <p:extLst>
      <p:ext uri="{BB962C8B-B14F-4D97-AF65-F5344CB8AC3E}">
        <p14:creationId xmlns:p14="http://schemas.microsoft.com/office/powerpoint/2010/main" val="315030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 Complexity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239915"/>
            <a:ext cx="45720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kruskal</a:t>
            </a:r>
            <a:r>
              <a:rPr lang="en-US" dirty="0" smtClean="0"/>
              <a:t> (G)</a:t>
            </a:r>
          </a:p>
          <a:p>
            <a:endParaRPr lang="en-US" sz="1000" dirty="0"/>
          </a:p>
          <a:p>
            <a:r>
              <a:rPr lang="en-US" dirty="0" smtClean="0"/>
              <a:t>    ds = new </a:t>
            </a:r>
            <a:r>
              <a:rPr lang="en-US" dirty="0" err="1" smtClean="0"/>
              <a:t>DisjointSet</a:t>
            </a:r>
            <a:r>
              <a:rPr lang="en-US" dirty="0" smtClean="0"/>
              <a:t>(|V|)</a:t>
            </a:r>
          </a:p>
          <a:p>
            <a:endParaRPr lang="en-US" sz="1000" dirty="0"/>
          </a:p>
          <a:p>
            <a:r>
              <a:rPr lang="en-US" dirty="0" smtClean="0"/>
              <a:t>    sort the edges E by weight</a:t>
            </a:r>
          </a:p>
          <a:p>
            <a:endParaRPr lang="en-US" sz="1000" dirty="0"/>
          </a:p>
          <a:p>
            <a:r>
              <a:rPr lang="en-US" dirty="0" smtClean="0"/>
              <a:t>    X = { }</a:t>
            </a:r>
          </a:p>
          <a:p>
            <a:endParaRPr lang="en-US" sz="1000" dirty="0"/>
          </a:p>
          <a:p>
            <a:r>
              <a:rPr lang="en-US" dirty="0" smtClean="0"/>
              <a:t>    for all edges (</a:t>
            </a:r>
            <a:r>
              <a:rPr lang="en-US" dirty="0" err="1" smtClean="0"/>
              <a:t>u,v,w</a:t>
            </a:r>
            <a:r>
              <a:rPr lang="en-US" dirty="0" smtClean="0"/>
              <a:t>) in E by increasing weight</a:t>
            </a:r>
          </a:p>
          <a:p>
            <a:r>
              <a:rPr lang="en-US" dirty="0"/>
              <a:t> </a:t>
            </a:r>
            <a:r>
              <a:rPr lang="en-US" dirty="0" smtClean="0"/>
              <a:t>       if </a:t>
            </a:r>
            <a:r>
              <a:rPr lang="en-US" dirty="0" err="1" smtClean="0"/>
              <a:t>ds.find</a:t>
            </a:r>
            <a:r>
              <a:rPr lang="en-US" dirty="0" smtClean="0"/>
              <a:t>(u) ≠ </a:t>
            </a:r>
            <a:r>
              <a:rPr lang="en-US" dirty="0" err="1" smtClean="0"/>
              <a:t>ds.find</a:t>
            </a:r>
            <a:r>
              <a:rPr lang="en-US" dirty="0" smtClean="0"/>
              <a:t>(v)</a:t>
            </a:r>
          </a:p>
          <a:p>
            <a:r>
              <a:rPr lang="en-US" dirty="0"/>
              <a:t> </a:t>
            </a:r>
            <a:r>
              <a:rPr lang="en-US" dirty="0" smtClean="0"/>
              <a:t>           add (</a:t>
            </a:r>
            <a:r>
              <a:rPr lang="en-US" dirty="0" err="1" smtClean="0"/>
              <a:t>u,v,w</a:t>
            </a:r>
            <a:r>
              <a:rPr lang="en-US" dirty="0" smtClean="0"/>
              <a:t>) to X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ds.union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endParaRPr lang="en-US" sz="1000" dirty="0"/>
          </a:p>
          <a:p>
            <a:r>
              <a:rPr lang="en-US" dirty="0" smtClean="0"/>
              <a:t>    return 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5313" y="5178641"/>
            <a:ext cx="4994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Complexity</a:t>
            </a:r>
          </a:p>
          <a:p>
            <a:r>
              <a:rPr lang="en-US" dirty="0"/>
              <a:t> </a:t>
            </a:r>
            <a:r>
              <a:rPr lang="en-US" dirty="0" smtClean="0"/>
              <a:t>   O(SORT) + </a:t>
            </a:r>
            <a:r>
              <a:rPr lang="en-US" dirty="0"/>
              <a:t>O(E ∙ FIND) </a:t>
            </a:r>
            <a:r>
              <a:rPr lang="en-US" dirty="0" smtClean="0"/>
              <a:t>+ O(V </a:t>
            </a:r>
            <a:r>
              <a:rPr lang="en-US" dirty="0"/>
              <a:t>∙ UNION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O(E) + O((E+V) log* V) </a:t>
            </a:r>
          </a:p>
          <a:p>
            <a:r>
              <a:rPr lang="en-US" dirty="0"/>
              <a:t> </a:t>
            </a:r>
            <a:r>
              <a:rPr lang="en-US" dirty="0" smtClean="0"/>
              <a:t>   O(E log* V)</a:t>
            </a:r>
          </a:p>
          <a:p>
            <a:r>
              <a:rPr lang="en-US" dirty="0"/>
              <a:t> </a:t>
            </a:r>
            <a:r>
              <a:rPr lang="en-US" dirty="0" smtClean="0"/>
              <a:t>   which for all practical purposes is as good as O(E)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7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45720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kruskal</a:t>
            </a:r>
            <a:r>
              <a:rPr lang="en-US" dirty="0" smtClean="0"/>
              <a:t> (G)</a:t>
            </a:r>
          </a:p>
          <a:p>
            <a:endParaRPr lang="en-US" sz="1000" dirty="0"/>
          </a:p>
          <a:p>
            <a:r>
              <a:rPr lang="en-US" dirty="0" smtClean="0"/>
              <a:t>    ds = new </a:t>
            </a:r>
            <a:r>
              <a:rPr lang="en-US" dirty="0" err="1" smtClean="0"/>
              <a:t>DisjointSet</a:t>
            </a:r>
            <a:r>
              <a:rPr lang="en-US" dirty="0" smtClean="0"/>
              <a:t>(|V|)</a:t>
            </a:r>
          </a:p>
          <a:p>
            <a:endParaRPr lang="en-US" sz="1000" dirty="0"/>
          </a:p>
          <a:p>
            <a:r>
              <a:rPr lang="en-US" dirty="0" smtClean="0"/>
              <a:t>    sort the edges E by weight</a:t>
            </a:r>
          </a:p>
          <a:p>
            <a:endParaRPr lang="en-US" sz="1000" dirty="0"/>
          </a:p>
          <a:p>
            <a:r>
              <a:rPr lang="en-US" dirty="0" smtClean="0"/>
              <a:t>    X = { }</a:t>
            </a:r>
          </a:p>
          <a:p>
            <a:endParaRPr lang="en-US" sz="1000" dirty="0"/>
          </a:p>
          <a:p>
            <a:r>
              <a:rPr lang="en-US" dirty="0" smtClean="0"/>
              <a:t>    for all edges (</a:t>
            </a:r>
            <a:r>
              <a:rPr lang="en-US" dirty="0" err="1" smtClean="0"/>
              <a:t>u,v,w</a:t>
            </a:r>
            <a:r>
              <a:rPr lang="en-US" dirty="0" smtClean="0"/>
              <a:t>) in E by increasing weight</a:t>
            </a:r>
          </a:p>
          <a:p>
            <a:r>
              <a:rPr lang="en-US" dirty="0"/>
              <a:t> </a:t>
            </a:r>
            <a:r>
              <a:rPr lang="en-US" dirty="0" smtClean="0"/>
              <a:t>       if </a:t>
            </a:r>
            <a:r>
              <a:rPr lang="en-US" dirty="0" err="1" smtClean="0"/>
              <a:t>ds.find</a:t>
            </a:r>
            <a:r>
              <a:rPr lang="en-US" dirty="0" smtClean="0"/>
              <a:t>(u) ≠ </a:t>
            </a:r>
            <a:r>
              <a:rPr lang="en-US" dirty="0" err="1" smtClean="0"/>
              <a:t>ds.find</a:t>
            </a:r>
            <a:r>
              <a:rPr lang="en-US" dirty="0" smtClean="0"/>
              <a:t>(v)</a:t>
            </a:r>
          </a:p>
          <a:p>
            <a:r>
              <a:rPr lang="en-US" dirty="0"/>
              <a:t> </a:t>
            </a:r>
            <a:r>
              <a:rPr lang="en-US" dirty="0" smtClean="0"/>
              <a:t>           add (</a:t>
            </a:r>
            <a:r>
              <a:rPr lang="en-US" dirty="0" err="1" smtClean="0"/>
              <a:t>u,v,w</a:t>
            </a:r>
            <a:r>
              <a:rPr lang="en-US" dirty="0" smtClean="0"/>
              <a:t>) to X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ds.union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endParaRPr lang="en-US" sz="1000" dirty="0"/>
          </a:p>
          <a:p>
            <a:r>
              <a:rPr lang="en-US" dirty="0" smtClean="0"/>
              <a:t>    return 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1371600"/>
            <a:ext cx="262347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Complexity:</a:t>
            </a:r>
          </a:p>
          <a:p>
            <a:endParaRPr lang="en-US" sz="1000" dirty="0" smtClean="0"/>
          </a:p>
          <a:p>
            <a:r>
              <a:rPr lang="en-US" dirty="0"/>
              <a:t> </a:t>
            </a:r>
            <a:r>
              <a:rPr lang="en-US" dirty="0" smtClean="0"/>
              <a:t>   O(NEW) +</a:t>
            </a:r>
          </a:p>
          <a:p>
            <a:r>
              <a:rPr lang="en-US" dirty="0"/>
              <a:t> </a:t>
            </a:r>
            <a:r>
              <a:rPr lang="en-US" dirty="0" smtClean="0"/>
              <a:t>   O(ENUM) +</a:t>
            </a:r>
          </a:p>
          <a:p>
            <a:r>
              <a:rPr lang="en-US" dirty="0"/>
              <a:t> </a:t>
            </a:r>
            <a:r>
              <a:rPr lang="en-US" dirty="0" smtClean="0"/>
              <a:t>   O(SORT) +</a:t>
            </a:r>
          </a:p>
          <a:p>
            <a:r>
              <a:rPr lang="en-US" dirty="0"/>
              <a:t> </a:t>
            </a:r>
            <a:r>
              <a:rPr lang="en-US" dirty="0" smtClean="0"/>
              <a:t>   O(E ∙ FIND) +</a:t>
            </a:r>
          </a:p>
          <a:p>
            <a:r>
              <a:rPr lang="en-US" dirty="0"/>
              <a:t> </a:t>
            </a:r>
            <a:r>
              <a:rPr lang="en-US" dirty="0" smtClean="0"/>
              <a:t>   O(V ∙ UNION)</a:t>
            </a:r>
          </a:p>
          <a:p>
            <a:endParaRPr lang="en-US" dirty="0"/>
          </a:p>
          <a:p>
            <a:r>
              <a:rPr lang="en-US" dirty="0" smtClean="0"/>
              <a:t>With adjacency list, under</a:t>
            </a:r>
            <a:br>
              <a:rPr lang="en-US" dirty="0" smtClean="0"/>
            </a:br>
            <a:r>
              <a:rPr lang="en-US" dirty="0" smtClean="0"/>
              <a:t>reasonable assumptions:</a:t>
            </a:r>
          </a:p>
          <a:p>
            <a:endParaRPr lang="en-US" sz="1000" dirty="0"/>
          </a:p>
          <a:p>
            <a:r>
              <a:rPr lang="en-US" dirty="0"/>
              <a:t> </a:t>
            </a:r>
            <a:r>
              <a:rPr lang="en-US" dirty="0" smtClean="0"/>
              <a:t>   O(V) +</a:t>
            </a:r>
          </a:p>
          <a:p>
            <a:r>
              <a:rPr lang="en-US" dirty="0"/>
              <a:t> </a:t>
            </a:r>
            <a:r>
              <a:rPr lang="en-US" dirty="0" smtClean="0"/>
              <a:t>   O(V+E) +</a:t>
            </a:r>
          </a:p>
          <a:p>
            <a:r>
              <a:rPr lang="en-US" dirty="0"/>
              <a:t> </a:t>
            </a:r>
            <a:r>
              <a:rPr lang="en-US" dirty="0" smtClean="0"/>
              <a:t>   O(SORT) +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O(E ∙ FIND) +</a:t>
            </a:r>
          </a:p>
          <a:p>
            <a:r>
              <a:rPr lang="en-US" dirty="0"/>
              <a:t>    O(V ∙ UNION</a:t>
            </a:r>
            <a:r>
              <a:rPr lang="en-US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5413899"/>
            <a:ext cx="389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Simplifies to</a:t>
            </a:r>
          </a:p>
          <a:p>
            <a:r>
              <a:rPr lang="en-US" dirty="0"/>
              <a:t> </a:t>
            </a:r>
            <a:r>
              <a:rPr lang="en-US" dirty="0" smtClean="0"/>
              <a:t>   O(SORT) + </a:t>
            </a:r>
            <a:r>
              <a:rPr lang="en-US" dirty="0"/>
              <a:t>O(E ∙ FIND) </a:t>
            </a:r>
            <a:r>
              <a:rPr lang="en-US" dirty="0" smtClean="0"/>
              <a:t>+ O(V </a:t>
            </a:r>
            <a:r>
              <a:rPr lang="en-US" dirty="0"/>
              <a:t>∙ UNION)</a:t>
            </a:r>
          </a:p>
        </p:txBody>
      </p:sp>
    </p:spTree>
    <p:extLst>
      <p:ext uri="{BB962C8B-B14F-4D97-AF65-F5344CB8AC3E}">
        <p14:creationId xmlns:p14="http://schemas.microsoft.com/office/powerpoint/2010/main" val="153797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Disjoint Set Representation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38200" y="1682317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6114" y="1453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76400" y="1682317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4314" y="1453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514600" y="1682317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22514" y="1453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43134" y="1682317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048" y="1453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387943" y="1682317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95857" y="1453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324107" y="1682317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2021" y="1453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223247" y="1682317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1161" y="1453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162800" y="1682317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70714" y="1453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609" y="4572000"/>
            <a:ext cx="23378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 = new </a:t>
            </a:r>
            <a:r>
              <a:rPr lang="en-US" dirty="0" err="1" smtClean="0"/>
              <a:t>DisjointSet</a:t>
            </a:r>
            <a:r>
              <a:rPr lang="en-US" dirty="0" smtClean="0"/>
              <a:t>(8)</a:t>
            </a:r>
            <a:endParaRPr lang="en-US" dirty="0"/>
          </a:p>
          <a:p>
            <a:r>
              <a:rPr lang="en-US" dirty="0" err="1" smtClean="0"/>
              <a:t>ds.find</a:t>
            </a:r>
            <a:r>
              <a:rPr lang="en-US" dirty="0" smtClean="0"/>
              <a:t>(A)</a:t>
            </a:r>
          </a:p>
          <a:p>
            <a:r>
              <a:rPr lang="en-US" dirty="0" err="1" smtClean="0"/>
              <a:t>ds.find</a:t>
            </a:r>
            <a:r>
              <a:rPr lang="en-US" dirty="0" smtClean="0"/>
              <a:t>(F)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(A,B)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(B,C)</a:t>
            </a:r>
          </a:p>
          <a:p>
            <a:r>
              <a:rPr lang="en-US" dirty="0" err="1" smtClean="0"/>
              <a:t>ds.find</a:t>
            </a:r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2"/>
            <a:endCxn id="3" idx="6"/>
          </p:cNvCxnSpPr>
          <p:nvPr/>
        </p:nvCxnSpPr>
        <p:spPr>
          <a:xfrm flipH="1">
            <a:off x="1295400" y="1910917"/>
            <a:ext cx="381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6114" y="1460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Freeform 34"/>
          <p:cNvSpPr/>
          <p:nvPr/>
        </p:nvSpPr>
        <p:spPr>
          <a:xfrm>
            <a:off x="1233996" y="2059619"/>
            <a:ext cx="1358284" cy="293070"/>
          </a:xfrm>
          <a:custGeom>
            <a:avLst/>
            <a:gdLst>
              <a:gd name="connsiteX0" fmla="*/ 1358284 w 1358284"/>
              <a:gd name="connsiteY0" fmla="*/ 0 h 293070"/>
              <a:gd name="connsiteX1" fmla="*/ 656948 w 1358284"/>
              <a:gd name="connsiteY1" fmla="*/ 292964 h 293070"/>
              <a:gd name="connsiteX2" fmla="*/ 0 w 1358284"/>
              <a:gd name="connsiteY2" fmla="*/ 26633 h 29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284" h="293070">
                <a:moveTo>
                  <a:pt x="1358284" y="0"/>
                </a:moveTo>
                <a:cubicBezTo>
                  <a:pt x="1120806" y="144262"/>
                  <a:pt x="883329" y="288525"/>
                  <a:pt x="656948" y="292964"/>
                </a:cubicBezTo>
                <a:cubicBezTo>
                  <a:pt x="430567" y="297403"/>
                  <a:pt x="215283" y="162018"/>
                  <a:pt x="0" y="26633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29671" y="4572000"/>
            <a:ext cx="1475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ds.union</a:t>
            </a:r>
            <a:r>
              <a:rPr lang="en-US" dirty="0" smtClean="0"/>
              <a:t>(E,D)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(F,G)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(D,G)</a:t>
            </a:r>
          </a:p>
          <a:p>
            <a:r>
              <a:rPr lang="en-US" dirty="0" err="1" smtClean="0"/>
              <a:t>ds.find</a:t>
            </a:r>
            <a:r>
              <a:rPr lang="en-US" dirty="0" smtClean="0"/>
              <a:t>(G)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4" idx="6"/>
            <a:endCxn id="17" idx="2"/>
          </p:cNvCxnSpPr>
          <p:nvPr/>
        </p:nvCxnSpPr>
        <p:spPr>
          <a:xfrm>
            <a:off x="3900334" y="1910917"/>
            <a:ext cx="48760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94300" y="1460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1" name="Straight Arrow Connector 40"/>
          <p:cNvCxnSpPr>
            <a:stCxn id="24" idx="2"/>
            <a:endCxn id="20" idx="6"/>
          </p:cNvCxnSpPr>
          <p:nvPr/>
        </p:nvCxnSpPr>
        <p:spPr>
          <a:xfrm flipH="1">
            <a:off x="5781307" y="1910917"/>
            <a:ext cx="44194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30464" y="1453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5" name="Straight Arrow Connector 44"/>
          <p:cNvCxnSpPr>
            <a:stCxn id="20" idx="2"/>
            <a:endCxn id="17" idx="6"/>
          </p:cNvCxnSpPr>
          <p:nvPr/>
        </p:nvCxnSpPr>
        <p:spPr>
          <a:xfrm flipH="1">
            <a:off x="4845143" y="1910917"/>
            <a:ext cx="47896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94300" y="1460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38057" y="4572000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ds.union</a:t>
            </a:r>
            <a:r>
              <a:rPr lang="en-US" dirty="0" smtClean="0"/>
              <a:t>(H, D)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(C, H)</a:t>
            </a:r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4802909" y="2068945"/>
            <a:ext cx="2419927" cy="350992"/>
          </a:xfrm>
          <a:custGeom>
            <a:avLst/>
            <a:gdLst>
              <a:gd name="connsiteX0" fmla="*/ 2419927 w 2419927"/>
              <a:gd name="connsiteY0" fmla="*/ 0 h 350992"/>
              <a:gd name="connsiteX1" fmla="*/ 1200727 w 2419927"/>
              <a:gd name="connsiteY1" fmla="*/ 350982 h 350992"/>
              <a:gd name="connsiteX2" fmla="*/ 0 w 2419927"/>
              <a:gd name="connsiteY2" fmla="*/ 9237 h 3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927" h="350992">
                <a:moveTo>
                  <a:pt x="2419927" y="0"/>
                </a:moveTo>
                <a:cubicBezTo>
                  <a:pt x="2011987" y="174721"/>
                  <a:pt x="1604048" y="349443"/>
                  <a:pt x="1200727" y="350982"/>
                </a:cubicBezTo>
                <a:cubicBezTo>
                  <a:pt x="797406" y="352521"/>
                  <a:pt x="398703" y="180879"/>
                  <a:pt x="0" y="9237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1146114" y="2068946"/>
            <a:ext cx="3310476" cy="669846"/>
          </a:xfrm>
          <a:custGeom>
            <a:avLst/>
            <a:gdLst>
              <a:gd name="connsiteX0" fmla="*/ 0 w 3391270"/>
              <a:gd name="connsiteY0" fmla="*/ 44388 h 734308"/>
              <a:gd name="connsiteX1" fmla="*/ 1180730 w 3391270"/>
              <a:gd name="connsiteY1" fmla="*/ 612559 h 734308"/>
              <a:gd name="connsiteX2" fmla="*/ 2352583 w 3391270"/>
              <a:gd name="connsiteY2" fmla="*/ 683580 h 734308"/>
              <a:gd name="connsiteX3" fmla="*/ 3391270 w 3391270"/>
              <a:gd name="connsiteY3" fmla="*/ 0 h 734308"/>
              <a:gd name="connsiteX4" fmla="*/ 3391270 w 3391270"/>
              <a:gd name="connsiteY4" fmla="*/ 0 h 734308"/>
              <a:gd name="connsiteX0" fmla="*/ 0 w 3391270"/>
              <a:gd name="connsiteY0" fmla="*/ 44388 h 761001"/>
              <a:gd name="connsiteX1" fmla="*/ 1136342 w 3391270"/>
              <a:gd name="connsiteY1" fmla="*/ 673751 h 761001"/>
              <a:gd name="connsiteX2" fmla="*/ 2352583 w 3391270"/>
              <a:gd name="connsiteY2" fmla="*/ 683580 h 761001"/>
              <a:gd name="connsiteX3" fmla="*/ 3391270 w 3391270"/>
              <a:gd name="connsiteY3" fmla="*/ 0 h 761001"/>
              <a:gd name="connsiteX4" fmla="*/ 3391270 w 3391270"/>
              <a:gd name="connsiteY4" fmla="*/ 0 h 761001"/>
              <a:gd name="connsiteX0" fmla="*/ 0 w 3391270"/>
              <a:gd name="connsiteY0" fmla="*/ 44388 h 742907"/>
              <a:gd name="connsiteX1" fmla="*/ 872607 w 3391270"/>
              <a:gd name="connsiteY1" fmla="*/ 635007 h 742907"/>
              <a:gd name="connsiteX2" fmla="*/ 2352583 w 3391270"/>
              <a:gd name="connsiteY2" fmla="*/ 683580 h 742907"/>
              <a:gd name="connsiteX3" fmla="*/ 3391270 w 3391270"/>
              <a:gd name="connsiteY3" fmla="*/ 0 h 742907"/>
              <a:gd name="connsiteX4" fmla="*/ 3391270 w 3391270"/>
              <a:gd name="connsiteY4" fmla="*/ 0 h 742907"/>
              <a:gd name="connsiteX0" fmla="*/ 0 w 3391270"/>
              <a:gd name="connsiteY0" fmla="*/ 44388 h 730840"/>
              <a:gd name="connsiteX1" fmla="*/ 308291 w 3391270"/>
              <a:gd name="connsiteY1" fmla="*/ 338522 h 730840"/>
              <a:gd name="connsiteX2" fmla="*/ 872607 w 3391270"/>
              <a:gd name="connsiteY2" fmla="*/ 635007 h 730840"/>
              <a:gd name="connsiteX3" fmla="*/ 2352583 w 3391270"/>
              <a:gd name="connsiteY3" fmla="*/ 683580 h 730840"/>
              <a:gd name="connsiteX4" fmla="*/ 3391270 w 3391270"/>
              <a:gd name="connsiteY4" fmla="*/ 0 h 730840"/>
              <a:gd name="connsiteX5" fmla="*/ 3391270 w 3391270"/>
              <a:gd name="connsiteY5" fmla="*/ 0 h 730840"/>
              <a:gd name="connsiteX0" fmla="*/ 0 w 3391270"/>
              <a:gd name="connsiteY0" fmla="*/ 44388 h 730840"/>
              <a:gd name="connsiteX1" fmla="*/ 262819 w 3391270"/>
              <a:gd name="connsiteY1" fmla="*/ 338522 h 730840"/>
              <a:gd name="connsiteX2" fmla="*/ 872607 w 3391270"/>
              <a:gd name="connsiteY2" fmla="*/ 635007 h 730840"/>
              <a:gd name="connsiteX3" fmla="*/ 2352583 w 3391270"/>
              <a:gd name="connsiteY3" fmla="*/ 683580 h 730840"/>
              <a:gd name="connsiteX4" fmla="*/ 3391270 w 3391270"/>
              <a:gd name="connsiteY4" fmla="*/ 0 h 730840"/>
              <a:gd name="connsiteX5" fmla="*/ 3391270 w 3391270"/>
              <a:gd name="connsiteY5" fmla="*/ 0 h 73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1270" h="730840">
                <a:moveTo>
                  <a:pt x="0" y="44388"/>
                </a:moveTo>
                <a:cubicBezTo>
                  <a:pt x="57445" y="88567"/>
                  <a:pt x="117385" y="240086"/>
                  <a:pt x="262819" y="338522"/>
                </a:cubicBezTo>
                <a:cubicBezTo>
                  <a:pt x="408254" y="436959"/>
                  <a:pt x="524313" y="577497"/>
                  <a:pt x="872607" y="635007"/>
                </a:cubicBezTo>
                <a:cubicBezTo>
                  <a:pt x="1220901" y="692517"/>
                  <a:pt x="1932806" y="789414"/>
                  <a:pt x="2352583" y="683580"/>
                </a:cubicBezTo>
                <a:cubicBezTo>
                  <a:pt x="2772360" y="577746"/>
                  <a:pt x="3391270" y="0"/>
                  <a:pt x="3391270" y="0"/>
                </a:cubicBezTo>
                <a:lnTo>
                  <a:pt x="3391270" y="0"/>
                </a:ln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828800" y="3505200"/>
            <a:ext cx="4958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Maximum possible rank is log(n).  Do you see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" grpId="1"/>
      <p:bldP spid="8" grpId="0" animBg="1"/>
      <p:bldP spid="9" grpId="0"/>
      <p:bldP spid="11" grpId="0" animBg="1"/>
      <p:bldP spid="12" grpId="0"/>
      <p:bldP spid="14" grpId="0" animBg="1"/>
      <p:bldP spid="15" grpId="0"/>
      <p:bldP spid="17" grpId="0" animBg="1"/>
      <p:bldP spid="18" grpId="0"/>
      <p:bldP spid="18" grpId="1"/>
      <p:bldP spid="20" grpId="0" animBg="1"/>
      <p:bldP spid="21" grpId="0"/>
      <p:bldP spid="21" grpId="1"/>
      <p:bldP spid="24" grpId="0" animBg="1"/>
      <p:bldP spid="25" grpId="0"/>
      <p:bldP spid="27" grpId="0" animBg="1"/>
      <p:bldP spid="28" grpId="0"/>
      <p:bldP spid="33" grpId="0"/>
      <p:bldP spid="33" grpId="1"/>
      <p:bldP spid="35" grpId="0" animBg="1"/>
      <p:bldP spid="40" grpId="0"/>
      <p:bldP spid="40" grpId="1"/>
      <p:bldP spid="44" grpId="0"/>
      <p:bldP spid="48" grpId="0"/>
      <p:bldP spid="50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Disjoint Set Representation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987486" y="1828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95400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825686" y="1828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33600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663886" y="1828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71800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592420" y="1828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00334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537229" y="1828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45143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473393" y="1828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81307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8" name="Oval 57"/>
          <p:cNvSpPr/>
          <p:nvPr/>
        </p:nvSpPr>
        <p:spPr>
          <a:xfrm>
            <a:off x="6372533" y="1828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80447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7312086" y="1828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20000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62" name="Straight Arrow Connector 61"/>
          <p:cNvCxnSpPr>
            <a:endCxn id="43" idx="6"/>
          </p:cNvCxnSpPr>
          <p:nvPr/>
        </p:nvCxnSpPr>
        <p:spPr>
          <a:xfrm flipH="1">
            <a:off x="3121086" y="2057400"/>
            <a:ext cx="47133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2"/>
            <a:endCxn id="58" idx="6"/>
          </p:cNvCxnSpPr>
          <p:nvPr/>
        </p:nvCxnSpPr>
        <p:spPr>
          <a:xfrm flipH="1">
            <a:off x="6829733" y="2057400"/>
            <a:ext cx="48235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6"/>
            <a:endCxn id="56" idx="2"/>
          </p:cNvCxnSpPr>
          <p:nvPr/>
        </p:nvCxnSpPr>
        <p:spPr>
          <a:xfrm>
            <a:off x="4994429" y="2057400"/>
            <a:ext cx="47896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3060864" y="2209800"/>
            <a:ext cx="2501736" cy="427192"/>
          </a:xfrm>
          <a:custGeom>
            <a:avLst/>
            <a:gdLst>
              <a:gd name="connsiteX0" fmla="*/ 2419927 w 2419927"/>
              <a:gd name="connsiteY0" fmla="*/ 0 h 350992"/>
              <a:gd name="connsiteX1" fmla="*/ 1200727 w 2419927"/>
              <a:gd name="connsiteY1" fmla="*/ 350982 h 350992"/>
              <a:gd name="connsiteX2" fmla="*/ 0 w 2419927"/>
              <a:gd name="connsiteY2" fmla="*/ 9237 h 3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927" h="350992">
                <a:moveTo>
                  <a:pt x="2419927" y="0"/>
                </a:moveTo>
                <a:cubicBezTo>
                  <a:pt x="2011987" y="174721"/>
                  <a:pt x="1604048" y="349443"/>
                  <a:pt x="1200727" y="350982"/>
                </a:cubicBezTo>
                <a:cubicBezTo>
                  <a:pt x="797406" y="352521"/>
                  <a:pt x="398703" y="180879"/>
                  <a:pt x="0" y="9237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34" idx="6"/>
            <a:endCxn id="39" idx="2"/>
          </p:cNvCxnSpPr>
          <p:nvPr/>
        </p:nvCxnSpPr>
        <p:spPr>
          <a:xfrm>
            <a:off x="1444686" y="2057400"/>
            <a:ext cx="381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6"/>
            <a:endCxn id="43" idx="2"/>
          </p:cNvCxnSpPr>
          <p:nvPr/>
        </p:nvCxnSpPr>
        <p:spPr>
          <a:xfrm>
            <a:off x="2282886" y="2057400"/>
            <a:ext cx="381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8" idx="2"/>
            <a:endCxn id="56" idx="6"/>
          </p:cNvCxnSpPr>
          <p:nvPr/>
        </p:nvCxnSpPr>
        <p:spPr>
          <a:xfrm flipH="1">
            <a:off x="5930593" y="2057400"/>
            <a:ext cx="44194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33600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71800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81307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80447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71800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81307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70243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502" y="3733800"/>
            <a:ext cx="18042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4 of Rank 1</a:t>
            </a:r>
          </a:p>
          <a:p>
            <a:endParaRPr lang="en-US" dirty="0"/>
          </a:p>
          <a:p>
            <a:r>
              <a:rPr lang="en-US" dirty="0" err="1" smtClean="0"/>
              <a:t>ds.union</a:t>
            </a:r>
            <a:r>
              <a:rPr lang="en-US" dirty="0" smtClean="0"/>
              <a:t>(B,A)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(C,D)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(F,E)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(G,H)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100823" y="3733800"/>
            <a:ext cx="18042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2 of Rank 2</a:t>
            </a:r>
          </a:p>
          <a:p>
            <a:endParaRPr lang="en-US" dirty="0"/>
          </a:p>
          <a:p>
            <a:r>
              <a:rPr lang="en-US" dirty="0" err="1" smtClean="0"/>
              <a:t>ds.union</a:t>
            </a:r>
            <a:r>
              <a:rPr lang="en-US" dirty="0" smtClean="0"/>
              <a:t>(C,B)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(F,G)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49751" y="3733800"/>
            <a:ext cx="18042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1 of Rank 3</a:t>
            </a:r>
          </a:p>
          <a:p>
            <a:endParaRPr lang="en-US" dirty="0"/>
          </a:p>
          <a:p>
            <a:r>
              <a:rPr lang="en-US" dirty="0" err="1" smtClean="0"/>
              <a:t>ds.union</a:t>
            </a:r>
            <a:r>
              <a:rPr lang="en-US" dirty="0" smtClean="0"/>
              <a:t>(C,F)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/>
      <p:bldP spid="57" grpId="0"/>
      <p:bldP spid="59" grpId="0"/>
      <p:bldP spid="65" grpId="0" animBg="1"/>
      <p:bldP spid="69" grpId="0"/>
      <p:bldP spid="70" grpId="0"/>
      <p:bldP spid="70" grpId="1"/>
      <p:bldP spid="71" grpId="0"/>
      <p:bldP spid="71" grpId="1"/>
      <p:bldP spid="72" grpId="0"/>
      <p:bldP spid="73" grpId="0"/>
      <p:bldP spid="73" grpId="1"/>
      <p:bldP spid="74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Disjoint Set Representation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609" y="4572000"/>
            <a:ext cx="23378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 = new </a:t>
            </a:r>
            <a:r>
              <a:rPr lang="en-US" dirty="0" err="1" smtClean="0"/>
              <a:t>DisjointSet</a:t>
            </a:r>
            <a:r>
              <a:rPr lang="en-US" dirty="0" smtClean="0"/>
              <a:t>(8)</a:t>
            </a:r>
            <a:endParaRPr lang="en-US" dirty="0"/>
          </a:p>
          <a:p>
            <a:r>
              <a:rPr lang="en-US" dirty="0" err="1" smtClean="0"/>
              <a:t>ds.find</a:t>
            </a:r>
            <a:r>
              <a:rPr lang="en-US" dirty="0" smtClean="0"/>
              <a:t>(A)</a:t>
            </a:r>
          </a:p>
          <a:p>
            <a:r>
              <a:rPr lang="en-US" dirty="0" err="1" smtClean="0"/>
              <a:t>ds.find</a:t>
            </a:r>
            <a:r>
              <a:rPr lang="en-US" dirty="0" smtClean="0"/>
              <a:t>(F)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(A,B)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(B,C)</a:t>
            </a:r>
          </a:p>
          <a:p>
            <a:r>
              <a:rPr lang="en-US" dirty="0" err="1" smtClean="0"/>
              <a:t>ds.find</a:t>
            </a:r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29671" y="4572000"/>
            <a:ext cx="1475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ds.union</a:t>
            </a:r>
            <a:r>
              <a:rPr lang="en-US" dirty="0" smtClean="0"/>
              <a:t>(E,D)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(F,G)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(D,G)</a:t>
            </a:r>
          </a:p>
          <a:p>
            <a:r>
              <a:rPr lang="en-US" dirty="0" err="1" smtClean="0"/>
              <a:t>ds.find</a:t>
            </a:r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38057" y="4572000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ds.union</a:t>
            </a:r>
            <a:r>
              <a:rPr lang="en-US" dirty="0" smtClean="0"/>
              <a:t>(H, D)</a:t>
            </a:r>
          </a:p>
          <a:p>
            <a:r>
              <a:rPr lang="en-US" dirty="0" err="1" smtClean="0"/>
              <a:t>ds.union</a:t>
            </a:r>
            <a:r>
              <a:rPr lang="en-US" dirty="0" smtClean="0"/>
              <a:t>(C, H)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956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528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8100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672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244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1816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388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384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8956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100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2672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7244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1816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6388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38400" y="1981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95600" y="1981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352800" y="1981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810000" y="1981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267200" y="1981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4400" y="1981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81600" y="1981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638800" y="1981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8956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4384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3528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100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2672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1816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7244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7244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2672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6388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4384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2558534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282167" y="1541988"/>
            <a:ext cx="5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8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  <p:bldP spid="38" grpId="1" animBg="1"/>
      <p:bldP spid="39" grpId="0" animBg="1"/>
      <p:bldP spid="39" grpId="1" animBg="1"/>
      <p:bldP spid="42" grpId="0" animBg="1"/>
      <p:bldP spid="42" grpId="1" animBg="1"/>
      <p:bldP spid="43" grpId="0" animBg="1"/>
      <p:bldP spid="46" grpId="0" animBg="1"/>
      <p:bldP spid="47" grpId="0" animBg="1"/>
      <p:bldP spid="53" grpId="0" animBg="1"/>
      <p:bldP spid="54" grpId="0" animBg="1"/>
      <p:bldP spid="54" grpId="1" animBg="1"/>
      <p:bldP spid="55" grpId="0" animBg="1"/>
      <p:bldP spid="56" grpId="0" animBg="1"/>
      <p:bldP spid="57" grpId="0" animBg="1"/>
      <p:bldP spid="58" grpId="0" animBg="1"/>
      <p:bldP spid="58" grpId="1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8" grpId="0" animBg="1"/>
      <p:bldP spid="79" grpId="0" animBg="1"/>
      <p:bldP spid="80" grpId="0" animBg="1"/>
      <p:bldP spid="81" grpId="0" animBg="1"/>
      <p:bldP spid="83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7" grpId="0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Disjoint Set Representation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24926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DisjointSet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[] parent</a:t>
            </a:r>
          </a:p>
          <a:p>
            <a:r>
              <a:rPr lang="en-US" dirty="0"/>
              <a:t> </a:t>
            </a:r>
            <a:r>
              <a:rPr lang="en-US" dirty="0" smtClean="0"/>
              <a:t>   private </a:t>
            </a:r>
            <a:r>
              <a:rPr lang="en-US" dirty="0" err="1" smtClean="0"/>
              <a:t>int</a:t>
            </a:r>
            <a:r>
              <a:rPr lang="en-US" dirty="0" smtClean="0"/>
              <a:t>[] rank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DisjointSet</a:t>
            </a:r>
            <a:r>
              <a:rPr lang="en-US" dirty="0" smtClean="0"/>
              <a:t> (n)</a:t>
            </a:r>
          </a:p>
          <a:p>
            <a:r>
              <a:rPr lang="en-US" dirty="0"/>
              <a:t> </a:t>
            </a:r>
            <a:r>
              <a:rPr lang="en-US" dirty="0" smtClean="0"/>
              <a:t>       parent = new </a:t>
            </a:r>
            <a:r>
              <a:rPr lang="en-US" dirty="0" err="1" smtClean="0"/>
              <a:t>int</a:t>
            </a:r>
            <a:r>
              <a:rPr lang="en-US" dirty="0" smtClean="0"/>
              <a:t>[n]</a:t>
            </a:r>
          </a:p>
          <a:p>
            <a:r>
              <a:rPr lang="en-US" dirty="0"/>
              <a:t> </a:t>
            </a:r>
            <a:r>
              <a:rPr lang="en-US" dirty="0" smtClean="0"/>
              <a:t>       rank = new </a:t>
            </a:r>
            <a:r>
              <a:rPr lang="en-US" dirty="0" err="1" smtClean="0"/>
              <a:t>int</a:t>
            </a:r>
            <a:r>
              <a:rPr lang="en-US" dirty="0" smtClean="0"/>
              <a:t>[n]</a:t>
            </a:r>
          </a:p>
          <a:p>
            <a:r>
              <a:rPr lang="en-US" dirty="0"/>
              <a:t> </a:t>
            </a:r>
            <a:r>
              <a:rPr lang="en-US" dirty="0" smtClean="0"/>
              <a:t>       for (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≤ 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      parent[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rank[</a:t>
            </a:r>
            <a:r>
              <a:rPr lang="en-US" dirty="0" err="1" smtClean="0"/>
              <a:t>i</a:t>
            </a:r>
            <a:r>
              <a:rPr lang="en-US" dirty="0" smtClean="0"/>
              <a:t>] = 0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find (x)</a:t>
            </a:r>
          </a:p>
          <a:p>
            <a:r>
              <a:rPr lang="en-US" dirty="0"/>
              <a:t> </a:t>
            </a:r>
            <a:r>
              <a:rPr lang="en-US" dirty="0" smtClean="0"/>
              <a:t>       while (x ≠ parent[x])</a:t>
            </a:r>
          </a:p>
          <a:p>
            <a:r>
              <a:rPr lang="en-US" dirty="0"/>
              <a:t> </a:t>
            </a:r>
            <a:r>
              <a:rPr lang="en-US" dirty="0" smtClean="0"/>
              <a:t>           x = parent[x]</a:t>
            </a:r>
          </a:p>
          <a:p>
            <a:r>
              <a:rPr lang="en-US" dirty="0"/>
              <a:t> </a:t>
            </a:r>
            <a:r>
              <a:rPr lang="en-US" dirty="0" smtClean="0"/>
              <a:t>       return 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2743200"/>
            <a:ext cx="29559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union (x, y)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x</a:t>
            </a:r>
            <a:r>
              <a:rPr lang="en-US" dirty="0" smtClean="0"/>
              <a:t> = find(x)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y</a:t>
            </a:r>
            <a:r>
              <a:rPr lang="en-US" dirty="0" smtClean="0"/>
              <a:t> = find(y)</a:t>
            </a:r>
          </a:p>
          <a:p>
            <a:r>
              <a:rPr lang="en-US" dirty="0"/>
              <a:t> </a:t>
            </a:r>
            <a:r>
              <a:rPr lang="en-US" dirty="0" smtClean="0"/>
              <a:t>       if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x</a:t>
            </a:r>
            <a:r>
              <a:rPr lang="en-US" dirty="0" smtClean="0"/>
              <a:t> ==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y</a:t>
            </a:r>
            <a:endParaRPr lang="en-US" baseline="-25000" dirty="0" smtClean="0"/>
          </a:p>
          <a:p>
            <a:r>
              <a:rPr lang="en-US" dirty="0"/>
              <a:t> </a:t>
            </a:r>
            <a:r>
              <a:rPr lang="en-US" dirty="0" smtClean="0"/>
              <a:t>           return</a:t>
            </a:r>
          </a:p>
          <a:p>
            <a:r>
              <a:rPr lang="en-US" dirty="0"/>
              <a:t> </a:t>
            </a:r>
            <a:r>
              <a:rPr lang="en-US" dirty="0" smtClean="0"/>
              <a:t>       else if  rank[</a:t>
            </a:r>
            <a:r>
              <a:rPr lang="en-US" dirty="0" err="1" smtClean="0"/>
              <a:t>r</a:t>
            </a:r>
            <a:r>
              <a:rPr lang="en-US" baseline="-25000" dirty="0" err="1" smtClean="0"/>
              <a:t>x</a:t>
            </a:r>
            <a:r>
              <a:rPr lang="en-US" dirty="0" smtClean="0"/>
              <a:t>] &gt; rank[</a:t>
            </a:r>
            <a:r>
              <a:rPr lang="en-US" dirty="0" err="1" smtClean="0"/>
              <a:t>r</a:t>
            </a:r>
            <a:r>
              <a:rPr lang="en-US" baseline="-25000" dirty="0" err="1" smtClean="0"/>
              <a:t>y</a:t>
            </a:r>
            <a:r>
              <a:rPr lang="en-US" dirty="0" smtClean="0"/>
              <a:t>]</a:t>
            </a:r>
          </a:p>
          <a:p>
            <a:r>
              <a:rPr lang="en-US" dirty="0"/>
              <a:t> </a:t>
            </a:r>
            <a:r>
              <a:rPr lang="en-US" dirty="0" smtClean="0"/>
              <a:t>           parent[</a:t>
            </a:r>
            <a:r>
              <a:rPr lang="en-US" dirty="0" err="1" smtClean="0"/>
              <a:t>r</a:t>
            </a:r>
            <a:r>
              <a:rPr lang="en-US" baseline="-25000" dirty="0" err="1" smtClean="0"/>
              <a:t>y</a:t>
            </a:r>
            <a:r>
              <a:rPr lang="en-US" dirty="0" smtClean="0"/>
              <a:t>] =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x</a:t>
            </a:r>
            <a:endParaRPr lang="en-US" baseline="-25000" dirty="0" smtClean="0"/>
          </a:p>
          <a:p>
            <a:r>
              <a:rPr lang="en-US" dirty="0"/>
              <a:t> </a:t>
            </a:r>
            <a:r>
              <a:rPr lang="en-US" dirty="0" smtClean="0"/>
              <a:t>       else if  rank[</a:t>
            </a:r>
            <a:r>
              <a:rPr lang="en-US" dirty="0" err="1" smtClean="0"/>
              <a:t>r</a:t>
            </a:r>
            <a:r>
              <a:rPr lang="en-US" baseline="-25000" dirty="0" err="1" smtClean="0"/>
              <a:t>x</a:t>
            </a:r>
            <a:r>
              <a:rPr lang="en-US" dirty="0" smtClean="0"/>
              <a:t>] &lt; rank[</a:t>
            </a:r>
            <a:r>
              <a:rPr lang="en-US" dirty="0" err="1" smtClean="0"/>
              <a:t>r</a:t>
            </a:r>
            <a:r>
              <a:rPr lang="en-US" baseline="-25000" dirty="0" err="1" smtClean="0"/>
              <a:t>y</a:t>
            </a:r>
            <a:r>
              <a:rPr lang="en-US" dirty="0" smtClean="0"/>
              <a:t>]</a:t>
            </a:r>
          </a:p>
          <a:p>
            <a:r>
              <a:rPr lang="en-US" dirty="0"/>
              <a:t> </a:t>
            </a:r>
            <a:r>
              <a:rPr lang="en-US" dirty="0" smtClean="0"/>
              <a:t>           parent[</a:t>
            </a:r>
            <a:r>
              <a:rPr lang="en-US" dirty="0" err="1" smtClean="0"/>
              <a:t>r</a:t>
            </a:r>
            <a:r>
              <a:rPr lang="en-US" baseline="-25000" dirty="0" err="1" smtClean="0"/>
              <a:t>x</a:t>
            </a:r>
            <a:r>
              <a:rPr lang="en-US" dirty="0" smtClean="0"/>
              <a:t>] =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y</a:t>
            </a:r>
            <a:endParaRPr lang="en-US" baseline="-25000" dirty="0" smtClean="0"/>
          </a:p>
          <a:p>
            <a:r>
              <a:rPr lang="en-US" dirty="0"/>
              <a:t> </a:t>
            </a:r>
            <a:r>
              <a:rPr lang="en-US" dirty="0" smtClean="0"/>
              <a:t>       else</a:t>
            </a:r>
          </a:p>
          <a:p>
            <a:r>
              <a:rPr lang="en-US" dirty="0"/>
              <a:t> </a:t>
            </a:r>
            <a:r>
              <a:rPr lang="en-US" dirty="0" smtClean="0"/>
              <a:t>           parent[</a:t>
            </a:r>
            <a:r>
              <a:rPr lang="en-US" dirty="0" err="1" smtClean="0"/>
              <a:t>r</a:t>
            </a:r>
            <a:r>
              <a:rPr lang="en-US" baseline="-25000" dirty="0" err="1" smtClean="0"/>
              <a:t>x</a:t>
            </a:r>
            <a:r>
              <a:rPr lang="en-US" dirty="0" smtClean="0"/>
              <a:t>] =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y</a:t>
            </a:r>
            <a:endParaRPr lang="en-US" baseline="-25000" dirty="0" smtClean="0"/>
          </a:p>
          <a:p>
            <a:r>
              <a:rPr lang="en-US" dirty="0"/>
              <a:t> </a:t>
            </a:r>
            <a:r>
              <a:rPr lang="en-US" dirty="0" smtClean="0"/>
              <a:t>           rank[</a:t>
            </a:r>
            <a:r>
              <a:rPr lang="en-US" dirty="0" err="1" smtClean="0"/>
              <a:t>r</a:t>
            </a:r>
            <a:r>
              <a:rPr lang="en-US" baseline="-25000" dirty="0" err="1" smtClean="0"/>
              <a:t>y</a:t>
            </a:r>
            <a:r>
              <a:rPr lang="en-US" dirty="0" smtClean="0"/>
              <a:t>] = rank[</a:t>
            </a:r>
            <a:r>
              <a:rPr lang="en-US" dirty="0" err="1" smtClean="0"/>
              <a:t>r</a:t>
            </a:r>
            <a:r>
              <a:rPr lang="en-US" baseline="-25000" dirty="0" err="1" smtClean="0"/>
              <a:t>y</a:t>
            </a:r>
            <a:r>
              <a:rPr lang="en-US" dirty="0" smtClean="0"/>
              <a:t>] + 1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Disjoint Set Representation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956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528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8100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672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244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1816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388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384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8956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100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2672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7244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1816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6388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38400" y="1981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95600" y="1981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352800" y="1981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810000" y="1981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267200" y="1981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4400" y="1981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81600" y="1981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638800" y="1981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8956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4384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3528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100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2672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1816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7244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7244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267200" y="1447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6388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438400" y="2514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1" name="Oval 40"/>
          <p:cNvSpPr/>
          <p:nvPr/>
        </p:nvSpPr>
        <p:spPr>
          <a:xfrm>
            <a:off x="1066800" y="4114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74714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Oval 44"/>
          <p:cNvSpPr/>
          <p:nvPr/>
        </p:nvSpPr>
        <p:spPr>
          <a:xfrm>
            <a:off x="1905000" y="4114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12914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743200" y="4114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051114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671734" y="4114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79648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616543" y="4114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24457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3" name="Oval 72"/>
          <p:cNvSpPr/>
          <p:nvPr/>
        </p:nvSpPr>
        <p:spPr>
          <a:xfrm>
            <a:off x="5552707" y="4114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60621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Oval 74"/>
          <p:cNvSpPr/>
          <p:nvPr/>
        </p:nvSpPr>
        <p:spPr>
          <a:xfrm>
            <a:off x="6451847" y="4114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59761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7391400" y="4114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99314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45" idx="2"/>
            <a:endCxn id="41" idx="6"/>
          </p:cNvCxnSpPr>
          <p:nvPr/>
        </p:nvCxnSpPr>
        <p:spPr>
          <a:xfrm flipH="1">
            <a:off x="1524000" y="4343400"/>
            <a:ext cx="381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91"/>
          <p:cNvSpPr/>
          <p:nvPr/>
        </p:nvSpPr>
        <p:spPr>
          <a:xfrm>
            <a:off x="1462596" y="4492102"/>
            <a:ext cx="1358284" cy="293070"/>
          </a:xfrm>
          <a:custGeom>
            <a:avLst/>
            <a:gdLst>
              <a:gd name="connsiteX0" fmla="*/ 1358284 w 1358284"/>
              <a:gd name="connsiteY0" fmla="*/ 0 h 293070"/>
              <a:gd name="connsiteX1" fmla="*/ 656948 w 1358284"/>
              <a:gd name="connsiteY1" fmla="*/ 292964 h 293070"/>
              <a:gd name="connsiteX2" fmla="*/ 0 w 1358284"/>
              <a:gd name="connsiteY2" fmla="*/ 26633 h 29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284" h="293070">
                <a:moveTo>
                  <a:pt x="1358284" y="0"/>
                </a:moveTo>
                <a:cubicBezTo>
                  <a:pt x="1120806" y="144262"/>
                  <a:pt x="883329" y="288525"/>
                  <a:pt x="656948" y="292964"/>
                </a:cubicBezTo>
                <a:cubicBezTo>
                  <a:pt x="430567" y="297403"/>
                  <a:pt x="215283" y="162018"/>
                  <a:pt x="0" y="26633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stCxn id="52" idx="6"/>
            <a:endCxn id="71" idx="2"/>
          </p:cNvCxnSpPr>
          <p:nvPr/>
        </p:nvCxnSpPr>
        <p:spPr>
          <a:xfrm>
            <a:off x="4128934" y="4343400"/>
            <a:ext cx="48760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5" idx="2"/>
            <a:endCxn id="73" idx="6"/>
          </p:cNvCxnSpPr>
          <p:nvPr/>
        </p:nvCxnSpPr>
        <p:spPr>
          <a:xfrm flipH="1">
            <a:off x="6009907" y="4343400"/>
            <a:ext cx="44194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3" idx="2"/>
            <a:endCxn id="71" idx="6"/>
          </p:cNvCxnSpPr>
          <p:nvPr/>
        </p:nvCxnSpPr>
        <p:spPr>
          <a:xfrm flipH="1">
            <a:off x="5073743" y="4343400"/>
            <a:ext cx="47896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/>
          <p:cNvSpPr/>
          <p:nvPr/>
        </p:nvSpPr>
        <p:spPr>
          <a:xfrm>
            <a:off x="5031509" y="4501428"/>
            <a:ext cx="2419927" cy="350992"/>
          </a:xfrm>
          <a:custGeom>
            <a:avLst/>
            <a:gdLst>
              <a:gd name="connsiteX0" fmla="*/ 2419927 w 2419927"/>
              <a:gd name="connsiteY0" fmla="*/ 0 h 350992"/>
              <a:gd name="connsiteX1" fmla="*/ 1200727 w 2419927"/>
              <a:gd name="connsiteY1" fmla="*/ 350982 h 350992"/>
              <a:gd name="connsiteX2" fmla="*/ 0 w 2419927"/>
              <a:gd name="connsiteY2" fmla="*/ 9237 h 3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927" h="350992">
                <a:moveTo>
                  <a:pt x="2419927" y="0"/>
                </a:moveTo>
                <a:cubicBezTo>
                  <a:pt x="2011987" y="174721"/>
                  <a:pt x="1604048" y="349443"/>
                  <a:pt x="1200727" y="350982"/>
                </a:cubicBezTo>
                <a:cubicBezTo>
                  <a:pt x="797406" y="352521"/>
                  <a:pt x="398703" y="180879"/>
                  <a:pt x="0" y="9237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1374714" y="4501429"/>
            <a:ext cx="3310476" cy="669846"/>
          </a:xfrm>
          <a:custGeom>
            <a:avLst/>
            <a:gdLst>
              <a:gd name="connsiteX0" fmla="*/ 0 w 3391270"/>
              <a:gd name="connsiteY0" fmla="*/ 44388 h 734308"/>
              <a:gd name="connsiteX1" fmla="*/ 1180730 w 3391270"/>
              <a:gd name="connsiteY1" fmla="*/ 612559 h 734308"/>
              <a:gd name="connsiteX2" fmla="*/ 2352583 w 3391270"/>
              <a:gd name="connsiteY2" fmla="*/ 683580 h 734308"/>
              <a:gd name="connsiteX3" fmla="*/ 3391270 w 3391270"/>
              <a:gd name="connsiteY3" fmla="*/ 0 h 734308"/>
              <a:gd name="connsiteX4" fmla="*/ 3391270 w 3391270"/>
              <a:gd name="connsiteY4" fmla="*/ 0 h 734308"/>
              <a:gd name="connsiteX0" fmla="*/ 0 w 3391270"/>
              <a:gd name="connsiteY0" fmla="*/ 44388 h 761001"/>
              <a:gd name="connsiteX1" fmla="*/ 1136342 w 3391270"/>
              <a:gd name="connsiteY1" fmla="*/ 673751 h 761001"/>
              <a:gd name="connsiteX2" fmla="*/ 2352583 w 3391270"/>
              <a:gd name="connsiteY2" fmla="*/ 683580 h 761001"/>
              <a:gd name="connsiteX3" fmla="*/ 3391270 w 3391270"/>
              <a:gd name="connsiteY3" fmla="*/ 0 h 761001"/>
              <a:gd name="connsiteX4" fmla="*/ 3391270 w 3391270"/>
              <a:gd name="connsiteY4" fmla="*/ 0 h 761001"/>
              <a:gd name="connsiteX0" fmla="*/ 0 w 3391270"/>
              <a:gd name="connsiteY0" fmla="*/ 44388 h 742907"/>
              <a:gd name="connsiteX1" fmla="*/ 872607 w 3391270"/>
              <a:gd name="connsiteY1" fmla="*/ 635007 h 742907"/>
              <a:gd name="connsiteX2" fmla="*/ 2352583 w 3391270"/>
              <a:gd name="connsiteY2" fmla="*/ 683580 h 742907"/>
              <a:gd name="connsiteX3" fmla="*/ 3391270 w 3391270"/>
              <a:gd name="connsiteY3" fmla="*/ 0 h 742907"/>
              <a:gd name="connsiteX4" fmla="*/ 3391270 w 3391270"/>
              <a:gd name="connsiteY4" fmla="*/ 0 h 742907"/>
              <a:gd name="connsiteX0" fmla="*/ 0 w 3391270"/>
              <a:gd name="connsiteY0" fmla="*/ 44388 h 730840"/>
              <a:gd name="connsiteX1" fmla="*/ 308291 w 3391270"/>
              <a:gd name="connsiteY1" fmla="*/ 338522 h 730840"/>
              <a:gd name="connsiteX2" fmla="*/ 872607 w 3391270"/>
              <a:gd name="connsiteY2" fmla="*/ 635007 h 730840"/>
              <a:gd name="connsiteX3" fmla="*/ 2352583 w 3391270"/>
              <a:gd name="connsiteY3" fmla="*/ 683580 h 730840"/>
              <a:gd name="connsiteX4" fmla="*/ 3391270 w 3391270"/>
              <a:gd name="connsiteY4" fmla="*/ 0 h 730840"/>
              <a:gd name="connsiteX5" fmla="*/ 3391270 w 3391270"/>
              <a:gd name="connsiteY5" fmla="*/ 0 h 730840"/>
              <a:gd name="connsiteX0" fmla="*/ 0 w 3391270"/>
              <a:gd name="connsiteY0" fmla="*/ 44388 h 730840"/>
              <a:gd name="connsiteX1" fmla="*/ 262819 w 3391270"/>
              <a:gd name="connsiteY1" fmla="*/ 338522 h 730840"/>
              <a:gd name="connsiteX2" fmla="*/ 872607 w 3391270"/>
              <a:gd name="connsiteY2" fmla="*/ 635007 h 730840"/>
              <a:gd name="connsiteX3" fmla="*/ 2352583 w 3391270"/>
              <a:gd name="connsiteY3" fmla="*/ 683580 h 730840"/>
              <a:gd name="connsiteX4" fmla="*/ 3391270 w 3391270"/>
              <a:gd name="connsiteY4" fmla="*/ 0 h 730840"/>
              <a:gd name="connsiteX5" fmla="*/ 3391270 w 3391270"/>
              <a:gd name="connsiteY5" fmla="*/ 0 h 73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1270" h="730840">
                <a:moveTo>
                  <a:pt x="0" y="44388"/>
                </a:moveTo>
                <a:cubicBezTo>
                  <a:pt x="57445" y="88567"/>
                  <a:pt x="117385" y="240086"/>
                  <a:pt x="262819" y="338522"/>
                </a:cubicBezTo>
                <a:cubicBezTo>
                  <a:pt x="408254" y="436959"/>
                  <a:pt x="524313" y="577497"/>
                  <a:pt x="872607" y="635007"/>
                </a:cubicBezTo>
                <a:cubicBezTo>
                  <a:pt x="1220901" y="692517"/>
                  <a:pt x="1932806" y="789414"/>
                  <a:pt x="2352583" y="683580"/>
                </a:cubicBezTo>
                <a:cubicBezTo>
                  <a:pt x="2772360" y="577746"/>
                  <a:pt x="3391270" y="0"/>
                  <a:pt x="3391270" y="0"/>
                </a:cubicBezTo>
                <a:lnTo>
                  <a:pt x="3391270" y="0"/>
                </a:ln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Disjoint Set Complexity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676400"/>
            <a:ext cx="54128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that there are n elements to keep track of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DisjointSet</a:t>
            </a:r>
            <a:r>
              <a:rPr lang="en-US" dirty="0" smtClean="0"/>
              <a:t> (n)</a:t>
            </a:r>
          </a:p>
          <a:p>
            <a:pPr lvl="1"/>
            <a:r>
              <a:rPr lang="en-US" dirty="0" smtClean="0"/>
              <a:t>O(n)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ds.find</a:t>
            </a:r>
            <a:r>
              <a:rPr lang="en-US" dirty="0" smtClean="0"/>
              <a:t>(x)</a:t>
            </a:r>
          </a:p>
          <a:p>
            <a:pPr lvl="1"/>
            <a:r>
              <a:rPr lang="en-US" dirty="0" smtClean="0"/>
              <a:t>O(depth of tree in which x appears)</a:t>
            </a:r>
          </a:p>
          <a:p>
            <a:pPr lvl="1"/>
            <a:r>
              <a:rPr lang="en-US" dirty="0" smtClean="0"/>
              <a:t>O(log n)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ds.union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O(sum of depths of trees in which x and y appear)</a:t>
            </a:r>
          </a:p>
          <a:p>
            <a:pPr lvl="1"/>
            <a:r>
              <a:rPr lang="en-US" dirty="0" smtClean="0"/>
              <a:t>O(log n)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2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 Complexity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239915"/>
            <a:ext cx="45720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kruskal</a:t>
            </a:r>
            <a:r>
              <a:rPr lang="en-US" dirty="0" smtClean="0"/>
              <a:t> (G)</a:t>
            </a:r>
          </a:p>
          <a:p>
            <a:endParaRPr lang="en-US" sz="1000" dirty="0"/>
          </a:p>
          <a:p>
            <a:r>
              <a:rPr lang="en-US" dirty="0" smtClean="0"/>
              <a:t>    ds = new </a:t>
            </a:r>
            <a:r>
              <a:rPr lang="en-US" dirty="0" err="1" smtClean="0"/>
              <a:t>DisjointSet</a:t>
            </a:r>
            <a:r>
              <a:rPr lang="en-US" dirty="0" smtClean="0"/>
              <a:t>(|V|)</a:t>
            </a:r>
          </a:p>
          <a:p>
            <a:endParaRPr lang="en-US" sz="1000" dirty="0"/>
          </a:p>
          <a:p>
            <a:r>
              <a:rPr lang="en-US" dirty="0" smtClean="0"/>
              <a:t>    sort the edges E by weight</a:t>
            </a:r>
          </a:p>
          <a:p>
            <a:endParaRPr lang="en-US" sz="1000" dirty="0"/>
          </a:p>
          <a:p>
            <a:r>
              <a:rPr lang="en-US" dirty="0" smtClean="0"/>
              <a:t>    X = { }</a:t>
            </a:r>
          </a:p>
          <a:p>
            <a:endParaRPr lang="en-US" sz="1000" dirty="0"/>
          </a:p>
          <a:p>
            <a:r>
              <a:rPr lang="en-US" dirty="0" smtClean="0"/>
              <a:t>    for all edges (</a:t>
            </a:r>
            <a:r>
              <a:rPr lang="en-US" dirty="0" err="1" smtClean="0"/>
              <a:t>u,v,w</a:t>
            </a:r>
            <a:r>
              <a:rPr lang="en-US" dirty="0" smtClean="0"/>
              <a:t>) in E by increasing weight</a:t>
            </a:r>
          </a:p>
          <a:p>
            <a:r>
              <a:rPr lang="en-US" dirty="0"/>
              <a:t> </a:t>
            </a:r>
            <a:r>
              <a:rPr lang="en-US" dirty="0" smtClean="0"/>
              <a:t>       if </a:t>
            </a:r>
            <a:r>
              <a:rPr lang="en-US" dirty="0" err="1" smtClean="0"/>
              <a:t>ds.find</a:t>
            </a:r>
            <a:r>
              <a:rPr lang="en-US" dirty="0" smtClean="0"/>
              <a:t>(u) ≠ </a:t>
            </a:r>
            <a:r>
              <a:rPr lang="en-US" dirty="0" err="1" smtClean="0"/>
              <a:t>ds.find</a:t>
            </a:r>
            <a:r>
              <a:rPr lang="en-US" dirty="0" smtClean="0"/>
              <a:t>(v)</a:t>
            </a:r>
          </a:p>
          <a:p>
            <a:r>
              <a:rPr lang="en-US" dirty="0"/>
              <a:t> </a:t>
            </a:r>
            <a:r>
              <a:rPr lang="en-US" dirty="0" smtClean="0"/>
              <a:t>           add (</a:t>
            </a:r>
            <a:r>
              <a:rPr lang="en-US" dirty="0" err="1" smtClean="0"/>
              <a:t>u,v,w</a:t>
            </a:r>
            <a:r>
              <a:rPr lang="en-US" dirty="0" smtClean="0"/>
              <a:t>) to X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ds.union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endParaRPr lang="en-US" sz="1000" dirty="0"/>
          </a:p>
          <a:p>
            <a:r>
              <a:rPr lang="en-US" dirty="0" smtClean="0"/>
              <a:t>    return 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5313" y="5178641"/>
            <a:ext cx="3893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Complexity</a:t>
            </a:r>
          </a:p>
          <a:p>
            <a:r>
              <a:rPr lang="en-US" dirty="0"/>
              <a:t> </a:t>
            </a:r>
            <a:r>
              <a:rPr lang="en-US" dirty="0" smtClean="0"/>
              <a:t>   O(SORT) + </a:t>
            </a:r>
            <a:r>
              <a:rPr lang="en-US" dirty="0"/>
              <a:t>O(E ∙ FIND) </a:t>
            </a:r>
            <a:r>
              <a:rPr lang="en-US" dirty="0" smtClean="0"/>
              <a:t>+ O(V </a:t>
            </a:r>
            <a:r>
              <a:rPr lang="en-US" dirty="0"/>
              <a:t>∙ UNION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O(E log E) + O(E log V) + O(V log V)</a:t>
            </a:r>
          </a:p>
          <a:p>
            <a:r>
              <a:rPr lang="en-US" dirty="0"/>
              <a:t> </a:t>
            </a:r>
            <a:r>
              <a:rPr lang="en-US" dirty="0" smtClean="0"/>
              <a:t>   O(E log 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8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8482</TotalTime>
  <Words>1542</Words>
  <Application>Microsoft Office PowerPoint</Application>
  <PresentationFormat>On-screen Show (4:3)</PresentationFormat>
  <Paragraphs>683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Disjoint Sets</vt:lpstr>
      <vt:lpstr>Kruskal’s Algorithm</vt:lpstr>
      <vt:lpstr>Disjoint Set Representation</vt:lpstr>
      <vt:lpstr>Disjoint Set Representation</vt:lpstr>
      <vt:lpstr>Disjoint Set Representation</vt:lpstr>
      <vt:lpstr>Disjoint Set Representation</vt:lpstr>
      <vt:lpstr>Disjoint Set Representation</vt:lpstr>
      <vt:lpstr>Disjoint Set Complexity</vt:lpstr>
      <vt:lpstr>Kruskal’s Algorithm Complexity</vt:lpstr>
      <vt:lpstr>Counting Sort</vt:lpstr>
      <vt:lpstr>Counting Sort</vt:lpstr>
      <vt:lpstr>Radix Sort</vt:lpstr>
      <vt:lpstr>Radix Sort</vt:lpstr>
      <vt:lpstr>Kruskal’s Algorithm Complexity</vt:lpstr>
      <vt:lpstr>(Improved) Disjoint Set Representation</vt:lpstr>
      <vt:lpstr>(Improved) Disjoint Set Representation</vt:lpstr>
      <vt:lpstr>Kruskal’s Algorithm 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480</cp:revision>
  <dcterms:created xsi:type="dcterms:W3CDTF">2012-01-06T20:07:23Z</dcterms:created>
  <dcterms:modified xsi:type="dcterms:W3CDTF">2016-03-25T23:59:49Z</dcterms:modified>
</cp:coreProperties>
</file>