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26" r:id="rId2"/>
    <p:sldId id="360" r:id="rId3"/>
    <p:sldId id="341" r:id="rId4"/>
    <p:sldId id="342" r:id="rId5"/>
    <p:sldId id="343" r:id="rId6"/>
    <p:sldId id="344" r:id="rId7"/>
    <p:sldId id="345" r:id="rId8"/>
    <p:sldId id="346" r:id="rId9"/>
    <p:sldId id="350" r:id="rId10"/>
    <p:sldId id="351" r:id="rId11"/>
    <p:sldId id="361" r:id="rId12"/>
    <p:sldId id="352" r:id="rId13"/>
    <p:sldId id="348" r:id="rId14"/>
    <p:sldId id="367" r:id="rId15"/>
    <p:sldId id="355" r:id="rId16"/>
    <p:sldId id="357" r:id="rId17"/>
    <p:sldId id="364" r:id="rId18"/>
    <p:sldId id="363" r:id="rId19"/>
    <p:sldId id="366" r:id="rId20"/>
    <p:sldId id="365" r:id="rId21"/>
    <p:sldId id="36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7F00"/>
    <a:srgbClr val="B3BA5E"/>
    <a:srgbClr val="00FF64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282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9CBD6-C385-476F-8E2F-C85AB591803F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43BE6-9BFD-47B2-8B1C-C742F63EE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56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5165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603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529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686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41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3115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987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10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84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05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04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0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04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91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97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89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39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40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1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3A061-DC83-45B6-B199-FCCCB683D7BD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493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Rod Cutting Problem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600200"/>
            <a:ext cx="77724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You are given a steel rod that is n meters long. 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You are also given a table showing for how much you can sell an m-meter length of rod, for values of m ranging from 0 to n.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What is the maximum possible profit you can realize?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r>
              <a:rPr lang="en-US" dirty="0" smtClean="0"/>
              <a:t>Example:</a:t>
            </a:r>
          </a:p>
          <a:p>
            <a:r>
              <a:rPr lang="en-US" dirty="0"/>
              <a:t>	</a:t>
            </a:r>
            <a:r>
              <a:rPr lang="en-US" dirty="0" smtClean="0"/>
              <a:t>Rod:      6 meters</a:t>
            </a:r>
          </a:p>
          <a:p>
            <a:r>
              <a:rPr lang="en-US" dirty="0"/>
              <a:t>	</a:t>
            </a:r>
            <a:r>
              <a:rPr lang="en-US" dirty="0" smtClean="0"/>
              <a:t>Prices:  [0, 1, </a:t>
            </a:r>
            <a:r>
              <a:rPr lang="en-US" dirty="0"/>
              <a:t>1</a:t>
            </a:r>
            <a:r>
              <a:rPr lang="en-US" dirty="0" smtClean="0"/>
              <a:t>, 4, 5, 6, </a:t>
            </a:r>
            <a:r>
              <a:rPr lang="en-US" dirty="0"/>
              <a:t>7</a:t>
            </a:r>
            <a:r>
              <a:rPr lang="en-US" dirty="0" smtClean="0"/>
              <a:t>]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Is there a greedy algorithm that can reliably tell you where to make the first cut?</a:t>
            </a:r>
            <a:endParaRPr lang="en-US" dirty="0"/>
          </a:p>
          <a:p>
            <a:endParaRPr lang="en-US" sz="1000" dirty="0" smtClean="0"/>
          </a:p>
          <a:p>
            <a:r>
              <a:rPr lang="en-US" dirty="0"/>
              <a:t>	</a:t>
            </a:r>
            <a:r>
              <a:rPr lang="en-US" dirty="0" smtClean="0"/>
              <a:t>No one has ever found such an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1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Direct Recursive Computation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143000"/>
            <a:ext cx="7772400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dirty="0"/>
              <a:t>// Returns the length of the longest increasing subsequence of A</a:t>
            </a:r>
            <a:endParaRPr lang="en-US" sz="1000" dirty="0"/>
          </a:p>
          <a:p>
            <a:pPr lvl="2"/>
            <a:r>
              <a:rPr lang="en-US" dirty="0" err="1">
                <a:solidFill>
                  <a:srgbClr val="FFFF00"/>
                </a:solidFill>
              </a:rPr>
              <a:t>int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LongestSS</a:t>
            </a:r>
            <a:r>
              <a:rPr lang="en-US" dirty="0">
                <a:solidFill>
                  <a:srgbClr val="FFFF00"/>
                </a:solidFill>
              </a:rPr>
              <a:t> (</a:t>
            </a:r>
            <a:r>
              <a:rPr lang="en-US" dirty="0" err="1">
                <a:solidFill>
                  <a:srgbClr val="FFFF00"/>
                </a:solidFill>
              </a:rPr>
              <a:t>int</a:t>
            </a:r>
            <a:r>
              <a:rPr lang="en-US" dirty="0">
                <a:solidFill>
                  <a:srgbClr val="FFFF00"/>
                </a:solidFill>
              </a:rPr>
              <a:t>[] A) {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    </a:t>
            </a:r>
            <a:r>
              <a:rPr lang="en-US" dirty="0" err="1">
                <a:solidFill>
                  <a:srgbClr val="FFFF00"/>
                </a:solidFill>
              </a:rPr>
              <a:t>int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maxLength</a:t>
            </a:r>
            <a:r>
              <a:rPr lang="en-US" dirty="0">
                <a:solidFill>
                  <a:srgbClr val="FFFF00"/>
                </a:solidFill>
              </a:rPr>
              <a:t> = 0;</a:t>
            </a:r>
          </a:p>
          <a:p>
            <a:pPr lvl="2"/>
            <a:r>
              <a:rPr lang="nn-NO" dirty="0">
                <a:solidFill>
                  <a:srgbClr val="FFFF00"/>
                </a:solidFill>
              </a:rPr>
              <a:t>    for (int i = </a:t>
            </a:r>
            <a:r>
              <a:rPr lang="nn-NO" dirty="0" smtClean="0">
                <a:solidFill>
                  <a:srgbClr val="FFFF00"/>
                </a:solidFill>
              </a:rPr>
              <a:t>A.length-1; </a:t>
            </a:r>
            <a:r>
              <a:rPr lang="nn-NO" dirty="0">
                <a:solidFill>
                  <a:srgbClr val="FFFF00"/>
                </a:solidFill>
              </a:rPr>
              <a:t>i </a:t>
            </a:r>
            <a:r>
              <a:rPr lang="nn-NO" dirty="0" smtClean="0">
                <a:solidFill>
                  <a:srgbClr val="FFFF00"/>
                </a:solidFill>
              </a:rPr>
              <a:t>&gt;= 0; i--) </a:t>
            </a:r>
            <a:r>
              <a:rPr lang="en-US" dirty="0">
                <a:solidFill>
                  <a:srgbClr val="FFFF00"/>
                </a:solidFill>
              </a:rPr>
              <a:t>{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        </a:t>
            </a:r>
            <a:r>
              <a:rPr lang="en-US" dirty="0" err="1">
                <a:solidFill>
                  <a:srgbClr val="FFFF00"/>
                </a:solidFill>
              </a:rPr>
              <a:t>maxLength</a:t>
            </a:r>
            <a:r>
              <a:rPr lang="en-US" dirty="0">
                <a:solidFill>
                  <a:srgbClr val="FFFF00"/>
                </a:solidFill>
              </a:rPr>
              <a:t> = </a:t>
            </a:r>
            <a:r>
              <a:rPr lang="en-US" dirty="0" err="1">
                <a:solidFill>
                  <a:srgbClr val="FFFF00"/>
                </a:solidFill>
              </a:rPr>
              <a:t>Math.Max</a:t>
            </a:r>
            <a:r>
              <a:rPr lang="en-US" dirty="0">
                <a:solidFill>
                  <a:srgbClr val="FFFF00"/>
                </a:solidFill>
              </a:rPr>
              <a:t>(</a:t>
            </a:r>
            <a:r>
              <a:rPr lang="en-US" dirty="0" err="1">
                <a:solidFill>
                  <a:srgbClr val="FFFF00"/>
                </a:solidFill>
              </a:rPr>
              <a:t>maxLength</a:t>
            </a:r>
            <a:r>
              <a:rPr lang="en-US" dirty="0">
                <a:solidFill>
                  <a:srgbClr val="FFFF00"/>
                </a:solidFill>
              </a:rPr>
              <a:t>, </a:t>
            </a:r>
            <a:r>
              <a:rPr lang="en-US" dirty="0" err="1">
                <a:solidFill>
                  <a:srgbClr val="FFFF00"/>
                </a:solidFill>
              </a:rPr>
              <a:t>LongestSS</a:t>
            </a:r>
            <a:r>
              <a:rPr lang="en-US" dirty="0">
                <a:solidFill>
                  <a:srgbClr val="FFFF00"/>
                </a:solidFill>
              </a:rPr>
              <a:t>(A, </a:t>
            </a:r>
            <a:r>
              <a:rPr lang="en-US" dirty="0" err="1">
                <a:solidFill>
                  <a:srgbClr val="FFFF00"/>
                </a:solidFill>
              </a:rPr>
              <a:t>i</a:t>
            </a:r>
            <a:r>
              <a:rPr lang="en-US" dirty="0">
                <a:solidFill>
                  <a:srgbClr val="FFFF00"/>
                </a:solidFill>
              </a:rPr>
              <a:t>));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        }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    return </a:t>
            </a:r>
            <a:r>
              <a:rPr lang="en-US" dirty="0" err="1">
                <a:solidFill>
                  <a:srgbClr val="FFFF00"/>
                </a:solidFill>
              </a:rPr>
              <a:t>maxLength</a:t>
            </a:r>
            <a:r>
              <a:rPr lang="en-US" dirty="0">
                <a:solidFill>
                  <a:srgbClr val="FFFF00"/>
                </a:solidFill>
              </a:rPr>
              <a:t>;</a:t>
            </a:r>
          </a:p>
          <a:p>
            <a:pPr lvl="2"/>
            <a:r>
              <a:rPr lang="en-US" dirty="0" smtClean="0">
                <a:solidFill>
                  <a:srgbClr val="FFFF00"/>
                </a:solidFill>
              </a:rPr>
              <a:t>}</a:t>
            </a:r>
          </a:p>
          <a:p>
            <a:pPr lvl="2"/>
            <a:endParaRPr lang="en-US" dirty="0"/>
          </a:p>
          <a:p>
            <a:pPr lvl="2"/>
            <a:r>
              <a:rPr lang="en-US" dirty="0" smtClean="0"/>
              <a:t>// Returns the length of the longest increasing subsequence of</a:t>
            </a:r>
          </a:p>
          <a:p>
            <a:pPr lvl="2"/>
            <a:r>
              <a:rPr lang="en-US" dirty="0" smtClean="0"/>
              <a:t>// A that begins at index </a:t>
            </a:r>
            <a:r>
              <a:rPr lang="en-US" dirty="0" err="1" smtClean="0"/>
              <a:t>i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 smtClean="0">
                <a:solidFill>
                  <a:srgbClr val="FFFF00"/>
                </a:solidFill>
              </a:rPr>
              <a:t>int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LongestSS</a:t>
            </a:r>
            <a:r>
              <a:rPr lang="en-US" dirty="0" smtClean="0">
                <a:solidFill>
                  <a:srgbClr val="FFFF00"/>
                </a:solidFill>
              </a:rPr>
              <a:t> (</a:t>
            </a:r>
            <a:r>
              <a:rPr lang="en-US" dirty="0" err="1" smtClean="0">
                <a:solidFill>
                  <a:srgbClr val="FFFF00"/>
                </a:solidFill>
              </a:rPr>
              <a:t>int</a:t>
            </a:r>
            <a:r>
              <a:rPr lang="en-US" dirty="0" smtClean="0">
                <a:solidFill>
                  <a:srgbClr val="FFFF00"/>
                </a:solidFill>
              </a:rPr>
              <a:t>[] A, </a:t>
            </a:r>
            <a:r>
              <a:rPr lang="en-US" dirty="0" err="1" smtClean="0">
                <a:solidFill>
                  <a:srgbClr val="FFFF00"/>
                </a:solidFill>
              </a:rPr>
              <a:t>int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i</a:t>
            </a:r>
            <a:r>
              <a:rPr lang="en-US" dirty="0" smtClean="0">
                <a:solidFill>
                  <a:srgbClr val="FFFF00"/>
                </a:solidFill>
              </a:rPr>
              <a:t>) {</a:t>
            </a:r>
          </a:p>
          <a:p>
            <a:pPr lvl="2"/>
            <a:r>
              <a:rPr lang="en-US" dirty="0" smtClean="0">
                <a:solidFill>
                  <a:srgbClr val="FFFF00"/>
                </a:solidFill>
              </a:rPr>
              <a:t>    </a:t>
            </a:r>
            <a:r>
              <a:rPr lang="en-US" dirty="0" err="1" smtClean="0">
                <a:solidFill>
                  <a:srgbClr val="FFFF00"/>
                </a:solidFill>
              </a:rPr>
              <a:t>int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maxLength</a:t>
            </a:r>
            <a:r>
              <a:rPr lang="en-US" dirty="0">
                <a:solidFill>
                  <a:srgbClr val="FFFF00"/>
                </a:solidFill>
              </a:rPr>
              <a:t> = 0;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   </a:t>
            </a:r>
            <a:r>
              <a:rPr lang="en-US" dirty="0" smtClean="0">
                <a:solidFill>
                  <a:srgbClr val="FFFF00"/>
                </a:solidFill>
              </a:rPr>
              <a:t> for </a:t>
            </a:r>
            <a:r>
              <a:rPr lang="en-US" dirty="0">
                <a:solidFill>
                  <a:srgbClr val="FFFF00"/>
                </a:solidFill>
              </a:rPr>
              <a:t>(</a:t>
            </a:r>
            <a:r>
              <a:rPr lang="en-US" dirty="0" err="1">
                <a:solidFill>
                  <a:srgbClr val="FFFF00"/>
                </a:solidFill>
              </a:rPr>
              <a:t>int</a:t>
            </a:r>
            <a:r>
              <a:rPr lang="en-US" dirty="0">
                <a:solidFill>
                  <a:srgbClr val="FFFF00"/>
                </a:solidFill>
              </a:rPr>
              <a:t> j = </a:t>
            </a:r>
            <a:r>
              <a:rPr lang="en-US" dirty="0" err="1">
                <a:solidFill>
                  <a:srgbClr val="FFFF00"/>
                </a:solidFill>
              </a:rPr>
              <a:t>i</a:t>
            </a:r>
            <a:r>
              <a:rPr lang="en-US" dirty="0">
                <a:solidFill>
                  <a:srgbClr val="FFFF00"/>
                </a:solidFill>
              </a:rPr>
              <a:t> + 1; j &lt; </a:t>
            </a:r>
            <a:r>
              <a:rPr lang="en-US" dirty="0" err="1">
                <a:solidFill>
                  <a:srgbClr val="FFFF00"/>
                </a:solidFill>
              </a:rPr>
              <a:t>A.Length</a:t>
            </a:r>
            <a:r>
              <a:rPr lang="en-US" dirty="0">
                <a:solidFill>
                  <a:srgbClr val="FFFF00"/>
                </a:solidFill>
              </a:rPr>
              <a:t>; </a:t>
            </a:r>
            <a:r>
              <a:rPr lang="en-US" dirty="0" err="1">
                <a:solidFill>
                  <a:srgbClr val="FFFF00"/>
                </a:solidFill>
              </a:rPr>
              <a:t>j</a:t>
            </a:r>
            <a:r>
              <a:rPr lang="en-US" dirty="0" err="1" smtClean="0">
                <a:solidFill>
                  <a:srgbClr val="FFFF00"/>
                </a:solidFill>
              </a:rPr>
              <a:t>++</a:t>
            </a:r>
            <a:r>
              <a:rPr lang="en-US" dirty="0" smtClean="0">
                <a:solidFill>
                  <a:srgbClr val="FFFF00"/>
                </a:solidFill>
              </a:rPr>
              <a:t>) </a:t>
            </a:r>
            <a:r>
              <a:rPr lang="en-US" dirty="0">
                <a:solidFill>
                  <a:srgbClr val="FFFF00"/>
                </a:solidFill>
              </a:rPr>
              <a:t>{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    </a:t>
            </a:r>
            <a:r>
              <a:rPr lang="en-US" dirty="0" smtClean="0">
                <a:solidFill>
                  <a:srgbClr val="FFFF00"/>
                </a:solidFill>
              </a:rPr>
              <a:t>    if </a:t>
            </a:r>
            <a:r>
              <a:rPr lang="en-US" dirty="0">
                <a:solidFill>
                  <a:srgbClr val="FFFF00"/>
                </a:solidFill>
              </a:rPr>
              <a:t>(A[</a:t>
            </a:r>
            <a:r>
              <a:rPr lang="en-US" dirty="0" err="1">
                <a:solidFill>
                  <a:srgbClr val="FFFF00"/>
                </a:solidFill>
              </a:rPr>
              <a:t>i</a:t>
            </a:r>
            <a:r>
              <a:rPr lang="en-US" dirty="0">
                <a:solidFill>
                  <a:srgbClr val="FFFF00"/>
                </a:solidFill>
              </a:rPr>
              <a:t>] &lt; A[j</a:t>
            </a:r>
            <a:r>
              <a:rPr lang="en-US" dirty="0" smtClean="0">
                <a:solidFill>
                  <a:srgbClr val="FFFF00"/>
                </a:solidFill>
              </a:rPr>
              <a:t>]) </a:t>
            </a:r>
            <a:r>
              <a:rPr lang="en-US" dirty="0">
                <a:solidFill>
                  <a:srgbClr val="FFFF00"/>
                </a:solidFill>
              </a:rPr>
              <a:t>{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        </a:t>
            </a:r>
            <a:r>
              <a:rPr lang="en-US" dirty="0" smtClean="0">
                <a:solidFill>
                  <a:srgbClr val="FFFF00"/>
                </a:solidFill>
              </a:rPr>
              <a:t>    </a:t>
            </a:r>
            <a:r>
              <a:rPr lang="en-US" dirty="0" err="1" smtClean="0">
                <a:solidFill>
                  <a:srgbClr val="FFFF00"/>
                </a:solidFill>
              </a:rPr>
              <a:t>maxLength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= </a:t>
            </a:r>
            <a:r>
              <a:rPr lang="en-US" dirty="0" err="1">
                <a:solidFill>
                  <a:srgbClr val="FFFF00"/>
                </a:solidFill>
              </a:rPr>
              <a:t>Math.Max</a:t>
            </a:r>
            <a:r>
              <a:rPr lang="en-US" dirty="0">
                <a:solidFill>
                  <a:srgbClr val="FFFF00"/>
                </a:solidFill>
              </a:rPr>
              <a:t>(</a:t>
            </a:r>
            <a:r>
              <a:rPr lang="en-US" dirty="0" err="1">
                <a:solidFill>
                  <a:srgbClr val="FFFF00"/>
                </a:solidFill>
              </a:rPr>
              <a:t>maxLength</a:t>
            </a:r>
            <a:r>
              <a:rPr lang="en-US" dirty="0">
                <a:solidFill>
                  <a:srgbClr val="FFFF00"/>
                </a:solidFill>
              </a:rPr>
              <a:t>, </a:t>
            </a:r>
            <a:r>
              <a:rPr lang="en-US" dirty="0" err="1">
                <a:solidFill>
                  <a:srgbClr val="FFFF00"/>
                </a:solidFill>
              </a:rPr>
              <a:t>LongestSS</a:t>
            </a:r>
            <a:r>
              <a:rPr lang="en-US" dirty="0">
                <a:solidFill>
                  <a:srgbClr val="FFFF00"/>
                </a:solidFill>
              </a:rPr>
              <a:t>(A, j));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        </a:t>
            </a:r>
            <a:r>
              <a:rPr lang="en-US" dirty="0" smtClean="0">
                <a:solidFill>
                  <a:srgbClr val="FFFF00"/>
                </a:solidFill>
              </a:rPr>
              <a:t>}</a:t>
            </a:r>
            <a:endParaRPr lang="en-US" dirty="0">
              <a:solidFill>
                <a:srgbClr val="FFFF00"/>
              </a:solidFill>
            </a:endParaRPr>
          </a:p>
          <a:p>
            <a:pPr lvl="2"/>
            <a:r>
              <a:rPr lang="en-US" dirty="0">
                <a:solidFill>
                  <a:srgbClr val="FFFF00"/>
                </a:solidFill>
              </a:rPr>
              <a:t>    </a:t>
            </a:r>
            <a:r>
              <a:rPr lang="en-US" dirty="0" smtClean="0">
                <a:solidFill>
                  <a:srgbClr val="FFFF00"/>
                </a:solidFill>
              </a:rPr>
              <a:t>}</a:t>
            </a:r>
            <a:endParaRPr lang="en-US" dirty="0">
              <a:solidFill>
                <a:srgbClr val="FFFF00"/>
              </a:solidFill>
            </a:endParaRPr>
          </a:p>
          <a:p>
            <a:pPr lvl="2"/>
            <a:r>
              <a:rPr lang="en-US" dirty="0">
                <a:solidFill>
                  <a:srgbClr val="FFFF00"/>
                </a:solidFill>
              </a:rPr>
              <a:t>    </a:t>
            </a:r>
            <a:r>
              <a:rPr lang="en-US" dirty="0" smtClean="0">
                <a:solidFill>
                  <a:srgbClr val="FFFF00"/>
                </a:solidFill>
              </a:rPr>
              <a:t>return </a:t>
            </a:r>
            <a:r>
              <a:rPr lang="en-US" dirty="0" err="1">
                <a:solidFill>
                  <a:srgbClr val="FFFF00"/>
                </a:solidFill>
              </a:rPr>
              <a:t>maxLength</a:t>
            </a:r>
            <a:r>
              <a:rPr lang="en-US" dirty="0">
                <a:solidFill>
                  <a:srgbClr val="FFFF00"/>
                </a:solidFill>
              </a:rPr>
              <a:t> + 1;</a:t>
            </a:r>
          </a:p>
          <a:p>
            <a:pPr lvl="2"/>
            <a:r>
              <a:rPr lang="en-US" dirty="0" smtClean="0">
                <a:solidFill>
                  <a:srgbClr val="FFFF00"/>
                </a:solidFill>
              </a:rPr>
              <a:t>}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1000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6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Cached Computation 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6700" y="2286000"/>
            <a:ext cx="8610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Computes length of longest subsequence in A by considering all starting places</a:t>
            </a:r>
          </a:p>
          <a:p>
            <a:pPr lvl="2"/>
            <a:endParaRPr lang="en-US" dirty="0" smtClean="0"/>
          </a:p>
          <a:p>
            <a:pPr lvl="2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FF00"/>
                </a:solidFill>
              </a:rPr>
              <a:t>Dynamic</a:t>
            </a:r>
            <a:r>
              <a:rPr lang="en-US" dirty="0" err="1" smtClean="0"/>
              <a:t>LongestSS</a:t>
            </a:r>
            <a:r>
              <a:rPr lang="en-US" dirty="0" smtClean="0"/>
              <a:t> (</a:t>
            </a:r>
            <a:r>
              <a:rPr lang="en-US" dirty="0" err="1"/>
              <a:t>int</a:t>
            </a:r>
            <a:r>
              <a:rPr lang="en-US" dirty="0"/>
              <a:t>[] A</a:t>
            </a:r>
            <a:r>
              <a:rPr lang="en-US" dirty="0" smtClean="0"/>
              <a:t>) {</a:t>
            </a:r>
            <a:endParaRPr lang="en-US" dirty="0"/>
          </a:p>
          <a:p>
            <a:pPr lvl="2"/>
            <a:r>
              <a:rPr lang="en-US" dirty="0" smtClean="0"/>
              <a:t>    </a:t>
            </a:r>
            <a:r>
              <a:rPr lang="en-US" dirty="0" err="1" smtClean="0">
                <a:solidFill>
                  <a:srgbClr val="FFFF00"/>
                </a:solidFill>
              </a:rPr>
              <a:t>var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cache = new Dictionary&lt;</a:t>
            </a:r>
            <a:r>
              <a:rPr lang="en-US" dirty="0" err="1">
                <a:solidFill>
                  <a:srgbClr val="FFFF00"/>
                </a:solidFill>
              </a:rPr>
              <a:t>int</a:t>
            </a:r>
            <a:r>
              <a:rPr lang="en-US" dirty="0">
                <a:solidFill>
                  <a:srgbClr val="FFFF00"/>
                </a:solidFill>
              </a:rPr>
              <a:t>, </a:t>
            </a:r>
            <a:r>
              <a:rPr lang="en-US" dirty="0" err="1">
                <a:solidFill>
                  <a:srgbClr val="FFFF00"/>
                </a:solidFill>
              </a:rPr>
              <a:t>int</a:t>
            </a:r>
            <a:r>
              <a:rPr lang="en-US" dirty="0">
                <a:solidFill>
                  <a:srgbClr val="FFFF00"/>
                </a:solidFill>
              </a:rPr>
              <a:t>&gt;();</a:t>
            </a:r>
          </a:p>
          <a:p>
            <a:pPr lvl="2"/>
            <a:r>
              <a:rPr lang="en-US" dirty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maxLength</a:t>
            </a:r>
            <a:r>
              <a:rPr lang="en-US" dirty="0"/>
              <a:t> = 0;</a:t>
            </a:r>
          </a:p>
          <a:p>
            <a:pPr lvl="2"/>
            <a:r>
              <a:rPr lang="nn-NO" dirty="0"/>
              <a:t>    </a:t>
            </a:r>
            <a:r>
              <a:rPr lang="nn-NO" dirty="0" smtClean="0"/>
              <a:t>for </a:t>
            </a:r>
            <a:r>
              <a:rPr lang="nn-NO" dirty="0"/>
              <a:t>(int i = </a:t>
            </a:r>
            <a:r>
              <a:rPr lang="nn-NO" dirty="0" smtClean="0"/>
              <a:t>A.length-1; </a:t>
            </a:r>
            <a:r>
              <a:rPr lang="nn-NO" dirty="0"/>
              <a:t>i </a:t>
            </a:r>
            <a:r>
              <a:rPr lang="nn-NO" dirty="0" smtClean="0"/>
              <a:t>&gt;= 0; i--) </a:t>
            </a:r>
            <a:r>
              <a:rPr lang="en-US" dirty="0" smtClean="0"/>
              <a:t>{</a:t>
            </a:r>
            <a:endParaRPr lang="en-US" dirty="0"/>
          </a:p>
          <a:p>
            <a:pPr lvl="2"/>
            <a:r>
              <a:rPr lang="en-US" dirty="0"/>
              <a:t>        </a:t>
            </a:r>
            <a:r>
              <a:rPr lang="en-US" dirty="0" err="1" smtClean="0"/>
              <a:t>maxLength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Math.Max</a:t>
            </a:r>
            <a:r>
              <a:rPr lang="en-US" dirty="0"/>
              <a:t>(</a:t>
            </a:r>
            <a:r>
              <a:rPr lang="en-US" dirty="0" err="1"/>
              <a:t>maxLength</a:t>
            </a:r>
            <a:r>
              <a:rPr lang="en-US" dirty="0"/>
              <a:t>, </a:t>
            </a:r>
            <a:r>
              <a:rPr lang="en-US" dirty="0" err="1">
                <a:solidFill>
                  <a:srgbClr val="FFFF00"/>
                </a:solidFill>
              </a:rPr>
              <a:t>Dynamic</a:t>
            </a:r>
            <a:r>
              <a:rPr lang="en-US" dirty="0" err="1"/>
              <a:t>LongestSS</a:t>
            </a:r>
            <a:r>
              <a:rPr lang="en-US" dirty="0"/>
              <a:t>(A, </a:t>
            </a:r>
            <a:r>
              <a:rPr lang="en-US" dirty="0" err="1"/>
              <a:t>i</a:t>
            </a:r>
            <a:r>
              <a:rPr lang="en-US" dirty="0">
                <a:solidFill>
                  <a:srgbClr val="FFFF00"/>
                </a:solidFill>
              </a:rPr>
              <a:t>, cache</a:t>
            </a:r>
            <a:r>
              <a:rPr lang="en-US" dirty="0"/>
              <a:t>));</a:t>
            </a:r>
          </a:p>
          <a:p>
            <a:pPr lvl="2"/>
            <a:r>
              <a:rPr lang="en-US" dirty="0"/>
              <a:t>    </a:t>
            </a:r>
            <a:r>
              <a:rPr lang="en-US" dirty="0" smtClean="0"/>
              <a:t>}</a:t>
            </a:r>
            <a:endParaRPr lang="en-US" dirty="0"/>
          </a:p>
          <a:p>
            <a:pPr lvl="2"/>
            <a:r>
              <a:rPr lang="en-US" dirty="0" smtClean="0"/>
              <a:t>    return </a:t>
            </a:r>
            <a:r>
              <a:rPr lang="en-US" dirty="0" err="1"/>
              <a:t>maxLength</a:t>
            </a:r>
            <a:r>
              <a:rPr lang="en-US" dirty="0"/>
              <a:t>;</a:t>
            </a:r>
          </a:p>
          <a:p>
            <a:pPr lvl="2"/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82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Cached Computation 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1447800"/>
            <a:ext cx="8610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Computes length of longest increasing subsequence that begins at index </a:t>
            </a:r>
            <a:r>
              <a:rPr lang="en-US" dirty="0" err="1"/>
              <a:t>i</a:t>
            </a:r>
            <a:r>
              <a:rPr lang="en-US" dirty="0"/>
              <a:t> of A):</a:t>
            </a:r>
          </a:p>
          <a:p>
            <a:pPr lvl="2"/>
            <a:endParaRPr lang="en-US" dirty="0" smtClean="0"/>
          </a:p>
          <a:p>
            <a:pPr lvl="2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FF00"/>
                </a:solidFill>
              </a:rPr>
              <a:t>Dynamic</a:t>
            </a:r>
            <a:r>
              <a:rPr lang="en-US" dirty="0" err="1" smtClean="0"/>
              <a:t>LongestSS</a:t>
            </a:r>
            <a:r>
              <a:rPr lang="en-US" dirty="0" smtClean="0"/>
              <a:t> (</a:t>
            </a:r>
            <a:r>
              <a:rPr lang="en-US" dirty="0" err="1"/>
              <a:t>int</a:t>
            </a:r>
            <a:r>
              <a:rPr lang="en-US" dirty="0"/>
              <a:t>[] A,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>
                <a:solidFill>
                  <a:srgbClr val="FFFF00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Dictionary&lt;</a:t>
            </a:r>
            <a:r>
              <a:rPr lang="en-US" dirty="0" err="1">
                <a:solidFill>
                  <a:srgbClr val="FFFF00"/>
                </a:solidFill>
              </a:rPr>
              <a:t>int,int</a:t>
            </a:r>
            <a:r>
              <a:rPr lang="en-US" dirty="0">
                <a:solidFill>
                  <a:srgbClr val="FFFF00"/>
                </a:solidFill>
              </a:rPr>
              <a:t>&gt; cache</a:t>
            </a:r>
            <a:r>
              <a:rPr lang="en-US" dirty="0" smtClean="0"/>
              <a:t>) {</a:t>
            </a:r>
          </a:p>
          <a:p>
            <a:pPr lvl="2"/>
            <a:endParaRPr lang="en-US" sz="1000" dirty="0"/>
          </a:p>
          <a:p>
            <a:pPr lvl="2"/>
            <a:r>
              <a:rPr lang="en-US" dirty="0" smtClean="0">
                <a:solidFill>
                  <a:srgbClr val="FFFF00"/>
                </a:solidFill>
              </a:rPr>
              <a:t>    </a:t>
            </a:r>
            <a:r>
              <a:rPr lang="en-US" dirty="0" err="1" smtClean="0">
                <a:solidFill>
                  <a:srgbClr val="FFFF00"/>
                </a:solidFill>
              </a:rPr>
              <a:t>int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result;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    </a:t>
            </a:r>
            <a:r>
              <a:rPr lang="en-US" dirty="0" smtClean="0">
                <a:solidFill>
                  <a:srgbClr val="FFFF00"/>
                </a:solidFill>
              </a:rPr>
              <a:t>if </a:t>
            </a:r>
            <a:r>
              <a:rPr lang="en-US" dirty="0">
                <a:solidFill>
                  <a:srgbClr val="FFFF00"/>
                </a:solidFill>
              </a:rPr>
              <a:t>(</a:t>
            </a:r>
            <a:r>
              <a:rPr lang="en-US" dirty="0" err="1">
                <a:solidFill>
                  <a:srgbClr val="FFFF00"/>
                </a:solidFill>
              </a:rPr>
              <a:t>cache.TryGetValue</a:t>
            </a:r>
            <a:r>
              <a:rPr lang="en-US" dirty="0">
                <a:solidFill>
                  <a:srgbClr val="FFFF00"/>
                </a:solidFill>
              </a:rPr>
              <a:t>(</a:t>
            </a:r>
            <a:r>
              <a:rPr lang="en-US" dirty="0" err="1">
                <a:solidFill>
                  <a:srgbClr val="FFFF00"/>
                </a:solidFill>
              </a:rPr>
              <a:t>i</a:t>
            </a:r>
            <a:r>
              <a:rPr lang="en-US" dirty="0">
                <a:solidFill>
                  <a:srgbClr val="FFFF00"/>
                </a:solidFill>
              </a:rPr>
              <a:t>, out result</a:t>
            </a:r>
            <a:r>
              <a:rPr lang="en-US" dirty="0" smtClean="0">
                <a:solidFill>
                  <a:srgbClr val="FFFF00"/>
                </a:solidFill>
              </a:rPr>
              <a:t>)) {</a:t>
            </a:r>
            <a:endParaRPr lang="en-US" dirty="0">
              <a:solidFill>
                <a:srgbClr val="FFFF00"/>
              </a:solidFill>
            </a:endParaRPr>
          </a:p>
          <a:p>
            <a:pPr lvl="2"/>
            <a:r>
              <a:rPr lang="en-US" dirty="0">
                <a:solidFill>
                  <a:srgbClr val="FFFF00"/>
                </a:solidFill>
              </a:rPr>
              <a:t>    </a:t>
            </a:r>
            <a:r>
              <a:rPr lang="en-US" dirty="0" smtClean="0">
                <a:solidFill>
                  <a:srgbClr val="FFFF00"/>
                </a:solidFill>
              </a:rPr>
              <a:t>    return </a:t>
            </a:r>
            <a:r>
              <a:rPr lang="en-US" dirty="0">
                <a:solidFill>
                  <a:srgbClr val="FFFF00"/>
                </a:solidFill>
              </a:rPr>
              <a:t>result;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    </a:t>
            </a:r>
            <a:r>
              <a:rPr lang="en-US" dirty="0" smtClean="0">
                <a:solidFill>
                  <a:srgbClr val="FFFF00"/>
                </a:solidFill>
              </a:rPr>
              <a:t>}</a:t>
            </a:r>
            <a:endParaRPr lang="en-US" dirty="0">
              <a:solidFill>
                <a:srgbClr val="FFFF00"/>
              </a:solidFill>
            </a:endParaRPr>
          </a:p>
          <a:p>
            <a:pPr lvl="2"/>
            <a:endParaRPr lang="en-US" sz="1000" dirty="0"/>
          </a:p>
          <a:p>
            <a:pPr lvl="2"/>
            <a:r>
              <a:rPr lang="en-US" dirty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maxLength</a:t>
            </a:r>
            <a:r>
              <a:rPr lang="en-US" dirty="0"/>
              <a:t> = 0;</a:t>
            </a:r>
          </a:p>
          <a:p>
            <a:pPr lvl="2"/>
            <a:r>
              <a:rPr lang="en-US" dirty="0"/>
              <a:t>    </a:t>
            </a:r>
            <a:r>
              <a:rPr lang="en-US" dirty="0" smtClean="0"/>
              <a:t>for 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j = </a:t>
            </a:r>
            <a:r>
              <a:rPr lang="en-US" dirty="0" err="1"/>
              <a:t>i</a:t>
            </a:r>
            <a:r>
              <a:rPr lang="en-US" dirty="0"/>
              <a:t> + 1; j &lt; </a:t>
            </a:r>
            <a:r>
              <a:rPr lang="en-US" dirty="0" err="1"/>
              <a:t>A.Length</a:t>
            </a:r>
            <a:r>
              <a:rPr lang="en-US" dirty="0"/>
              <a:t>; </a:t>
            </a:r>
            <a:r>
              <a:rPr lang="en-US" dirty="0" err="1"/>
              <a:t>j++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    </a:t>
            </a:r>
            <a:r>
              <a:rPr lang="en-US" dirty="0" smtClean="0"/>
              <a:t>{</a:t>
            </a:r>
            <a:endParaRPr lang="en-US" dirty="0"/>
          </a:p>
          <a:p>
            <a:pPr lvl="2"/>
            <a:r>
              <a:rPr lang="en-US" dirty="0" smtClean="0"/>
              <a:t>        if </a:t>
            </a:r>
            <a:r>
              <a:rPr lang="en-US" dirty="0"/>
              <a:t>(A[</a:t>
            </a:r>
            <a:r>
              <a:rPr lang="en-US" dirty="0" err="1"/>
              <a:t>i</a:t>
            </a:r>
            <a:r>
              <a:rPr lang="en-US" dirty="0"/>
              <a:t>] &lt; A[j</a:t>
            </a:r>
            <a:r>
              <a:rPr lang="en-US" dirty="0" smtClean="0"/>
              <a:t>]) </a:t>
            </a:r>
            <a:r>
              <a:rPr lang="en-US" dirty="0"/>
              <a:t>{</a:t>
            </a:r>
          </a:p>
          <a:p>
            <a:pPr lvl="2"/>
            <a:r>
              <a:rPr lang="en-US" dirty="0"/>
              <a:t>        </a:t>
            </a:r>
            <a:r>
              <a:rPr lang="en-US" dirty="0" smtClean="0"/>
              <a:t>    </a:t>
            </a:r>
            <a:r>
              <a:rPr lang="en-US" dirty="0" err="1" smtClean="0"/>
              <a:t>maxLength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Math.Max</a:t>
            </a:r>
            <a:r>
              <a:rPr lang="en-US" dirty="0"/>
              <a:t>(</a:t>
            </a:r>
            <a:r>
              <a:rPr lang="en-US" dirty="0" err="1"/>
              <a:t>maxLength</a:t>
            </a:r>
            <a:r>
              <a:rPr lang="en-US" dirty="0"/>
              <a:t>, </a:t>
            </a:r>
            <a:r>
              <a:rPr lang="en-US" dirty="0" err="1">
                <a:solidFill>
                  <a:srgbClr val="FFFF00"/>
                </a:solidFill>
              </a:rPr>
              <a:t>Dynamic</a:t>
            </a:r>
            <a:r>
              <a:rPr lang="en-US" dirty="0" err="1"/>
              <a:t>LongestSS</a:t>
            </a:r>
            <a:r>
              <a:rPr lang="en-US" dirty="0"/>
              <a:t>(A, j</a:t>
            </a:r>
            <a:r>
              <a:rPr lang="en-US" dirty="0">
                <a:solidFill>
                  <a:srgbClr val="FFFF00"/>
                </a:solidFill>
              </a:rPr>
              <a:t>, cache</a:t>
            </a:r>
            <a:r>
              <a:rPr lang="en-US" dirty="0"/>
              <a:t>));</a:t>
            </a:r>
          </a:p>
          <a:p>
            <a:pPr lvl="2"/>
            <a:r>
              <a:rPr lang="en-US" dirty="0"/>
              <a:t>        </a:t>
            </a:r>
            <a:r>
              <a:rPr lang="en-US" dirty="0" smtClean="0"/>
              <a:t>}</a:t>
            </a:r>
            <a:endParaRPr lang="en-US" dirty="0"/>
          </a:p>
          <a:p>
            <a:pPr lvl="2"/>
            <a:r>
              <a:rPr lang="en-US" dirty="0"/>
              <a:t>    </a:t>
            </a:r>
            <a:r>
              <a:rPr lang="en-US" dirty="0" smtClean="0"/>
              <a:t>}</a:t>
            </a:r>
          </a:p>
          <a:p>
            <a:pPr lvl="2"/>
            <a:endParaRPr lang="en-US" sz="1000" dirty="0"/>
          </a:p>
          <a:p>
            <a:pPr lvl="2"/>
            <a:r>
              <a:rPr lang="en-US" dirty="0"/>
              <a:t>    </a:t>
            </a:r>
            <a:r>
              <a:rPr lang="en-US" dirty="0" smtClean="0">
                <a:solidFill>
                  <a:srgbClr val="FFFF00"/>
                </a:solidFill>
              </a:rPr>
              <a:t>cache[</a:t>
            </a:r>
            <a:r>
              <a:rPr lang="en-US" dirty="0" err="1" smtClean="0">
                <a:solidFill>
                  <a:srgbClr val="FFFF00"/>
                </a:solidFill>
              </a:rPr>
              <a:t>i</a:t>
            </a:r>
            <a:r>
              <a:rPr lang="en-US" dirty="0">
                <a:solidFill>
                  <a:srgbClr val="FFFF00"/>
                </a:solidFill>
              </a:rPr>
              <a:t>] = </a:t>
            </a:r>
            <a:r>
              <a:rPr lang="en-US" dirty="0" err="1">
                <a:solidFill>
                  <a:srgbClr val="FFFF00"/>
                </a:solidFill>
              </a:rPr>
              <a:t>maxLength</a:t>
            </a:r>
            <a:r>
              <a:rPr lang="en-US" dirty="0">
                <a:solidFill>
                  <a:srgbClr val="FFFF00"/>
                </a:solidFill>
              </a:rPr>
              <a:t> + 1;</a:t>
            </a:r>
          </a:p>
          <a:p>
            <a:pPr lvl="2"/>
            <a:r>
              <a:rPr lang="en-US" dirty="0"/>
              <a:t>    </a:t>
            </a:r>
            <a:r>
              <a:rPr lang="en-US" dirty="0" smtClean="0"/>
              <a:t>return </a:t>
            </a:r>
            <a:r>
              <a:rPr lang="en-US" dirty="0" err="1"/>
              <a:t>maxLength</a:t>
            </a:r>
            <a:r>
              <a:rPr lang="en-US" dirty="0"/>
              <a:t> + 1;</a:t>
            </a:r>
          </a:p>
          <a:p>
            <a:pPr lvl="2"/>
            <a:r>
              <a:rPr lang="en-US" dirty="0" smtClean="0"/>
              <a:t>}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6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Minimum Edit Distance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1617" y="1371600"/>
            <a:ext cx="77724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Problem:  Given two strings r and s, find the smallest number of edits that will transform r into s.  </a:t>
            </a:r>
          </a:p>
          <a:p>
            <a:endParaRPr lang="en-US" dirty="0"/>
          </a:p>
          <a:p>
            <a:r>
              <a:rPr lang="en-US" dirty="0" smtClean="0"/>
              <a:t>Editing operations are: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Delete a letter from r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Insert a letter into r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Replace a letter in r with a different letter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Example:  r = SNOWY    s = SUNNY</a:t>
            </a:r>
          </a:p>
          <a:p>
            <a:endParaRPr lang="en-US" dirty="0"/>
          </a:p>
          <a:p>
            <a:r>
              <a:rPr lang="en-US" dirty="0" smtClean="0"/>
              <a:t>Solution:  3  (insert U, replace O with N, delete W)</a:t>
            </a:r>
          </a:p>
          <a:p>
            <a:endParaRPr lang="en-US" dirty="0"/>
          </a:p>
          <a:p>
            <a:r>
              <a:rPr lang="en-US" dirty="0" smtClean="0"/>
              <a:t>Question:  Can you think of a greedy solution?</a:t>
            </a:r>
          </a:p>
          <a:p>
            <a:endParaRPr lang="en-US" dirty="0"/>
          </a:p>
          <a:p>
            <a:r>
              <a:rPr lang="en-US" dirty="0" smtClean="0"/>
              <a:t>Observation:  Focus on making the last characters agree</a:t>
            </a:r>
          </a:p>
          <a:p>
            <a:endParaRPr lang="en-US" dirty="0"/>
          </a:p>
          <a:p>
            <a:r>
              <a:rPr lang="en-US" dirty="0" smtClean="0"/>
              <a:t>Challenge:  Define </a:t>
            </a:r>
            <a:r>
              <a:rPr lang="en-US" dirty="0" smtClean="0"/>
              <a:t>distance(</a:t>
            </a:r>
            <a:r>
              <a:rPr lang="en-US" dirty="0" smtClean="0"/>
              <a:t>n, m</a:t>
            </a:r>
            <a:r>
              <a:rPr lang="en-US" dirty="0" smtClean="0"/>
              <a:t>), </a:t>
            </a:r>
            <a:r>
              <a:rPr lang="en-US" dirty="0" smtClean="0"/>
              <a:t>which is the minimum edit distance between the first </a:t>
            </a:r>
            <a:r>
              <a:rPr lang="en-US" dirty="0"/>
              <a:t>n</a:t>
            </a:r>
            <a:r>
              <a:rPr lang="en-US" dirty="0" smtClean="0"/>
              <a:t> </a:t>
            </a:r>
            <a:r>
              <a:rPr lang="en-US" dirty="0" smtClean="0"/>
              <a:t>characters of r and the first </a:t>
            </a:r>
            <a:r>
              <a:rPr lang="en-US" dirty="0" smtClean="0"/>
              <a:t>m </a:t>
            </a:r>
            <a:r>
              <a:rPr lang="en-US" dirty="0" smtClean="0"/>
              <a:t>characters of 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84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Minimum Edit Distance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7583" y="1143000"/>
            <a:ext cx="831541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E[</a:t>
            </a:r>
            <a:r>
              <a:rPr lang="en-US" dirty="0" smtClean="0"/>
              <a:t>n, m</a:t>
            </a:r>
            <a:r>
              <a:rPr lang="en-US" dirty="0" smtClean="0"/>
              <a:t>]  </a:t>
            </a:r>
            <a:r>
              <a:rPr lang="en-US" dirty="0" smtClean="0"/>
              <a:t>=  </a:t>
            </a:r>
            <a:r>
              <a:rPr lang="en-US" dirty="0" smtClean="0"/>
              <a:t>minimum </a:t>
            </a:r>
            <a:r>
              <a:rPr lang="en-US" dirty="0" smtClean="0"/>
              <a:t>edit distance between </a:t>
            </a:r>
            <a:r>
              <a:rPr lang="en-US" dirty="0" smtClean="0"/>
              <a:t>the first </a:t>
            </a:r>
            <a:r>
              <a:rPr lang="en-US" dirty="0" err="1" smtClean="0"/>
              <a:t>i</a:t>
            </a:r>
            <a:r>
              <a:rPr lang="en-US" dirty="0" smtClean="0"/>
              <a:t> chars of r and the first j chars of s.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Case 1:	</a:t>
            </a:r>
            <a:endParaRPr lang="en-US" dirty="0" smtClean="0"/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 = </a:t>
            </a:r>
            <a:r>
              <a:rPr lang="en-US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?????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n-US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???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   	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E[n, m] </a:t>
            </a:r>
            <a:r>
              <a:rPr lang="en-US" dirty="0">
                <a:cs typeface="Courier New" panose="02070309020205020404" pitchFamily="49" charset="0"/>
              </a:rPr>
              <a:t>= </a:t>
            </a:r>
            <a:r>
              <a:rPr lang="en-US" dirty="0" smtClean="0">
                <a:cs typeface="Courier New" panose="02070309020205020404" pitchFamily="49" charset="0"/>
              </a:rPr>
              <a:t>E[n-1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smtClean="0">
                <a:cs typeface="Courier New" panose="02070309020205020404" pitchFamily="49" charset="0"/>
              </a:rPr>
              <a:t>m-1]	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				        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 smtClean="0"/>
              <a:t>Case 2 (replace):</a:t>
            </a:r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 =  ?????A</a:t>
            </a:r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 =  </a:t>
            </a:r>
            <a:r>
              <a:rPr lang="en-US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???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?????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E[</a:t>
            </a:r>
            <a:r>
              <a:rPr lang="en-US" dirty="0"/>
              <a:t>n</a:t>
            </a:r>
            <a:r>
              <a:rPr lang="en-US" dirty="0" smtClean="0"/>
              <a:t>, </a:t>
            </a:r>
            <a:r>
              <a:rPr lang="en-US" dirty="0"/>
              <a:t>m</a:t>
            </a:r>
            <a:r>
              <a:rPr lang="en-US" dirty="0" smtClean="0"/>
              <a:t>] = 1 + E[n-1, m-1]</a:t>
            </a:r>
            <a:endParaRPr lang="en-US" dirty="0" smtClean="0"/>
          </a:p>
          <a:p>
            <a:endParaRPr lang="en-US" dirty="0"/>
          </a:p>
          <a:p>
            <a:pPr lvl="2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55504" y="1981200"/>
            <a:ext cx="273344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3 (delete):</a:t>
            </a:r>
            <a:endParaRPr lang="en-US" dirty="0"/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 ?????A</a:t>
            </a:r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 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???B</a:t>
            </a:r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-&gt; 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?????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E[</a:t>
            </a:r>
            <a:r>
              <a:rPr lang="en-US" dirty="0">
                <a:cs typeface="Courier New" panose="02070309020205020404" pitchFamily="49" charset="0"/>
              </a:rPr>
              <a:t>n</a:t>
            </a:r>
            <a:r>
              <a:rPr lang="en-US" dirty="0" smtClean="0">
                <a:cs typeface="Courier New" panose="02070309020205020404" pitchFamily="49" charset="0"/>
              </a:rPr>
              <a:t>, m] </a:t>
            </a:r>
            <a:r>
              <a:rPr lang="en-US" dirty="0">
                <a:cs typeface="Courier New" panose="02070309020205020404" pitchFamily="49" charset="0"/>
              </a:rPr>
              <a:t>= 1 + </a:t>
            </a:r>
            <a:r>
              <a:rPr lang="en-US" dirty="0" smtClean="0">
                <a:cs typeface="Courier New" panose="02070309020205020404" pitchFamily="49" charset="0"/>
              </a:rPr>
              <a:t>E[n-1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smtClean="0">
                <a:cs typeface="Courier New" panose="02070309020205020404" pitchFamily="49" charset="0"/>
              </a:rPr>
              <a:t>m]</a:t>
            </a:r>
            <a:endParaRPr lang="en-US" dirty="0">
              <a:cs typeface="Courier New" panose="02070309020205020404" pitchFamily="49" charset="0"/>
            </a:endParaRP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 smtClean="0"/>
              <a:t>Case 4 (insert):</a:t>
            </a:r>
            <a:endParaRPr lang="en-US" dirty="0"/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= ?????A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???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-&gt; 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?????A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E[</a:t>
            </a:r>
            <a:r>
              <a:rPr lang="en-US" dirty="0"/>
              <a:t>n</a:t>
            </a:r>
            <a:r>
              <a:rPr lang="en-US" dirty="0" smtClean="0"/>
              <a:t>, m] </a:t>
            </a:r>
            <a:r>
              <a:rPr lang="en-US" dirty="0"/>
              <a:t>= 1 + </a:t>
            </a:r>
            <a:r>
              <a:rPr lang="en-US" dirty="0" smtClean="0"/>
              <a:t>E[n, m-1</a:t>
            </a:r>
            <a:r>
              <a:rPr lang="en-US" dirty="0"/>
              <a:t>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22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Minimum Edit Distance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143000"/>
            <a:ext cx="77724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E[n, m]  =  minimum edit distance between the first n characters of r and the first m characters of s</a:t>
            </a:r>
            <a:endParaRPr lang="en-US" sz="2000" dirty="0"/>
          </a:p>
          <a:p>
            <a:pPr lvl="1"/>
            <a:endParaRPr lang="en-US" dirty="0" smtClean="0"/>
          </a:p>
          <a:p>
            <a:pPr lvl="1"/>
            <a:r>
              <a:rPr lang="en-US" sz="2000" dirty="0" smtClean="0"/>
              <a:t>E[0, 0]  =  0</a:t>
            </a:r>
          </a:p>
          <a:p>
            <a:pPr lvl="1"/>
            <a:r>
              <a:rPr lang="en-US" sz="2000" dirty="0" smtClean="0"/>
              <a:t>E[0, m]   =   m</a:t>
            </a:r>
          </a:p>
          <a:p>
            <a:pPr lvl="1"/>
            <a:r>
              <a:rPr lang="en-US" sz="2000" dirty="0" smtClean="0"/>
              <a:t>E[n, 0]   =   </a:t>
            </a:r>
            <a:r>
              <a:rPr lang="en-US" sz="2000" dirty="0"/>
              <a:t>n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E[n, m]    =    E[n-1, m-1]                                      (if r[n-1] = s[m-1])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                                                 </a:t>
            </a:r>
            <a:r>
              <a:rPr lang="en-US" sz="2000" dirty="0" smtClean="0"/>
              <a:t>E[n-1, m]</a:t>
            </a:r>
            <a:endParaRPr lang="en-US" sz="2000" dirty="0"/>
          </a:p>
          <a:p>
            <a:pPr lvl="1"/>
            <a:r>
              <a:rPr lang="en-US" sz="2000" dirty="0" smtClean="0"/>
              <a:t>E[n, m]    =    1  +  min</a:t>
            </a:r>
            <a:r>
              <a:rPr lang="en-US" dirty="0" smtClean="0"/>
              <a:t>       </a:t>
            </a:r>
            <a:r>
              <a:rPr lang="en-US" sz="2000" dirty="0" smtClean="0"/>
              <a:t>E[n, </a:t>
            </a:r>
            <a:r>
              <a:rPr lang="en-US" sz="2000" dirty="0"/>
              <a:t>m</a:t>
            </a:r>
            <a:r>
              <a:rPr lang="en-US" sz="2000" dirty="0" smtClean="0"/>
              <a:t>-1]                     (otherwise)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                                             </a:t>
            </a:r>
            <a:r>
              <a:rPr lang="en-US" sz="2000" dirty="0" smtClean="0"/>
              <a:t>E[n-1, m-1]</a:t>
            </a:r>
          </a:p>
          <a:p>
            <a:pPr lvl="1"/>
            <a:r>
              <a:rPr lang="en-US" dirty="0" smtClean="0"/>
              <a:t>   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   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1000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80434" y="3733800"/>
            <a:ext cx="5581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(</a:t>
            </a:r>
            <a:endParaRPr lang="en-US" sz="9600" dirty="0"/>
          </a:p>
        </p:txBody>
      </p:sp>
      <p:sp>
        <p:nvSpPr>
          <p:cNvPr id="6" name="TextBox 5"/>
          <p:cNvSpPr txBox="1"/>
          <p:nvPr/>
        </p:nvSpPr>
        <p:spPr>
          <a:xfrm>
            <a:off x="4876800" y="3764340"/>
            <a:ext cx="5581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6469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0" y="3673197"/>
            <a:ext cx="833353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dirty="0"/>
              <a:t>E[0, 0]  =  0</a:t>
            </a:r>
          </a:p>
          <a:p>
            <a:pPr lvl="1"/>
            <a:r>
              <a:rPr lang="en-US" sz="2000" dirty="0"/>
              <a:t>E[0, m]   =   m</a:t>
            </a:r>
          </a:p>
          <a:p>
            <a:pPr lvl="1"/>
            <a:r>
              <a:rPr lang="en-US" sz="2000" dirty="0"/>
              <a:t>E[n, 0]   =   n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E[n, m]    =    E[n-1, m-1]                                      (if r[n-1] = s[m-1])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                                                 </a:t>
            </a:r>
            <a:r>
              <a:rPr lang="en-US" sz="2000" dirty="0"/>
              <a:t>E[n-1, m]</a:t>
            </a:r>
          </a:p>
          <a:p>
            <a:pPr lvl="1"/>
            <a:r>
              <a:rPr lang="en-US" sz="2000" dirty="0"/>
              <a:t>E[n, m]    =    1  +  min</a:t>
            </a:r>
            <a:r>
              <a:rPr lang="en-US" dirty="0"/>
              <a:t>       </a:t>
            </a:r>
            <a:r>
              <a:rPr lang="en-US" sz="2000" dirty="0"/>
              <a:t>E[n, m-1]                     (otherwise)</a:t>
            </a:r>
          </a:p>
          <a:p>
            <a:pPr lvl="1"/>
            <a:r>
              <a:rPr lang="en-US" dirty="0"/>
              <a:t>                                                 </a:t>
            </a:r>
            <a:r>
              <a:rPr lang="en-US" sz="2000" dirty="0"/>
              <a:t>E[n-1, m-1]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Minimum Edit Distance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89834" y="5440740"/>
            <a:ext cx="5581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(</a:t>
            </a:r>
            <a:endParaRPr lang="en-US" sz="9600" dirty="0"/>
          </a:p>
        </p:txBody>
      </p:sp>
      <p:sp>
        <p:nvSpPr>
          <p:cNvPr id="6" name="TextBox 5"/>
          <p:cNvSpPr txBox="1"/>
          <p:nvPr/>
        </p:nvSpPr>
        <p:spPr>
          <a:xfrm>
            <a:off x="4013834" y="5443428"/>
            <a:ext cx="5581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3581400" y="17526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38600" y="17526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4495800" y="17526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53000" y="17526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96143" y="17526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853343" y="17526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581400" y="22098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038600" y="22098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95800" y="22098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53000" y="22098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96143" y="22098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853343" y="22098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81400" y="26670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038600" y="26670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495800" y="26670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953000" y="26670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396143" y="26670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853343" y="26670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581400" y="31242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038600" y="31242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495800" y="31242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953000" y="31242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396143" y="31242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853343" y="31242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581400" y="8382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038600" y="8382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495800" y="8382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953000" y="8382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396143" y="8382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853343" y="8382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581400" y="12954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038600" y="12954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495800" y="12954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953000" y="12954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396143" y="12954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853343" y="12954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124200" y="17526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124200" y="22098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124200" y="26670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124200" y="31242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124200" y="8382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124200" y="12954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581400" y="357992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038600" y="357992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495800" y="357992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953000" y="357992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396143" y="357992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853343" y="357992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652204" y="8382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2204" y="12954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652204" y="1742243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652204" y="2199443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652204" y="2656643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053396" y="4026763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510596" y="4026763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67796" y="4026763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65" name="Rectangle 64"/>
          <p:cNvSpPr/>
          <p:nvPr/>
        </p:nvSpPr>
        <p:spPr>
          <a:xfrm>
            <a:off x="5410939" y="4026763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868139" y="4026763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2796" y="343918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3541362" y="388603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024561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Direct Recursive Computation 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901785"/>
            <a:ext cx="7772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dirty="0" smtClean="0"/>
              <a:t>// Return minimum edit distance between r and s</a:t>
            </a:r>
          </a:p>
          <a:p>
            <a:pPr lvl="2"/>
            <a:r>
              <a:rPr lang="en-US" dirty="0" smtClean="0">
                <a:solidFill>
                  <a:srgbClr val="FFFF00"/>
                </a:solidFill>
              </a:rPr>
              <a:t>public </a:t>
            </a:r>
            <a:r>
              <a:rPr lang="en-US" dirty="0">
                <a:solidFill>
                  <a:srgbClr val="FFFF00"/>
                </a:solidFill>
              </a:rPr>
              <a:t>static </a:t>
            </a:r>
            <a:r>
              <a:rPr lang="en-US" dirty="0" err="1">
                <a:solidFill>
                  <a:srgbClr val="FFFF00"/>
                </a:solidFill>
              </a:rPr>
              <a:t>int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MinEditDistance</a:t>
            </a:r>
            <a:r>
              <a:rPr lang="en-US" dirty="0" smtClean="0">
                <a:solidFill>
                  <a:srgbClr val="FFFF00"/>
                </a:solidFill>
              </a:rPr>
              <a:t> (</a:t>
            </a:r>
            <a:r>
              <a:rPr lang="en-US" dirty="0">
                <a:solidFill>
                  <a:srgbClr val="FFFF00"/>
                </a:solidFill>
              </a:rPr>
              <a:t>string r, string s</a:t>
            </a:r>
            <a:r>
              <a:rPr lang="en-US" dirty="0" smtClean="0">
                <a:solidFill>
                  <a:srgbClr val="FFFF00"/>
                </a:solidFill>
              </a:rPr>
              <a:t>) {</a:t>
            </a:r>
            <a:endParaRPr lang="en-US" dirty="0">
              <a:solidFill>
                <a:srgbClr val="FFFF00"/>
              </a:solidFill>
            </a:endParaRPr>
          </a:p>
          <a:p>
            <a:pPr lvl="2"/>
            <a:r>
              <a:rPr lang="en-US" dirty="0" smtClean="0">
                <a:solidFill>
                  <a:srgbClr val="FFFF00"/>
                </a:solidFill>
              </a:rPr>
              <a:t>    return </a:t>
            </a:r>
            <a:r>
              <a:rPr lang="en-US" dirty="0" err="1">
                <a:solidFill>
                  <a:srgbClr val="FFFF00"/>
                </a:solidFill>
              </a:rPr>
              <a:t>MinEditDistance</a:t>
            </a:r>
            <a:r>
              <a:rPr lang="en-US" dirty="0">
                <a:solidFill>
                  <a:srgbClr val="FFFF00"/>
                </a:solidFill>
              </a:rPr>
              <a:t>(r, </a:t>
            </a:r>
            <a:r>
              <a:rPr lang="en-US" dirty="0" err="1" smtClean="0">
                <a:solidFill>
                  <a:srgbClr val="FFFF00"/>
                </a:solidFill>
              </a:rPr>
              <a:t>r.Length</a:t>
            </a:r>
            <a:r>
              <a:rPr lang="en-US" dirty="0" smtClean="0">
                <a:solidFill>
                  <a:srgbClr val="FFFF00"/>
                </a:solidFill>
              </a:rPr>
              <a:t>, </a:t>
            </a:r>
            <a:r>
              <a:rPr lang="en-US" dirty="0">
                <a:solidFill>
                  <a:srgbClr val="FFFF00"/>
                </a:solidFill>
              </a:rPr>
              <a:t>s, </a:t>
            </a:r>
            <a:r>
              <a:rPr lang="en-US" dirty="0" err="1" smtClean="0">
                <a:solidFill>
                  <a:srgbClr val="FFFF00"/>
                </a:solidFill>
              </a:rPr>
              <a:t>s.Length</a:t>
            </a:r>
            <a:r>
              <a:rPr lang="en-US" dirty="0" smtClean="0">
                <a:solidFill>
                  <a:srgbClr val="FFFF00"/>
                </a:solidFill>
              </a:rPr>
              <a:t>);</a:t>
            </a:r>
            <a:endParaRPr lang="en-US" dirty="0">
              <a:solidFill>
                <a:srgbClr val="FFFF00"/>
              </a:solidFill>
            </a:endParaRPr>
          </a:p>
          <a:p>
            <a:pPr lvl="2"/>
            <a:r>
              <a:rPr lang="en-US" dirty="0" smtClean="0">
                <a:solidFill>
                  <a:srgbClr val="FFFF00"/>
                </a:solidFill>
              </a:rPr>
              <a:t>}</a:t>
            </a:r>
          </a:p>
          <a:p>
            <a:endParaRPr lang="en-US" sz="1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21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Direct Recursive Computation 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143000"/>
            <a:ext cx="777240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 smtClean="0"/>
              <a:t>// Return the minimum edit distance between the first n characters of r</a:t>
            </a:r>
          </a:p>
          <a:p>
            <a:pPr lvl="1"/>
            <a:r>
              <a:rPr lang="en-US" dirty="0" smtClean="0"/>
              <a:t>// and the first m characters of s,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public </a:t>
            </a:r>
            <a:r>
              <a:rPr lang="en-US" dirty="0">
                <a:solidFill>
                  <a:srgbClr val="FFFF00"/>
                </a:solidFill>
              </a:rPr>
              <a:t>static </a:t>
            </a:r>
            <a:r>
              <a:rPr lang="en-US" dirty="0" err="1">
                <a:solidFill>
                  <a:srgbClr val="FFFF00"/>
                </a:solidFill>
              </a:rPr>
              <a:t>int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MinEditDistance</a:t>
            </a:r>
            <a:r>
              <a:rPr lang="en-US" dirty="0">
                <a:solidFill>
                  <a:srgbClr val="FFFF00"/>
                </a:solidFill>
              </a:rPr>
              <a:t>(string r, </a:t>
            </a:r>
            <a:r>
              <a:rPr lang="en-US" dirty="0" err="1">
                <a:solidFill>
                  <a:srgbClr val="FFFF00"/>
                </a:solidFill>
              </a:rPr>
              <a:t>int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n, </a:t>
            </a:r>
            <a:r>
              <a:rPr lang="en-US" dirty="0">
                <a:solidFill>
                  <a:srgbClr val="FFFF00"/>
                </a:solidFill>
              </a:rPr>
              <a:t>string s, </a:t>
            </a:r>
            <a:r>
              <a:rPr lang="en-US" dirty="0" err="1">
                <a:solidFill>
                  <a:srgbClr val="FFFF00"/>
                </a:solidFill>
              </a:rPr>
              <a:t>int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m) {</a:t>
            </a:r>
            <a:endParaRPr lang="en-US" dirty="0">
              <a:solidFill>
                <a:srgbClr val="FFFF00"/>
              </a:solidFill>
            </a:endParaRP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    if (</a:t>
            </a:r>
            <a:r>
              <a:rPr lang="en-US" dirty="0">
                <a:solidFill>
                  <a:srgbClr val="FFFF00"/>
                </a:solidFill>
              </a:rPr>
              <a:t>n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== 0</a:t>
            </a:r>
            <a:r>
              <a:rPr lang="en-US" dirty="0" smtClean="0">
                <a:solidFill>
                  <a:srgbClr val="FFFF00"/>
                </a:solidFill>
              </a:rPr>
              <a:t>) {</a:t>
            </a:r>
            <a:endParaRPr lang="en-US" dirty="0">
              <a:solidFill>
                <a:srgbClr val="FFFF00"/>
              </a:solidFill>
            </a:endParaRP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        return </a:t>
            </a:r>
            <a:r>
              <a:rPr lang="en-US" dirty="0">
                <a:solidFill>
                  <a:srgbClr val="FFFF00"/>
                </a:solidFill>
              </a:rPr>
              <a:t>m</a:t>
            </a:r>
            <a:r>
              <a:rPr lang="en-US" dirty="0" smtClean="0">
                <a:solidFill>
                  <a:srgbClr val="FFFF00"/>
                </a:solidFill>
              </a:rPr>
              <a:t>;</a:t>
            </a:r>
            <a:endParaRPr lang="en-US" dirty="0">
              <a:solidFill>
                <a:srgbClr val="FFFF00"/>
              </a:solidFill>
            </a:endParaRPr>
          </a:p>
          <a:p>
            <a:pPr lvl="1"/>
            <a:r>
              <a:rPr lang="en-US" dirty="0">
                <a:solidFill>
                  <a:srgbClr val="FFFF00"/>
                </a:solidFill>
              </a:rPr>
              <a:t>    </a:t>
            </a:r>
            <a:r>
              <a:rPr lang="en-US" dirty="0" smtClean="0">
                <a:solidFill>
                  <a:srgbClr val="FFFF00"/>
                </a:solidFill>
              </a:rPr>
              <a:t>}</a:t>
            </a:r>
            <a:endParaRPr lang="en-US" dirty="0">
              <a:solidFill>
                <a:srgbClr val="FFFF00"/>
              </a:solidFill>
            </a:endParaRP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    else </a:t>
            </a:r>
            <a:r>
              <a:rPr lang="en-US" dirty="0">
                <a:solidFill>
                  <a:srgbClr val="FFFF00"/>
                </a:solidFill>
              </a:rPr>
              <a:t>if </a:t>
            </a:r>
            <a:r>
              <a:rPr lang="en-US" dirty="0" smtClean="0">
                <a:solidFill>
                  <a:srgbClr val="FFFF00"/>
                </a:solidFill>
              </a:rPr>
              <a:t>(m </a:t>
            </a:r>
            <a:r>
              <a:rPr lang="en-US" dirty="0">
                <a:solidFill>
                  <a:srgbClr val="FFFF00"/>
                </a:solidFill>
              </a:rPr>
              <a:t>== 0</a:t>
            </a:r>
            <a:r>
              <a:rPr lang="en-US" dirty="0" smtClean="0">
                <a:solidFill>
                  <a:srgbClr val="FFFF00"/>
                </a:solidFill>
              </a:rPr>
              <a:t>) {</a:t>
            </a:r>
            <a:endParaRPr lang="en-US" dirty="0">
              <a:solidFill>
                <a:srgbClr val="FFFF00"/>
              </a:solidFill>
            </a:endParaRP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        return </a:t>
            </a:r>
            <a:r>
              <a:rPr lang="en-US" dirty="0">
                <a:solidFill>
                  <a:srgbClr val="FFFF00"/>
                </a:solidFill>
              </a:rPr>
              <a:t>n</a:t>
            </a:r>
            <a:r>
              <a:rPr lang="en-US" dirty="0" smtClean="0">
                <a:solidFill>
                  <a:srgbClr val="FFFF00"/>
                </a:solidFill>
              </a:rPr>
              <a:t>;</a:t>
            </a:r>
            <a:endParaRPr lang="en-US" dirty="0">
              <a:solidFill>
                <a:srgbClr val="FFFF00"/>
              </a:solidFill>
            </a:endParaRPr>
          </a:p>
          <a:p>
            <a:pPr lvl="1"/>
            <a:r>
              <a:rPr lang="en-US" dirty="0">
                <a:solidFill>
                  <a:srgbClr val="FFFF00"/>
                </a:solidFill>
              </a:rPr>
              <a:t>    </a:t>
            </a:r>
            <a:r>
              <a:rPr lang="en-US" dirty="0" smtClean="0">
                <a:solidFill>
                  <a:srgbClr val="FFFF00"/>
                </a:solidFill>
              </a:rPr>
              <a:t>}</a:t>
            </a:r>
            <a:endParaRPr lang="en-US" dirty="0">
              <a:solidFill>
                <a:srgbClr val="FFFF00"/>
              </a:solidFill>
            </a:endParaRPr>
          </a:p>
          <a:p>
            <a:pPr lvl="1"/>
            <a:r>
              <a:rPr lang="en-US" dirty="0">
                <a:solidFill>
                  <a:srgbClr val="FFFF00"/>
                </a:solidFill>
              </a:rPr>
              <a:t>    </a:t>
            </a:r>
            <a:r>
              <a:rPr lang="en-US" dirty="0" smtClean="0">
                <a:solidFill>
                  <a:srgbClr val="FFFF00"/>
                </a:solidFill>
              </a:rPr>
              <a:t>else </a:t>
            </a:r>
            <a:r>
              <a:rPr lang="en-US" dirty="0">
                <a:solidFill>
                  <a:srgbClr val="FFFF00"/>
                </a:solidFill>
              </a:rPr>
              <a:t>if (</a:t>
            </a:r>
            <a:r>
              <a:rPr lang="en-US" dirty="0" smtClean="0">
                <a:solidFill>
                  <a:srgbClr val="FFFF00"/>
                </a:solidFill>
              </a:rPr>
              <a:t>r[n-1] </a:t>
            </a:r>
            <a:r>
              <a:rPr lang="en-US" dirty="0">
                <a:solidFill>
                  <a:srgbClr val="FFFF00"/>
                </a:solidFill>
              </a:rPr>
              <a:t>== </a:t>
            </a:r>
            <a:r>
              <a:rPr lang="en-US" dirty="0" smtClean="0">
                <a:solidFill>
                  <a:srgbClr val="FFFF00"/>
                </a:solidFill>
              </a:rPr>
              <a:t>s[m-1]) </a:t>
            </a:r>
            <a:r>
              <a:rPr lang="en-US" dirty="0">
                <a:solidFill>
                  <a:srgbClr val="FFFF00"/>
                </a:solidFill>
              </a:rPr>
              <a:t>{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        </a:t>
            </a:r>
            <a:r>
              <a:rPr lang="en-US" dirty="0" smtClean="0">
                <a:solidFill>
                  <a:srgbClr val="FFFF00"/>
                </a:solidFill>
              </a:rPr>
              <a:t>return </a:t>
            </a:r>
            <a:r>
              <a:rPr lang="en-US" dirty="0" err="1">
                <a:solidFill>
                  <a:srgbClr val="FFFF00"/>
                </a:solidFill>
              </a:rPr>
              <a:t>MinEditDistance</a:t>
            </a:r>
            <a:r>
              <a:rPr lang="en-US" dirty="0">
                <a:solidFill>
                  <a:srgbClr val="FFFF00"/>
                </a:solidFill>
              </a:rPr>
              <a:t>(r, n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- 1, s, </a:t>
            </a:r>
            <a:r>
              <a:rPr lang="en-US" dirty="0" smtClean="0">
                <a:solidFill>
                  <a:srgbClr val="FFFF00"/>
                </a:solidFill>
              </a:rPr>
              <a:t>m </a:t>
            </a:r>
            <a:r>
              <a:rPr lang="en-US" dirty="0">
                <a:solidFill>
                  <a:srgbClr val="FFFF00"/>
                </a:solidFill>
              </a:rPr>
              <a:t>- 1);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    </a:t>
            </a:r>
            <a:r>
              <a:rPr lang="en-US" dirty="0" smtClean="0">
                <a:solidFill>
                  <a:srgbClr val="FFFF00"/>
                </a:solidFill>
              </a:rPr>
              <a:t>}</a:t>
            </a:r>
            <a:endParaRPr lang="en-US" dirty="0">
              <a:solidFill>
                <a:srgbClr val="FFFF00"/>
              </a:solidFill>
            </a:endParaRPr>
          </a:p>
          <a:p>
            <a:pPr lvl="1"/>
            <a:r>
              <a:rPr lang="en-US" dirty="0">
                <a:solidFill>
                  <a:srgbClr val="FFFF00"/>
                </a:solidFill>
              </a:rPr>
              <a:t>    </a:t>
            </a:r>
            <a:r>
              <a:rPr lang="en-US" dirty="0" smtClean="0">
                <a:solidFill>
                  <a:srgbClr val="FFFF00"/>
                </a:solidFill>
              </a:rPr>
              <a:t>else {</a:t>
            </a:r>
            <a:endParaRPr lang="en-US" dirty="0">
              <a:solidFill>
                <a:srgbClr val="FFFF00"/>
              </a:solidFill>
            </a:endParaRPr>
          </a:p>
          <a:p>
            <a:pPr lvl="1"/>
            <a:r>
              <a:rPr lang="en-US" dirty="0">
                <a:solidFill>
                  <a:srgbClr val="FFFF00"/>
                </a:solidFill>
              </a:rPr>
              <a:t>        </a:t>
            </a:r>
            <a:r>
              <a:rPr lang="en-US" dirty="0" smtClean="0">
                <a:solidFill>
                  <a:srgbClr val="FFFF00"/>
                </a:solidFill>
              </a:rPr>
              <a:t>return </a:t>
            </a:r>
            <a:r>
              <a:rPr lang="pt-BR" dirty="0" smtClean="0">
                <a:solidFill>
                  <a:srgbClr val="FFFF00"/>
                </a:solidFill>
              </a:rPr>
              <a:t>1 </a:t>
            </a:r>
            <a:r>
              <a:rPr lang="pt-BR" dirty="0">
                <a:solidFill>
                  <a:srgbClr val="FFFF00"/>
                </a:solidFill>
              </a:rPr>
              <a:t>+ Min(MinEditDistance(r, </a:t>
            </a:r>
            <a:r>
              <a:rPr lang="pt-BR" dirty="0" smtClean="0">
                <a:solidFill>
                  <a:srgbClr val="FFFF00"/>
                </a:solidFill>
              </a:rPr>
              <a:t>n </a:t>
            </a:r>
            <a:r>
              <a:rPr lang="pt-BR" dirty="0">
                <a:solidFill>
                  <a:srgbClr val="FFFF00"/>
                </a:solidFill>
              </a:rPr>
              <a:t>- 1, s, </a:t>
            </a:r>
            <a:r>
              <a:rPr lang="pt-BR" dirty="0" smtClean="0">
                <a:solidFill>
                  <a:srgbClr val="FFFF00"/>
                </a:solidFill>
              </a:rPr>
              <a:t>m),</a:t>
            </a:r>
            <a:endParaRPr lang="pt-BR" dirty="0">
              <a:solidFill>
                <a:srgbClr val="FFFF00"/>
              </a:solidFill>
            </a:endParaRPr>
          </a:p>
          <a:p>
            <a:pPr lvl="1"/>
            <a:r>
              <a:rPr lang="pt-BR" dirty="0">
                <a:solidFill>
                  <a:srgbClr val="FFFF00"/>
                </a:solidFill>
              </a:rPr>
              <a:t>                           </a:t>
            </a:r>
            <a:r>
              <a:rPr lang="pt-BR" dirty="0" smtClean="0">
                <a:solidFill>
                  <a:srgbClr val="FFFF00"/>
                </a:solidFill>
              </a:rPr>
              <a:t>        MinEditDistance(r</a:t>
            </a:r>
            <a:r>
              <a:rPr lang="pt-BR" dirty="0">
                <a:solidFill>
                  <a:srgbClr val="FFFF00"/>
                </a:solidFill>
              </a:rPr>
              <a:t>, </a:t>
            </a:r>
            <a:r>
              <a:rPr lang="pt-BR" dirty="0" smtClean="0">
                <a:solidFill>
                  <a:srgbClr val="FFFF00"/>
                </a:solidFill>
              </a:rPr>
              <a:t>n, </a:t>
            </a:r>
            <a:r>
              <a:rPr lang="pt-BR" dirty="0">
                <a:solidFill>
                  <a:srgbClr val="FFFF00"/>
                </a:solidFill>
              </a:rPr>
              <a:t>s, </a:t>
            </a:r>
            <a:r>
              <a:rPr lang="pt-BR" dirty="0" smtClean="0">
                <a:solidFill>
                  <a:srgbClr val="FFFF00"/>
                </a:solidFill>
              </a:rPr>
              <a:t>m </a:t>
            </a:r>
            <a:r>
              <a:rPr lang="pt-BR" dirty="0">
                <a:solidFill>
                  <a:srgbClr val="FFFF00"/>
                </a:solidFill>
              </a:rPr>
              <a:t>- 1),</a:t>
            </a:r>
          </a:p>
          <a:p>
            <a:pPr lvl="1"/>
            <a:r>
              <a:rPr lang="pt-BR" dirty="0">
                <a:solidFill>
                  <a:srgbClr val="FFFF00"/>
                </a:solidFill>
              </a:rPr>
              <a:t>                           </a:t>
            </a:r>
            <a:r>
              <a:rPr lang="pt-BR" dirty="0" smtClean="0">
                <a:solidFill>
                  <a:srgbClr val="FFFF00"/>
                </a:solidFill>
              </a:rPr>
              <a:t>        MinEditDistance(r</a:t>
            </a:r>
            <a:r>
              <a:rPr lang="pt-BR" dirty="0">
                <a:solidFill>
                  <a:srgbClr val="FFFF00"/>
                </a:solidFill>
              </a:rPr>
              <a:t>, </a:t>
            </a:r>
            <a:r>
              <a:rPr lang="pt-BR" dirty="0" smtClean="0">
                <a:solidFill>
                  <a:srgbClr val="FFFF00"/>
                </a:solidFill>
              </a:rPr>
              <a:t>n </a:t>
            </a:r>
            <a:r>
              <a:rPr lang="pt-BR" dirty="0">
                <a:solidFill>
                  <a:srgbClr val="FFFF00"/>
                </a:solidFill>
              </a:rPr>
              <a:t>- 1, s, </a:t>
            </a:r>
            <a:r>
              <a:rPr lang="pt-BR" dirty="0" smtClean="0">
                <a:solidFill>
                  <a:srgbClr val="FFFF00"/>
                </a:solidFill>
              </a:rPr>
              <a:t>m </a:t>
            </a:r>
            <a:r>
              <a:rPr lang="pt-BR" dirty="0">
                <a:solidFill>
                  <a:srgbClr val="FFFF00"/>
                </a:solidFill>
              </a:rPr>
              <a:t>- 1));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    </a:t>
            </a:r>
            <a:r>
              <a:rPr lang="en-US" dirty="0" smtClean="0">
                <a:solidFill>
                  <a:srgbClr val="FFFF00"/>
                </a:solidFill>
              </a:rPr>
              <a:t>}</a:t>
            </a:r>
            <a:endParaRPr lang="en-US" dirty="0">
              <a:solidFill>
                <a:srgbClr val="FFFF00"/>
              </a:solidFill>
            </a:endParaRP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}         </a:t>
            </a:r>
            <a:r>
              <a:rPr lang="en-US" dirty="0" smtClean="0"/>
              <a:t>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00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Cached Computation 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2057400"/>
            <a:ext cx="8915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DynamicMinEditDistance</a:t>
            </a:r>
            <a:r>
              <a:rPr lang="en-US" dirty="0"/>
              <a:t>(string r, string s</a:t>
            </a:r>
            <a:r>
              <a:rPr lang="en-US" dirty="0" smtClean="0"/>
              <a:t>) {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return </a:t>
            </a:r>
            <a:r>
              <a:rPr lang="en-US" dirty="0" err="1"/>
              <a:t>DynamicMinEditDistance</a:t>
            </a:r>
            <a:r>
              <a:rPr lang="en-US" dirty="0"/>
              <a:t>(r, </a:t>
            </a:r>
            <a:r>
              <a:rPr lang="en-US" dirty="0" err="1" smtClean="0"/>
              <a:t>r.Length</a:t>
            </a:r>
            <a:r>
              <a:rPr lang="en-US" dirty="0" smtClean="0"/>
              <a:t>, </a:t>
            </a:r>
            <a:r>
              <a:rPr lang="en-US" dirty="0"/>
              <a:t>s, </a:t>
            </a:r>
            <a:r>
              <a:rPr lang="en-US" dirty="0" err="1" smtClean="0"/>
              <a:t>s.Length</a:t>
            </a:r>
            <a:r>
              <a:rPr lang="en-US" dirty="0" smtClean="0">
                <a:solidFill>
                  <a:srgbClr val="FFFF00"/>
                </a:solidFill>
              </a:rPr>
              <a:t>, </a:t>
            </a:r>
            <a:r>
              <a:rPr lang="en-US" dirty="0">
                <a:solidFill>
                  <a:srgbClr val="FFFF00"/>
                </a:solidFill>
              </a:rPr>
              <a:t>new Dictionary&lt;Pair, </a:t>
            </a:r>
            <a:r>
              <a:rPr lang="en-US" dirty="0" err="1">
                <a:solidFill>
                  <a:srgbClr val="FFFF00"/>
                </a:solidFill>
              </a:rPr>
              <a:t>int</a:t>
            </a:r>
            <a:r>
              <a:rPr lang="en-US" dirty="0"/>
              <a:t>&gt;</a:t>
            </a:r>
            <a:r>
              <a:rPr lang="en-US" dirty="0">
                <a:solidFill>
                  <a:srgbClr val="FFFF00"/>
                </a:solidFill>
              </a:rPr>
              <a:t>()</a:t>
            </a:r>
            <a:r>
              <a:rPr lang="en-US" dirty="0"/>
              <a:t>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4922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Rod Cutting Problem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143000"/>
            <a:ext cx="7772400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Solution:  Try all the possibilities, see which one works out best.</a:t>
            </a:r>
            <a:endParaRPr lang="en-US" dirty="0"/>
          </a:p>
          <a:p>
            <a:endParaRPr lang="en-US" dirty="0" smtClean="0"/>
          </a:p>
          <a:p>
            <a:pPr lvl="2"/>
            <a:r>
              <a:rPr lang="en-US" dirty="0" smtClean="0"/>
              <a:t>//</a:t>
            </a:r>
            <a:r>
              <a:rPr lang="en-US" sz="2000" dirty="0" smtClean="0"/>
              <a:t> Maximum profit possible with a rod of length values.Length-1.</a:t>
            </a:r>
          </a:p>
          <a:p>
            <a:pPr lvl="2"/>
            <a:r>
              <a:rPr lang="en-US" sz="2000" dirty="0" smtClean="0"/>
              <a:t>// The selling price of a rod of length m is values[m].</a:t>
            </a:r>
            <a:endParaRPr lang="en-US" sz="2000" dirty="0"/>
          </a:p>
          <a:p>
            <a:pPr lvl="2"/>
            <a:r>
              <a:rPr lang="en-US" sz="2000" dirty="0" err="1" smtClean="0">
                <a:solidFill>
                  <a:srgbClr val="FFFF00"/>
                </a:solidFill>
              </a:rPr>
              <a:t>int</a:t>
            </a:r>
            <a:r>
              <a:rPr lang="en-US" sz="2000" dirty="0" smtClean="0">
                <a:solidFill>
                  <a:srgbClr val="FFFF00"/>
                </a:solidFill>
              </a:rPr>
              <a:t> </a:t>
            </a:r>
            <a:r>
              <a:rPr lang="en-US" sz="2000" dirty="0" err="1" smtClean="0">
                <a:solidFill>
                  <a:srgbClr val="FFFF00"/>
                </a:solidFill>
              </a:rPr>
              <a:t>RodProfit</a:t>
            </a:r>
            <a:r>
              <a:rPr lang="en-US" sz="2000" dirty="0" smtClean="0">
                <a:solidFill>
                  <a:srgbClr val="FFFF00"/>
                </a:solidFill>
              </a:rPr>
              <a:t> (</a:t>
            </a:r>
            <a:r>
              <a:rPr lang="en-US" sz="2000" dirty="0" err="1">
                <a:solidFill>
                  <a:srgbClr val="FFFF00"/>
                </a:solidFill>
              </a:rPr>
              <a:t>int</a:t>
            </a:r>
            <a:r>
              <a:rPr lang="en-US" sz="2000" dirty="0">
                <a:solidFill>
                  <a:srgbClr val="FFFF00"/>
                </a:solidFill>
              </a:rPr>
              <a:t>[] values</a:t>
            </a:r>
            <a:r>
              <a:rPr lang="en-US" sz="2000" dirty="0" smtClean="0">
                <a:solidFill>
                  <a:srgbClr val="FFFF00"/>
                </a:solidFill>
              </a:rPr>
              <a:t>) </a:t>
            </a:r>
            <a:r>
              <a:rPr lang="en-US" sz="2000" dirty="0">
                <a:solidFill>
                  <a:srgbClr val="FFFF00"/>
                </a:solidFill>
              </a:rPr>
              <a:t>{</a:t>
            </a:r>
          </a:p>
          <a:p>
            <a:pPr lvl="2"/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smtClean="0">
                <a:solidFill>
                  <a:srgbClr val="FFFF00"/>
                </a:solidFill>
              </a:rPr>
              <a:t>   return </a:t>
            </a:r>
            <a:r>
              <a:rPr lang="en-US" sz="2000" dirty="0" err="1">
                <a:solidFill>
                  <a:srgbClr val="FFFF00"/>
                </a:solidFill>
              </a:rPr>
              <a:t>RodProfit</a:t>
            </a:r>
            <a:r>
              <a:rPr lang="en-US" sz="2000" dirty="0">
                <a:solidFill>
                  <a:srgbClr val="FFFF00"/>
                </a:solidFill>
              </a:rPr>
              <a:t>(values, </a:t>
            </a:r>
            <a:r>
              <a:rPr lang="en-US" sz="2000" dirty="0" err="1">
                <a:solidFill>
                  <a:srgbClr val="FFFF00"/>
                </a:solidFill>
              </a:rPr>
              <a:t>values.Length</a:t>
            </a:r>
            <a:r>
              <a:rPr lang="en-US" sz="2000" dirty="0">
                <a:solidFill>
                  <a:srgbClr val="FFFF00"/>
                </a:solidFill>
              </a:rPr>
              <a:t> - 1);</a:t>
            </a:r>
          </a:p>
          <a:p>
            <a:pPr lvl="2"/>
            <a:r>
              <a:rPr lang="en-US" sz="2000" dirty="0" smtClean="0">
                <a:solidFill>
                  <a:srgbClr val="FFFF00"/>
                </a:solidFill>
              </a:rPr>
              <a:t>}</a:t>
            </a:r>
          </a:p>
          <a:p>
            <a:pPr lvl="2"/>
            <a:endParaRPr lang="en-US" sz="2000" dirty="0" smtClean="0"/>
          </a:p>
          <a:p>
            <a:pPr lvl="2"/>
            <a:r>
              <a:rPr lang="en-US" sz="2000" dirty="0"/>
              <a:t>// Maximum profit possible with a rod of length </a:t>
            </a:r>
            <a:r>
              <a:rPr lang="en-US" sz="2000" dirty="0" smtClean="0"/>
              <a:t>n.</a:t>
            </a:r>
            <a:endParaRPr lang="en-US" sz="2000" dirty="0"/>
          </a:p>
          <a:p>
            <a:pPr lvl="2"/>
            <a:r>
              <a:rPr lang="en-US" sz="2000" dirty="0"/>
              <a:t>// The selling price of a rod of length m is values[m</a:t>
            </a:r>
            <a:r>
              <a:rPr lang="en-US" sz="2000" dirty="0" smtClean="0"/>
              <a:t>].</a:t>
            </a:r>
          </a:p>
          <a:p>
            <a:pPr lvl="2"/>
            <a:r>
              <a:rPr lang="en-US" sz="2000" dirty="0" err="1" smtClean="0">
                <a:solidFill>
                  <a:srgbClr val="FFFF00"/>
                </a:solidFill>
              </a:rPr>
              <a:t>int</a:t>
            </a:r>
            <a:r>
              <a:rPr lang="en-US" sz="2000" dirty="0" smtClean="0">
                <a:solidFill>
                  <a:srgbClr val="FFFF00"/>
                </a:solidFill>
              </a:rPr>
              <a:t> </a:t>
            </a:r>
            <a:r>
              <a:rPr lang="en-US" sz="2000" dirty="0" err="1" smtClean="0">
                <a:solidFill>
                  <a:srgbClr val="FFFF00"/>
                </a:solidFill>
              </a:rPr>
              <a:t>RodProfit</a:t>
            </a:r>
            <a:r>
              <a:rPr lang="en-US" sz="2000" dirty="0" smtClean="0">
                <a:solidFill>
                  <a:srgbClr val="FFFF00"/>
                </a:solidFill>
              </a:rPr>
              <a:t> (</a:t>
            </a:r>
            <a:r>
              <a:rPr lang="en-US" sz="2000" dirty="0" err="1">
                <a:solidFill>
                  <a:srgbClr val="FFFF00"/>
                </a:solidFill>
              </a:rPr>
              <a:t>int</a:t>
            </a:r>
            <a:r>
              <a:rPr lang="en-US" sz="2000" dirty="0">
                <a:solidFill>
                  <a:srgbClr val="FFFF00"/>
                </a:solidFill>
              </a:rPr>
              <a:t>[] values, </a:t>
            </a:r>
            <a:r>
              <a:rPr lang="en-US" sz="2000" dirty="0" err="1">
                <a:solidFill>
                  <a:srgbClr val="FFFF00"/>
                </a:solidFill>
              </a:rPr>
              <a:t>int</a:t>
            </a:r>
            <a:r>
              <a:rPr lang="en-US" sz="2000" dirty="0">
                <a:solidFill>
                  <a:srgbClr val="FFFF00"/>
                </a:solidFill>
              </a:rPr>
              <a:t> n</a:t>
            </a:r>
            <a:r>
              <a:rPr lang="en-US" sz="2000" dirty="0" smtClean="0">
                <a:solidFill>
                  <a:srgbClr val="FFFF00"/>
                </a:solidFill>
              </a:rPr>
              <a:t>) {</a:t>
            </a:r>
            <a:endParaRPr lang="en-US" sz="2000" dirty="0">
              <a:solidFill>
                <a:srgbClr val="FFFF00"/>
              </a:solidFill>
            </a:endParaRPr>
          </a:p>
          <a:p>
            <a:pPr lvl="2"/>
            <a:r>
              <a:rPr lang="en-US" sz="2000" dirty="0" smtClean="0">
                <a:solidFill>
                  <a:srgbClr val="FFFF00"/>
                </a:solidFill>
              </a:rPr>
              <a:t>    </a:t>
            </a:r>
            <a:r>
              <a:rPr lang="en-US" sz="2000" dirty="0" err="1" smtClean="0">
                <a:solidFill>
                  <a:srgbClr val="FFFF00"/>
                </a:solidFill>
              </a:rPr>
              <a:t>int</a:t>
            </a:r>
            <a:r>
              <a:rPr lang="en-US" sz="2000" dirty="0" smtClean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maxProfit</a:t>
            </a:r>
            <a:r>
              <a:rPr lang="en-US" sz="2000" dirty="0">
                <a:solidFill>
                  <a:srgbClr val="FFFF00"/>
                </a:solidFill>
              </a:rPr>
              <a:t> = 0;</a:t>
            </a:r>
          </a:p>
          <a:p>
            <a:pPr lvl="2"/>
            <a:r>
              <a:rPr lang="nn-NO" sz="2000" dirty="0" smtClean="0">
                <a:solidFill>
                  <a:srgbClr val="FFFF00"/>
                </a:solidFill>
              </a:rPr>
              <a:t>    for </a:t>
            </a:r>
            <a:r>
              <a:rPr lang="nn-NO" sz="2000" dirty="0">
                <a:solidFill>
                  <a:srgbClr val="FFFF00"/>
                </a:solidFill>
              </a:rPr>
              <a:t>(int i = </a:t>
            </a:r>
            <a:r>
              <a:rPr lang="nn-NO" sz="2000" dirty="0" smtClean="0">
                <a:solidFill>
                  <a:srgbClr val="FFFF00"/>
                </a:solidFill>
              </a:rPr>
              <a:t>n; </a:t>
            </a:r>
            <a:r>
              <a:rPr lang="nn-NO" sz="2000" dirty="0">
                <a:solidFill>
                  <a:srgbClr val="FFFF00"/>
                </a:solidFill>
              </a:rPr>
              <a:t>i </a:t>
            </a:r>
            <a:r>
              <a:rPr lang="nn-NO" sz="2000" dirty="0" smtClean="0">
                <a:solidFill>
                  <a:srgbClr val="FFFF00"/>
                </a:solidFill>
              </a:rPr>
              <a:t>&gt; 0; i--)</a:t>
            </a:r>
            <a:r>
              <a:rPr lang="en-US" sz="2000" dirty="0" smtClean="0">
                <a:solidFill>
                  <a:srgbClr val="FFFF00"/>
                </a:solidFill>
              </a:rPr>
              <a:t>  </a:t>
            </a:r>
            <a:r>
              <a:rPr lang="en-US" sz="2000" dirty="0">
                <a:solidFill>
                  <a:srgbClr val="FFFF00"/>
                </a:solidFill>
              </a:rPr>
              <a:t>{</a:t>
            </a:r>
          </a:p>
          <a:p>
            <a:pPr lvl="2"/>
            <a:r>
              <a:rPr lang="en-US" sz="2000" dirty="0" smtClean="0">
                <a:solidFill>
                  <a:srgbClr val="FFFF00"/>
                </a:solidFill>
              </a:rPr>
              <a:t>        </a:t>
            </a:r>
            <a:r>
              <a:rPr lang="en-US" sz="2000" dirty="0" err="1" smtClean="0">
                <a:solidFill>
                  <a:srgbClr val="FFFF00"/>
                </a:solidFill>
              </a:rPr>
              <a:t>int</a:t>
            </a:r>
            <a:r>
              <a:rPr lang="en-US" sz="2000" dirty="0" smtClean="0">
                <a:solidFill>
                  <a:srgbClr val="FFFF00"/>
                </a:solidFill>
              </a:rPr>
              <a:t> </a:t>
            </a:r>
            <a:r>
              <a:rPr lang="en-US" sz="2000" dirty="0">
                <a:solidFill>
                  <a:srgbClr val="FFFF00"/>
                </a:solidFill>
              </a:rPr>
              <a:t>profit = values[</a:t>
            </a:r>
            <a:r>
              <a:rPr lang="en-US" sz="2000" dirty="0" err="1">
                <a:solidFill>
                  <a:srgbClr val="FFFF00"/>
                </a:solidFill>
              </a:rPr>
              <a:t>i</a:t>
            </a:r>
            <a:r>
              <a:rPr lang="en-US" sz="2000" dirty="0">
                <a:solidFill>
                  <a:srgbClr val="FFFF00"/>
                </a:solidFill>
              </a:rPr>
              <a:t>] + </a:t>
            </a:r>
            <a:r>
              <a:rPr lang="en-US" sz="2000" dirty="0" err="1">
                <a:solidFill>
                  <a:srgbClr val="FFFF00"/>
                </a:solidFill>
              </a:rPr>
              <a:t>RodProfit</a:t>
            </a:r>
            <a:r>
              <a:rPr lang="en-US" sz="2000" dirty="0">
                <a:solidFill>
                  <a:srgbClr val="FFFF00"/>
                </a:solidFill>
              </a:rPr>
              <a:t>(values, n - </a:t>
            </a:r>
            <a:r>
              <a:rPr lang="en-US" sz="2000" dirty="0" err="1">
                <a:solidFill>
                  <a:srgbClr val="FFFF00"/>
                </a:solidFill>
              </a:rPr>
              <a:t>i</a:t>
            </a:r>
            <a:r>
              <a:rPr lang="en-US" sz="2000" dirty="0">
                <a:solidFill>
                  <a:srgbClr val="FFFF00"/>
                </a:solidFill>
              </a:rPr>
              <a:t>);</a:t>
            </a:r>
          </a:p>
          <a:p>
            <a:pPr lvl="2"/>
            <a:r>
              <a:rPr lang="en-US" sz="2000" dirty="0" smtClean="0">
                <a:solidFill>
                  <a:srgbClr val="FFFF00"/>
                </a:solidFill>
              </a:rPr>
              <a:t>        </a:t>
            </a:r>
            <a:r>
              <a:rPr lang="en-US" sz="2000" dirty="0" err="1" smtClean="0">
                <a:solidFill>
                  <a:srgbClr val="FFFF00"/>
                </a:solidFill>
              </a:rPr>
              <a:t>maxProfit</a:t>
            </a:r>
            <a:r>
              <a:rPr lang="en-US" sz="2000" dirty="0" smtClean="0">
                <a:solidFill>
                  <a:srgbClr val="FFFF00"/>
                </a:solidFill>
              </a:rPr>
              <a:t> </a:t>
            </a:r>
            <a:r>
              <a:rPr lang="en-US" sz="2000" dirty="0">
                <a:solidFill>
                  <a:srgbClr val="FFFF00"/>
                </a:solidFill>
              </a:rPr>
              <a:t>= </a:t>
            </a:r>
            <a:r>
              <a:rPr lang="en-US" sz="2000" dirty="0" err="1">
                <a:solidFill>
                  <a:srgbClr val="FFFF00"/>
                </a:solidFill>
              </a:rPr>
              <a:t>Math.Max</a:t>
            </a:r>
            <a:r>
              <a:rPr lang="en-US" sz="2000" dirty="0">
                <a:solidFill>
                  <a:srgbClr val="FFFF00"/>
                </a:solidFill>
              </a:rPr>
              <a:t>(profit, </a:t>
            </a:r>
            <a:r>
              <a:rPr lang="en-US" sz="2000" dirty="0" err="1">
                <a:solidFill>
                  <a:srgbClr val="FFFF00"/>
                </a:solidFill>
              </a:rPr>
              <a:t>maxProfit</a:t>
            </a:r>
            <a:r>
              <a:rPr lang="en-US" sz="2000" dirty="0">
                <a:solidFill>
                  <a:srgbClr val="FFFF00"/>
                </a:solidFill>
              </a:rPr>
              <a:t>);</a:t>
            </a:r>
          </a:p>
          <a:p>
            <a:pPr lvl="2"/>
            <a:r>
              <a:rPr lang="en-US" sz="2000" dirty="0" smtClean="0">
                <a:solidFill>
                  <a:srgbClr val="FFFF00"/>
                </a:solidFill>
              </a:rPr>
              <a:t>    }</a:t>
            </a:r>
            <a:endParaRPr lang="en-US" sz="2000" dirty="0">
              <a:solidFill>
                <a:srgbClr val="FFFF00"/>
              </a:solidFill>
            </a:endParaRPr>
          </a:p>
          <a:p>
            <a:pPr lvl="2"/>
            <a:r>
              <a:rPr lang="en-US" sz="2000" dirty="0">
                <a:solidFill>
                  <a:srgbClr val="FFFF00"/>
                </a:solidFill>
              </a:rPr>
              <a:t>    </a:t>
            </a:r>
            <a:r>
              <a:rPr lang="en-US" sz="2000" dirty="0" smtClean="0">
                <a:solidFill>
                  <a:srgbClr val="FFFF00"/>
                </a:solidFill>
              </a:rPr>
              <a:t>return </a:t>
            </a:r>
            <a:r>
              <a:rPr lang="en-US" sz="2000" dirty="0" err="1">
                <a:solidFill>
                  <a:srgbClr val="FFFF00"/>
                </a:solidFill>
              </a:rPr>
              <a:t>maxProfit</a:t>
            </a:r>
            <a:r>
              <a:rPr lang="en-US" sz="2000" dirty="0">
                <a:solidFill>
                  <a:srgbClr val="FFFF00"/>
                </a:solidFill>
              </a:rPr>
              <a:t>;</a:t>
            </a:r>
          </a:p>
          <a:p>
            <a:pPr lvl="2"/>
            <a:r>
              <a:rPr lang="en-US" sz="2000" dirty="0" smtClean="0">
                <a:solidFill>
                  <a:srgbClr val="FFFF00"/>
                </a:solidFill>
              </a:rPr>
              <a:t>}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33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Cached Computation 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868362"/>
            <a:ext cx="853440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>
                <a:solidFill>
                  <a:srgbClr val="FFFF00"/>
                </a:solidFill>
              </a:rPr>
              <a:t>Dynamic</a:t>
            </a:r>
            <a:r>
              <a:rPr lang="en-US" sz="1600" dirty="0" err="1"/>
              <a:t>MinEditDistance</a:t>
            </a:r>
            <a:r>
              <a:rPr lang="en-US" sz="1600" dirty="0"/>
              <a:t>(string r,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smtClean="0"/>
              <a:t>n, </a:t>
            </a:r>
            <a:r>
              <a:rPr lang="en-US" sz="1600" dirty="0"/>
              <a:t>string s, </a:t>
            </a:r>
            <a:r>
              <a:rPr lang="en-US" sz="1600" dirty="0" err="1" smtClean="0"/>
              <a:t>int</a:t>
            </a:r>
            <a:r>
              <a:rPr lang="en-US" sz="1600" dirty="0" smtClean="0"/>
              <a:t> m</a:t>
            </a:r>
            <a:r>
              <a:rPr lang="en-US" sz="1600" dirty="0" smtClean="0">
                <a:solidFill>
                  <a:srgbClr val="FFFF00"/>
                </a:solidFill>
              </a:rPr>
              <a:t>, </a:t>
            </a:r>
            <a:r>
              <a:rPr lang="en-US" sz="1600" dirty="0">
                <a:solidFill>
                  <a:srgbClr val="FFFF00"/>
                </a:solidFill>
              </a:rPr>
              <a:t>Dictionary&lt;Pair, </a:t>
            </a:r>
            <a:r>
              <a:rPr lang="en-US" sz="1600" dirty="0" err="1">
                <a:solidFill>
                  <a:srgbClr val="FFFF00"/>
                </a:solidFill>
              </a:rPr>
              <a:t>int</a:t>
            </a:r>
            <a:r>
              <a:rPr lang="en-US" sz="1600" dirty="0">
                <a:solidFill>
                  <a:srgbClr val="FFFF00"/>
                </a:solidFill>
              </a:rPr>
              <a:t>&gt; cache</a:t>
            </a:r>
            <a:r>
              <a:rPr lang="en-US" sz="1600" dirty="0" smtClean="0"/>
              <a:t>) {</a:t>
            </a:r>
          </a:p>
          <a:p>
            <a:pPr lvl="1"/>
            <a:endParaRPr lang="en-US" sz="800" dirty="0"/>
          </a:p>
          <a:p>
            <a:pPr lvl="1"/>
            <a:r>
              <a:rPr lang="en-US" sz="1600" dirty="0" smtClean="0">
                <a:solidFill>
                  <a:srgbClr val="FFFF00"/>
                </a:solidFill>
              </a:rPr>
              <a:t>    Pair </a:t>
            </a:r>
            <a:r>
              <a:rPr lang="en-US" sz="1600" dirty="0">
                <a:solidFill>
                  <a:srgbClr val="FFFF00"/>
                </a:solidFill>
              </a:rPr>
              <a:t>p = new </a:t>
            </a:r>
            <a:r>
              <a:rPr lang="en-US" sz="1600" dirty="0" smtClean="0">
                <a:solidFill>
                  <a:srgbClr val="FFFF00"/>
                </a:solidFill>
              </a:rPr>
              <a:t>Pair(n, m);</a:t>
            </a:r>
            <a:endParaRPr lang="en-US" sz="1600" dirty="0">
              <a:solidFill>
                <a:srgbClr val="FFFF00"/>
              </a:solidFill>
            </a:endParaRPr>
          </a:p>
          <a:p>
            <a:pPr lvl="1"/>
            <a:r>
              <a:rPr lang="en-US" sz="1600" dirty="0" smtClean="0">
                <a:solidFill>
                  <a:srgbClr val="FFFF00"/>
                </a:solidFill>
              </a:rPr>
              <a:t>    </a:t>
            </a:r>
            <a:r>
              <a:rPr lang="en-US" sz="1600" dirty="0" err="1" smtClean="0">
                <a:solidFill>
                  <a:srgbClr val="FFFF00"/>
                </a:solidFill>
              </a:rPr>
              <a:t>int</a:t>
            </a:r>
            <a:r>
              <a:rPr lang="en-US" sz="1600" dirty="0" smtClean="0">
                <a:solidFill>
                  <a:srgbClr val="FFFF00"/>
                </a:solidFill>
              </a:rPr>
              <a:t> </a:t>
            </a:r>
            <a:r>
              <a:rPr lang="en-US" sz="1600" dirty="0">
                <a:solidFill>
                  <a:srgbClr val="FFFF00"/>
                </a:solidFill>
              </a:rPr>
              <a:t>result;</a:t>
            </a:r>
          </a:p>
          <a:p>
            <a:pPr lvl="1"/>
            <a:r>
              <a:rPr lang="en-US" sz="1600" dirty="0">
                <a:solidFill>
                  <a:srgbClr val="FFFF00"/>
                </a:solidFill>
              </a:rPr>
              <a:t>    </a:t>
            </a:r>
            <a:r>
              <a:rPr lang="en-US" sz="1600" dirty="0" smtClean="0">
                <a:solidFill>
                  <a:srgbClr val="FFFF00"/>
                </a:solidFill>
              </a:rPr>
              <a:t>if </a:t>
            </a:r>
            <a:r>
              <a:rPr lang="en-US" sz="1600" dirty="0">
                <a:solidFill>
                  <a:srgbClr val="FFFF00"/>
                </a:solidFill>
              </a:rPr>
              <a:t>(</a:t>
            </a:r>
            <a:r>
              <a:rPr lang="en-US" sz="1600" dirty="0" err="1">
                <a:solidFill>
                  <a:srgbClr val="FFFF00"/>
                </a:solidFill>
              </a:rPr>
              <a:t>cache.TryGetValue</a:t>
            </a:r>
            <a:r>
              <a:rPr lang="en-US" sz="1600" dirty="0">
                <a:solidFill>
                  <a:srgbClr val="FFFF00"/>
                </a:solidFill>
              </a:rPr>
              <a:t>(p, out result</a:t>
            </a:r>
            <a:r>
              <a:rPr lang="en-US" sz="1600" dirty="0" smtClean="0">
                <a:solidFill>
                  <a:srgbClr val="FFFF00"/>
                </a:solidFill>
              </a:rPr>
              <a:t>)) {</a:t>
            </a:r>
            <a:endParaRPr lang="en-US" sz="1600" dirty="0">
              <a:solidFill>
                <a:srgbClr val="FFFF00"/>
              </a:solidFill>
            </a:endParaRPr>
          </a:p>
          <a:p>
            <a:pPr lvl="1"/>
            <a:r>
              <a:rPr lang="en-US" sz="1600" dirty="0">
                <a:solidFill>
                  <a:srgbClr val="FFFF00"/>
                </a:solidFill>
              </a:rPr>
              <a:t>    </a:t>
            </a:r>
            <a:r>
              <a:rPr lang="en-US" sz="1600" dirty="0" smtClean="0">
                <a:solidFill>
                  <a:srgbClr val="FFFF00"/>
                </a:solidFill>
              </a:rPr>
              <a:t>    return </a:t>
            </a:r>
            <a:r>
              <a:rPr lang="en-US" sz="1600" dirty="0">
                <a:solidFill>
                  <a:srgbClr val="FFFF00"/>
                </a:solidFill>
              </a:rPr>
              <a:t>result;</a:t>
            </a:r>
          </a:p>
          <a:p>
            <a:pPr lvl="1"/>
            <a:r>
              <a:rPr lang="en-US" sz="1600" dirty="0">
                <a:solidFill>
                  <a:srgbClr val="FFFF00"/>
                </a:solidFill>
              </a:rPr>
              <a:t>    </a:t>
            </a:r>
            <a:r>
              <a:rPr lang="en-US" sz="1600" dirty="0" smtClean="0">
                <a:solidFill>
                  <a:srgbClr val="FFFF00"/>
                </a:solidFill>
              </a:rPr>
              <a:t>}</a:t>
            </a:r>
            <a:endParaRPr lang="en-US" sz="1600" dirty="0">
              <a:solidFill>
                <a:srgbClr val="FFFF00"/>
              </a:solidFill>
            </a:endParaRPr>
          </a:p>
          <a:p>
            <a:pPr lvl="1"/>
            <a:endParaRPr lang="en-US" sz="800" dirty="0"/>
          </a:p>
          <a:p>
            <a:pPr lvl="1"/>
            <a:r>
              <a:rPr lang="en-US" sz="1600" dirty="0"/>
              <a:t>    </a:t>
            </a:r>
            <a:r>
              <a:rPr lang="en-US" sz="1600" dirty="0" smtClean="0"/>
              <a:t>if (</a:t>
            </a:r>
            <a:r>
              <a:rPr lang="en-US" sz="1600" dirty="0"/>
              <a:t>n</a:t>
            </a:r>
            <a:r>
              <a:rPr lang="en-US" sz="1600" dirty="0" smtClean="0"/>
              <a:t> </a:t>
            </a:r>
            <a:r>
              <a:rPr lang="en-US" sz="1600" dirty="0"/>
              <a:t>== 0</a:t>
            </a:r>
            <a:r>
              <a:rPr lang="en-US" sz="1600" dirty="0" smtClean="0"/>
              <a:t>) {</a:t>
            </a:r>
            <a:endParaRPr lang="en-US" sz="1600" dirty="0"/>
          </a:p>
          <a:p>
            <a:pPr lvl="1"/>
            <a:r>
              <a:rPr lang="en-US" sz="1600" dirty="0"/>
              <a:t>    </a:t>
            </a:r>
            <a:r>
              <a:rPr lang="en-US" sz="1600" dirty="0" smtClean="0"/>
              <a:t>    </a:t>
            </a:r>
            <a:r>
              <a:rPr lang="en-US" sz="1600" dirty="0" smtClean="0">
                <a:solidFill>
                  <a:srgbClr val="FFFF00"/>
                </a:solidFill>
              </a:rPr>
              <a:t>cache[p</a:t>
            </a:r>
            <a:r>
              <a:rPr lang="en-US" sz="1600" dirty="0">
                <a:solidFill>
                  <a:srgbClr val="FFFF00"/>
                </a:solidFill>
              </a:rPr>
              <a:t>] = </a:t>
            </a:r>
            <a:r>
              <a:rPr lang="en-US" sz="1600" dirty="0" smtClean="0"/>
              <a:t>m;</a:t>
            </a:r>
            <a:endParaRPr lang="en-US" sz="1600" dirty="0"/>
          </a:p>
          <a:p>
            <a:pPr lvl="1"/>
            <a:r>
              <a:rPr lang="en-US" sz="1600" dirty="0"/>
              <a:t>    </a:t>
            </a:r>
            <a:r>
              <a:rPr lang="en-US" sz="1600" dirty="0" smtClean="0"/>
              <a:t>}</a:t>
            </a:r>
            <a:endParaRPr lang="en-US" sz="1600" dirty="0"/>
          </a:p>
          <a:p>
            <a:pPr lvl="1"/>
            <a:r>
              <a:rPr lang="en-US" sz="1600" dirty="0"/>
              <a:t>    </a:t>
            </a:r>
            <a:r>
              <a:rPr lang="en-US" sz="1600" dirty="0" smtClean="0"/>
              <a:t>else </a:t>
            </a:r>
            <a:r>
              <a:rPr lang="en-US" sz="1600" dirty="0"/>
              <a:t>if </a:t>
            </a:r>
            <a:r>
              <a:rPr lang="en-US" sz="1600" dirty="0" smtClean="0"/>
              <a:t>(m </a:t>
            </a:r>
            <a:r>
              <a:rPr lang="en-US" sz="1600" dirty="0"/>
              <a:t>== 0</a:t>
            </a:r>
            <a:r>
              <a:rPr lang="en-US" sz="1600" dirty="0" smtClean="0"/>
              <a:t>) </a:t>
            </a:r>
            <a:r>
              <a:rPr lang="en-US" sz="1600" dirty="0"/>
              <a:t>{</a:t>
            </a:r>
          </a:p>
          <a:p>
            <a:pPr lvl="1"/>
            <a:r>
              <a:rPr lang="en-US" sz="1600" dirty="0" smtClean="0"/>
              <a:t>        </a:t>
            </a:r>
            <a:r>
              <a:rPr lang="en-US" sz="1600" dirty="0" smtClean="0">
                <a:solidFill>
                  <a:srgbClr val="FFFF00"/>
                </a:solidFill>
              </a:rPr>
              <a:t>cache[p</a:t>
            </a:r>
            <a:r>
              <a:rPr lang="en-US" sz="1600" dirty="0">
                <a:solidFill>
                  <a:srgbClr val="FFFF00"/>
                </a:solidFill>
              </a:rPr>
              <a:t>] = </a:t>
            </a:r>
            <a:r>
              <a:rPr lang="en-US" sz="1600" dirty="0" smtClean="0"/>
              <a:t>n;</a:t>
            </a:r>
            <a:endParaRPr lang="en-US" sz="1600" dirty="0"/>
          </a:p>
          <a:p>
            <a:pPr lvl="1"/>
            <a:r>
              <a:rPr lang="en-US" sz="1600" dirty="0"/>
              <a:t>    </a:t>
            </a:r>
            <a:r>
              <a:rPr lang="en-US" sz="1600" dirty="0" smtClean="0"/>
              <a:t>}</a:t>
            </a:r>
            <a:endParaRPr lang="en-US" sz="1600" dirty="0"/>
          </a:p>
          <a:p>
            <a:pPr lvl="1"/>
            <a:r>
              <a:rPr lang="en-US" sz="1600" dirty="0"/>
              <a:t>    </a:t>
            </a:r>
            <a:r>
              <a:rPr lang="en-US" sz="1600" dirty="0" smtClean="0"/>
              <a:t>else </a:t>
            </a:r>
            <a:r>
              <a:rPr lang="en-US" sz="1600" dirty="0"/>
              <a:t>if (</a:t>
            </a:r>
            <a:r>
              <a:rPr lang="en-US" sz="1600" dirty="0" smtClean="0"/>
              <a:t>r[n-1] </a:t>
            </a:r>
            <a:r>
              <a:rPr lang="en-US" sz="1600" dirty="0"/>
              <a:t>== </a:t>
            </a:r>
            <a:r>
              <a:rPr lang="en-US" sz="1600" dirty="0" smtClean="0"/>
              <a:t>s[m-1]) {</a:t>
            </a:r>
            <a:endParaRPr lang="en-US" sz="1600" dirty="0"/>
          </a:p>
          <a:p>
            <a:pPr lvl="1"/>
            <a:r>
              <a:rPr lang="en-US" sz="1600" dirty="0"/>
              <a:t>        </a:t>
            </a:r>
            <a:r>
              <a:rPr lang="en-US" sz="1600" dirty="0" smtClean="0">
                <a:solidFill>
                  <a:srgbClr val="FFFF00"/>
                </a:solidFill>
              </a:rPr>
              <a:t>cache[p</a:t>
            </a:r>
            <a:r>
              <a:rPr lang="en-US" sz="1600" dirty="0">
                <a:solidFill>
                  <a:srgbClr val="FFFF00"/>
                </a:solidFill>
              </a:rPr>
              <a:t>] = </a:t>
            </a:r>
            <a:r>
              <a:rPr lang="en-US" sz="1600" dirty="0" err="1">
                <a:solidFill>
                  <a:srgbClr val="FFFF00"/>
                </a:solidFill>
              </a:rPr>
              <a:t>Dynamic</a:t>
            </a:r>
            <a:r>
              <a:rPr lang="en-US" sz="1600" dirty="0" err="1"/>
              <a:t>MinEditDistance</a:t>
            </a:r>
            <a:r>
              <a:rPr lang="en-US" sz="1600" dirty="0"/>
              <a:t>(r, n</a:t>
            </a:r>
            <a:r>
              <a:rPr lang="en-US" sz="1600" dirty="0" smtClean="0"/>
              <a:t> </a:t>
            </a:r>
            <a:r>
              <a:rPr lang="en-US" sz="1600" dirty="0"/>
              <a:t>- 1, s, m</a:t>
            </a:r>
            <a:r>
              <a:rPr lang="en-US" sz="1600" dirty="0" smtClean="0"/>
              <a:t> - 1</a:t>
            </a:r>
            <a:r>
              <a:rPr lang="en-US" sz="1600" dirty="0">
                <a:solidFill>
                  <a:srgbClr val="FFFF00"/>
                </a:solidFill>
              </a:rPr>
              <a:t>, cache</a:t>
            </a:r>
            <a:r>
              <a:rPr lang="en-US" sz="1600" dirty="0"/>
              <a:t>);</a:t>
            </a:r>
          </a:p>
          <a:p>
            <a:pPr lvl="1"/>
            <a:r>
              <a:rPr lang="en-US" sz="1600" dirty="0"/>
              <a:t>    </a:t>
            </a:r>
            <a:r>
              <a:rPr lang="en-US" sz="1600" dirty="0" smtClean="0"/>
              <a:t>}</a:t>
            </a:r>
            <a:endParaRPr lang="en-US" sz="1600" dirty="0"/>
          </a:p>
          <a:p>
            <a:pPr lvl="1"/>
            <a:r>
              <a:rPr lang="en-US" sz="1600" dirty="0"/>
              <a:t>    </a:t>
            </a:r>
            <a:r>
              <a:rPr lang="en-US" sz="1600" dirty="0" smtClean="0"/>
              <a:t>else {</a:t>
            </a:r>
            <a:endParaRPr lang="en-US" sz="1600" dirty="0"/>
          </a:p>
          <a:p>
            <a:pPr lvl="1"/>
            <a:r>
              <a:rPr lang="en-US" sz="1600" dirty="0"/>
              <a:t>        </a:t>
            </a:r>
            <a:r>
              <a:rPr lang="en-US" sz="1600" dirty="0" smtClean="0">
                <a:solidFill>
                  <a:srgbClr val="FFFF00"/>
                </a:solidFill>
              </a:rPr>
              <a:t>cache[p</a:t>
            </a:r>
            <a:r>
              <a:rPr lang="en-US" sz="1600" dirty="0">
                <a:solidFill>
                  <a:srgbClr val="FFFF00"/>
                </a:solidFill>
              </a:rPr>
              <a:t>] = </a:t>
            </a:r>
            <a:r>
              <a:rPr lang="en-US" sz="1600" dirty="0"/>
              <a:t>1 + Min(</a:t>
            </a:r>
            <a:r>
              <a:rPr lang="en-US" sz="1600" dirty="0" err="1">
                <a:solidFill>
                  <a:srgbClr val="FFFF00"/>
                </a:solidFill>
              </a:rPr>
              <a:t>Dynamic</a:t>
            </a:r>
            <a:r>
              <a:rPr lang="en-US" sz="1600" dirty="0" err="1"/>
              <a:t>MinEditDistance</a:t>
            </a:r>
            <a:r>
              <a:rPr lang="en-US" sz="1600" dirty="0"/>
              <a:t>(r, </a:t>
            </a:r>
            <a:r>
              <a:rPr lang="en-US" sz="1600" dirty="0" smtClean="0"/>
              <a:t>n </a:t>
            </a:r>
            <a:r>
              <a:rPr lang="en-US" sz="1600" dirty="0"/>
              <a:t>- 1, s, </a:t>
            </a:r>
            <a:r>
              <a:rPr lang="en-US" sz="1600" dirty="0" smtClean="0"/>
              <a:t>m</a:t>
            </a:r>
            <a:r>
              <a:rPr lang="en-US" sz="1600" dirty="0" smtClean="0">
                <a:solidFill>
                  <a:srgbClr val="FFFF00"/>
                </a:solidFill>
              </a:rPr>
              <a:t>,</a:t>
            </a:r>
            <a:r>
              <a:rPr lang="en-US" sz="1600" dirty="0" smtClean="0"/>
              <a:t> </a:t>
            </a:r>
            <a:r>
              <a:rPr lang="en-US" sz="1600" dirty="0">
                <a:solidFill>
                  <a:srgbClr val="FFFF00"/>
                </a:solidFill>
              </a:rPr>
              <a:t>cache</a:t>
            </a:r>
            <a:r>
              <a:rPr lang="en-US" sz="1600" dirty="0"/>
              <a:t>),</a:t>
            </a:r>
          </a:p>
          <a:p>
            <a:pPr lvl="1"/>
            <a:r>
              <a:rPr lang="pt-BR" sz="1600" dirty="0"/>
              <a:t>                                   </a:t>
            </a:r>
            <a:r>
              <a:rPr lang="pt-BR" sz="1600" dirty="0" smtClean="0"/>
              <a:t>       </a:t>
            </a:r>
            <a:r>
              <a:rPr lang="pt-BR" sz="1600" dirty="0" smtClean="0">
                <a:solidFill>
                  <a:srgbClr val="FFFF00"/>
                </a:solidFill>
              </a:rPr>
              <a:t>Dynamic</a:t>
            </a:r>
            <a:r>
              <a:rPr lang="pt-BR" sz="1600" dirty="0" smtClean="0"/>
              <a:t>MinEditDistance(r</a:t>
            </a:r>
            <a:r>
              <a:rPr lang="pt-BR" sz="1600" dirty="0"/>
              <a:t>, </a:t>
            </a:r>
            <a:r>
              <a:rPr lang="pt-BR" sz="1600" dirty="0" smtClean="0"/>
              <a:t>n, </a:t>
            </a:r>
            <a:r>
              <a:rPr lang="pt-BR" sz="1600" dirty="0"/>
              <a:t>s, </a:t>
            </a:r>
            <a:r>
              <a:rPr lang="pt-BR" sz="1600" dirty="0" smtClean="0"/>
              <a:t>m </a:t>
            </a:r>
            <a:r>
              <a:rPr lang="pt-BR" sz="1600" dirty="0"/>
              <a:t>- 1</a:t>
            </a:r>
            <a:r>
              <a:rPr lang="pt-BR" sz="1600" dirty="0">
                <a:solidFill>
                  <a:srgbClr val="FFFF00"/>
                </a:solidFill>
              </a:rPr>
              <a:t>, cache</a:t>
            </a:r>
            <a:r>
              <a:rPr lang="pt-BR" sz="1600" dirty="0"/>
              <a:t>),</a:t>
            </a:r>
          </a:p>
          <a:p>
            <a:pPr lvl="1"/>
            <a:r>
              <a:rPr lang="pt-BR" sz="1600" dirty="0"/>
              <a:t>                                  </a:t>
            </a:r>
            <a:r>
              <a:rPr lang="pt-BR" sz="1600" dirty="0" smtClean="0"/>
              <a:t>        </a:t>
            </a:r>
            <a:r>
              <a:rPr lang="pt-BR" sz="1600" dirty="0">
                <a:solidFill>
                  <a:srgbClr val="FFFF00"/>
                </a:solidFill>
              </a:rPr>
              <a:t>Dynamic</a:t>
            </a:r>
            <a:r>
              <a:rPr lang="pt-BR" sz="1600" dirty="0"/>
              <a:t>MinEditDistance(r, </a:t>
            </a:r>
            <a:r>
              <a:rPr lang="pt-BR" sz="1600" dirty="0" smtClean="0"/>
              <a:t>n </a:t>
            </a:r>
            <a:r>
              <a:rPr lang="pt-BR" sz="1600" dirty="0"/>
              <a:t>- 1, s, </a:t>
            </a:r>
            <a:r>
              <a:rPr lang="pt-BR" sz="1600" dirty="0" smtClean="0"/>
              <a:t>m </a:t>
            </a:r>
            <a:r>
              <a:rPr lang="pt-BR" sz="1600" dirty="0"/>
              <a:t>- 1</a:t>
            </a:r>
            <a:r>
              <a:rPr lang="pt-BR" sz="1600" dirty="0">
                <a:solidFill>
                  <a:srgbClr val="FFFF00"/>
                </a:solidFill>
              </a:rPr>
              <a:t>, cache</a:t>
            </a:r>
            <a:r>
              <a:rPr lang="pt-BR" sz="1600" dirty="0"/>
              <a:t>));</a:t>
            </a:r>
          </a:p>
          <a:p>
            <a:pPr lvl="1"/>
            <a:r>
              <a:rPr lang="en-US" sz="1600" dirty="0"/>
              <a:t>    </a:t>
            </a:r>
            <a:r>
              <a:rPr lang="en-US" sz="1600" dirty="0" smtClean="0"/>
              <a:t>}</a:t>
            </a:r>
            <a:endParaRPr lang="en-US" sz="1600" dirty="0"/>
          </a:p>
          <a:p>
            <a:pPr lvl="1"/>
            <a:r>
              <a:rPr lang="en-US" sz="1600" dirty="0"/>
              <a:t>    </a:t>
            </a:r>
            <a:r>
              <a:rPr lang="en-US" sz="1600" dirty="0" smtClean="0"/>
              <a:t>return </a:t>
            </a:r>
            <a:r>
              <a:rPr lang="en-US" sz="1600" dirty="0">
                <a:solidFill>
                  <a:srgbClr val="FFFF00"/>
                </a:solidFill>
              </a:rPr>
              <a:t>cache[p]</a:t>
            </a:r>
            <a:r>
              <a:rPr lang="en-US" sz="1600" dirty="0"/>
              <a:t>;</a:t>
            </a:r>
          </a:p>
          <a:p>
            <a:pPr lvl="1"/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80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Iterative Solution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868362"/>
            <a:ext cx="853440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MinEditDistance</a:t>
            </a:r>
            <a:r>
              <a:rPr lang="en-US" sz="1600" dirty="0" smtClean="0"/>
              <a:t>(string </a:t>
            </a:r>
            <a:r>
              <a:rPr lang="en-US" sz="1600" dirty="0"/>
              <a:t>r,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smtClean="0"/>
              <a:t>n, </a:t>
            </a:r>
            <a:r>
              <a:rPr lang="en-US" sz="1600" dirty="0"/>
              <a:t>string s,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smtClean="0"/>
              <a:t>m) </a:t>
            </a:r>
            <a:r>
              <a:rPr lang="en-US" sz="1600" dirty="0" smtClean="0"/>
              <a:t>{</a:t>
            </a:r>
          </a:p>
          <a:p>
            <a:pPr lvl="1"/>
            <a:endParaRPr lang="en-US" sz="800" dirty="0"/>
          </a:p>
          <a:p>
            <a:pPr lvl="1"/>
            <a:r>
              <a:rPr lang="en-US" sz="800" dirty="0" smtClean="0"/>
              <a:t>   </a:t>
            </a:r>
            <a:endParaRPr lang="en-US" sz="800" dirty="0"/>
          </a:p>
          <a:p>
            <a:pPr lvl="1"/>
            <a:r>
              <a:rPr lang="en-US" sz="1600" dirty="0"/>
              <a:t>    </a:t>
            </a:r>
            <a:r>
              <a:rPr lang="en-US" sz="1600" dirty="0" err="1" smtClean="0"/>
              <a:t>int</a:t>
            </a:r>
            <a:r>
              <a:rPr lang="en-US" sz="1600" dirty="0" smtClean="0"/>
              <a:t>[][] table = new </a:t>
            </a:r>
            <a:r>
              <a:rPr lang="en-US" sz="1600" dirty="0" err="1" smtClean="0"/>
              <a:t>int</a:t>
            </a:r>
            <a:r>
              <a:rPr lang="en-US" sz="1600" dirty="0" smtClean="0"/>
              <a:t>[n+1][m+1];</a:t>
            </a:r>
          </a:p>
          <a:p>
            <a:pPr lvl="1"/>
            <a:r>
              <a:rPr lang="en-US" sz="1600" dirty="0"/>
              <a:t> </a:t>
            </a:r>
            <a:r>
              <a:rPr lang="en-US" sz="1600" dirty="0" smtClean="0"/>
              <a:t>   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= 0; </a:t>
            </a:r>
            <a:r>
              <a:rPr lang="en-US" sz="1600" dirty="0" err="1" smtClean="0"/>
              <a:t>i</a:t>
            </a:r>
            <a:r>
              <a:rPr lang="en-US" sz="1600" dirty="0" smtClean="0"/>
              <a:t> &lt;= n; </a:t>
            </a:r>
            <a:r>
              <a:rPr lang="en-US" sz="1600" dirty="0" err="1" smtClean="0"/>
              <a:t>i</a:t>
            </a:r>
            <a:r>
              <a:rPr lang="en-US" sz="1600" dirty="0" smtClean="0"/>
              <a:t>++) {</a:t>
            </a:r>
          </a:p>
          <a:p>
            <a:pPr lvl="1"/>
            <a:r>
              <a:rPr lang="en-US" sz="1600" dirty="0"/>
              <a:t> </a:t>
            </a:r>
            <a:r>
              <a:rPr lang="en-US" sz="1600" dirty="0" smtClean="0"/>
              <a:t>       table[</a:t>
            </a:r>
            <a:r>
              <a:rPr lang="en-US" sz="1600" dirty="0" err="1" smtClean="0"/>
              <a:t>i</a:t>
            </a:r>
            <a:r>
              <a:rPr lang="en-US" sz="1600" dirty="0" smtClean="0"/>
              <a:t>][0] = </a:t>
            </a:r>
            <a:r>
              <a:rPr lang="en-US" sz="1600" dirty="0" err="1" smtClean="0"/>
              <a:t>i</a:t>
            </a:r>
            <a:r>
              <a:rPr lang="en-US" sz="1600" dirty="0" smtClean="0"/>
              <a:t>;</a:t>
            </a:r>
          </a:p>
          <a:p>
            <a:pPr lvl="1"/>
            <a:r>
              <a:rPr lang="en-US" sz="1600" dirty="0"/>
              <a:t> </a:t>
            </a:r>
            <a:r>
              <a:rPr lang="en-US" sz="1600" dirty="0" smtClean="0"/>
              <a:t>   }</a:t>
            </a:r>
          </a:p>
          <a:p>
            <a:pPr lvl="1"/>
            <a:r>
              <a:rPr lang="en-US" sz="1600" dirty="0"/>
              <a:t> </a:t>
            </a:r>
            <a:r>
              <a:rPr lang="en-US" sz="1600" dirty="0"/>
              <a:t>   for (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smtClean="0"/>
              <a:t>j </a:t>
            </a:r>
            <a:r>
              <a:rPr lang="en-US" sz="1600" dirty="0"/>
              <a:t>= 0; </a:t>
            </a:r>
            <a:r>
              <a:rPr lang="en-US" sz="1600" dirty="0" smtClean="0"/>
              <a:t>j </a:t>
            </a:r>
            <a:r>
              <a:rPr lang="en-US" sz="1600" dirty="0"/>
              <a:t>&lt;= </a:t>
            </a:r>
            <a:r>
              <a:rPr lang="en-US" sz="1600" dirty="0" smtClean="0"/>
              <a:t>m; </a:t>
            </a:r>
            <a:r>
              <a:rPr lang="en-US" sz="1600" dirty="0" err="1" smtClean="0"/>
              <a:t>j++</a:t>
            </a:r>
            <a:r>
              <a:rPr lang="en-US" sz="1600" dirty="0" smtClean="0"/>
              <a:t>) </a:t>
            </a:r>
            <a:r>
              <a:rPr lang="en-US" sz="1600" dirty="0"/>
              <a:t>{</a:t>
            </a:r>
          </a:p>
          <a:p>
            <a:pPr lvl="1"/>
            <a:r>
              <a:rPr lang="en-US" sz="1600" dirty="0"/>
              <a:t>        </a:t>
            </a:r>
            <a:r>
              <a:rPr lang="en-US" sz="1600" dirty="0" smtClean="0"/>
              <a:t>table[0][j] </a:t>
            </a:r>
            <a:r>
              <a:rPr lang="en-US" sz="1600" dirty="0"/>
              <a:t>= </a:t>
            </a:r>
            <a:r>
              <a:rPr lang="en-US" sz="1600" dirty="0" smtClean="0"/>
              <a:t>j;</a:t>
            </a:r>
            <a:endParaRPr lang="en-US" sz="1600" dirty="0"/>
          </a:p>
          <a:p>
            <a:pPr lvl="1"/>
            <a:r>
              <a:rPr lang="en-US" sz="1600" dirty="0"/>
              <a:t>    </a:t>
            </a:r>
            <a:r>
              <a:rPr lang="en-US" sz="1600" dirty="0" smtClean="0"/>
              <a:t>}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 smtClean="0"/>
              <a:t>    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= 1; </a:t>
            </a:r>
            <a:r>
              <a:rPr lang="en-US" sz="1600" dirty="0" err="1" smtClean="0"/>
              <a:t>i</a:t>
            </a:r>
            <a:r>
              <a:rPr lang="en-US" sz="1600" dirty="0" smtClean="0"/>
              <a:t> &lt;= n; </a:t>
            </a:r>
            <a:r>
              <a:rPr lang="en-US" sz="1600" dirty="0" err="1" smtClean="0"/>
              <a:t>i</a:t>
            </a:r>
            <a:r>
              <a:rPr lang="en-US" sz="1600" dirty="0" smtClean="0"/>
              <a:t>++) {</a:t>
            </a:r>
          </a:p>
          <a:p>
            <a:pPr lvl="1"/>
            <a:r>
              <a:rPr lang="en-US" sz="1600" dirty="0"/>
              <a:t> </a:t>
            </a:r>
            <a:r>
              <a:rPr lang="en-US" sz="1600" dirty="0" smtClean="0"/>
              <a:t>       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j = 1; j &lt;= m; </a:t>
            </a:r>
            <a:r>
              <a:rPr lang="en-US" sz="1600" dirty="0" err="1" smtClean="0"/>
              <a:t>j++</a:t>
            </a:r>
            <a:r>
              <a:rPr lang="en-US" sz="1600" dirty="0" smtClean="0"/>
              <a:t>) {</a:t>
            </a:r>
          </a:p>
          <a:p>
            <a:pPr lvl="1"/>
            <a:endParaRPr lang="en-US" sz="1600" dirty="0" smtClean="0"/>
          </a:p>
          <a:p>
            <a:pPr lvl="1"/>
            <a:r>
              <a:rPr lang="en-US" sz="1600" dirty="0"/>
              <a:t> </a:t>
            </a:r>
            <a:r>
              <a:rPr lang="en-US" sz="1600" dirty="0" smtClean="0"/>
              <a:t>           </a:t>
            </a:r>
            <a:r>
              <a:rPr lang="en-US" sz="1600" dirty="0" smtClean="0"/>
              <a:t>if </a:t>
            </a:r>
            <a:r>
              <a:rPr lang="en-US" sz="1600" dirty="0"/>
              <a:t>(</a:t>
            </a:r>
            <a:r>
              <a:rPr lang="en-US" sz="1600" dirty="0" smtClean="0"/>
              <a:t>r[i-1] </a:t>
            </a:r>
            <a:r>
              <a:rPr lang="en-US" sz="1600" dirty="0"/>
              <a:t>== </a:t>
            </a:r>
            <a:r>
              <a:rPr lang="en-US" sz="1600" dirty="0" smtClean="0"/>
              <a:t>s[j-1</a:t>
            </a:r>
            <a:r>
              <a:rPr lang="en-US" sz="1600" dirty="0" smtClean="0"/>
              <a:t>]) {</a:t>
            </a:r>
            <a:endParaRPr lang="en-US" sz="1600" dirty="0"/>
          </a:p>
          <a:p>
            <a:pPr lvl="1"/>
            <a:r>
              <a:rPr lang="en-US" sz="1600" dirty="0"/>
              <a:t>        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 smtClean="0">
                <a:solidFill>
                  <a:srgbClr val="FFFF00"/>
                </a:solidFill>
              </a:rPr>
              <a:t>       </a:t>
            </a:r>
            <a:r>
              <a:rPr lang="en-US" sz="1600" dirty="0" smtClean="0"/>
              <a:t>table[</a:t>
            </a:r>
            <a:r>
              <a:rPr lang="en-US" sz="1600" dirty="0" err="1" smtClean="0"/>
              <a:t>i</a:t>
            </a:r>
            <a:r>
              <a:rPr lang="en-US" sz="1600" dirty="0" smtClean="0"/>
              <a:t>][j] = table[i-1][j-1];</a:t>
            </a:r>
          </a:p>
          <a:p>
            <a:pPr lvl="1"/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 smtClean="0">
                <a:solidFill>
                  <a:srgbClr val="FFFF00"/>
                </a:solidFill>
              </a:rPr>
              <a:t>       </a:t>
            </a:r>
            <a:r>
              <a:rPr lang="en-US" sz="1600" dirty="0" smtClean="0"/>
              <a:t>    </a:t>
            </a:r>
            <a:r>
              <a:rPr lang="en-US" sz="1600" dirty="0" smtClean="0"/>
              <a:t>}</a:t>
            </a:r>
            <a:endParaRPr lang="en-US" sz="1600" dirty="0"/>
          </a:p>
          <a:p>
            <a:pPr lvl="1"/>
            <a:r>
              <a:rPr lang="en-US" sz="1600" dirty="0"/>
              <a:t>    </a:t>
            </a:r>
            <a:r>
              <a:rPr lang="en-US" sz="1600" dirty="0" smtClean="0"/>
              <a:t>	  else {</a:t>
            </a:r>
          </a:p>
          <a:p>
            <a:pPr lvl="1"/>
            <a:r>
              <a:rPr lang="en-US" sz="1600" dirty="0"/>
              <a:t> </a:t>
            </a:r>
            <a:r>
              <a:rPr lang="en-US" sz="1600" dirty="0" smtClean="0"/>
              <a:t>               table[</a:t>
            </a:r>
            <a:r>
              <a:rPr lang="en-US" sz="1600" dirty="0" err="1" smtClean="0"/>
              <a:t>i</a:t>
            </a:r>
            <a:r>
              <a:rPr lang="en-US" sz="1600" dirty="0" smtClean="0"/>
              <a:t>][j] = 1 + min(table[i-1, j], table[</a:t>
            </a:r>
            <a:r>
              <a:rPr lang="en-US" sz="1600" dirty="0" err="1" smtClean="0"/>
              <a:t>i</a:t>
            </a:r>
            <a:r>
              <a:rPr lang="en-US" sz="1600" dirty="0" smtClean="0"/>
              <a:t>, j-1], table[i-1, j-1]);</a:t>
            </a:r>
            <a:endParaRPr lang="en-US" sz="1600" dirty="0"/>
          </a:p>
          <a:p>
            <a:pPr lvl="1"/>
            <a:r>
              <a:rPr lang="en-US" sz="1600" dirty="0" smtClean="0"/>
              <a:t>            }</a:t>
            </a:r>
          </a:p>
          <a:p>
            <a:pPr lvl="1"/>
            <a:r>
              <a:rPr lang="en-US" sz="1600" dirty="0"/>
              <a:t> </a:t>
            </a:r>
            <a:r>
              <a:rPr lang="en-US" sz="1600" dirty="0" smtClean="0"/>
              <a:t>       }</a:t>
            </a:r>
          </a:p>
          <a:p>
            <a:pPr lvl="1"/>
            <a:r>
              <a:rPr lang="en-US" sz="1600" dirty="0"/>
              <a:t> </a:t>
            </a:r>
            <a:r>
              <a:rPr lang="en-US" sz="1600" dirty="0" smtClean="0"/>
              <a:t>   }</a:t>
            </a:r>
            <a:endParaRPr lang="en-US" sz="1600" dirty="0"/>
          </a:p>
          <a:p>
            <a:pPr lvl="1"/>
            <a:r>
              <a:rPr lang="en-US" sz="1600" dirty="0"/>
              <a:t>    </a:t>
            </a:r>
            <a:r>
              <a:rPr lang="en-US" sz="1600" dirty="0" smtClean="0"/>
              <a:t>return table[n][m];</a:t>
            </a:r>
            <a:endParaRPr lang="en-US" sz="1600" dirty="0"/>
          </a:p>
          <a:p>
            <a:pPr lvl="1"/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20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Rod Cutting Problem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981200"/>
            <a:ext cx="77724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What’s the complexity of this solution?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/>
          </a:p>
          <a:p>
            <a:r>
              <a:rPr lang="en-US" sz="2000" dirty="0" smtClean="0"/>
              <a:t>	T(n) 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           =  T(n-1) + T(n-2) + … + T(0)   +   </a:t>
            </a:r>
            <a:r>
              <a:rPr lang="el-GR" sz="2000" dirty="0" smtClean="0"/>
              <a:t>Θ</a:t>
            </a:r>
            <a:r>
              <a:rPr lang="en-US" sz="2000" dirty="0" smtClean="0"/>
              <a:t>(n)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           ≥  T(n-2) + T(n-2)  + </a:t>
            </a:r>
            <a:r>
              <a:rPr lang="el-GR" sz="2000" dirty="0"/>
              <a:t>Θ</a:t>
            </a:r>
            <a:r>
              <a:rPr lang="en-US" sz="2000" dirty="0" smtClean="0"/>
              <a:t>(n)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           ≥  2 T(n-2)  +  1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           =  1 + 2 + 4 + 8 + … + 2</a:t>
            </a:r>
            <a:r>
              <a:rPr lang="en-US" sz="2000" baseline="30000" dirty="0" smtClean="0"/>
              <a:t>n/2</a:t>
            </a:r>
            <a:r>
              <a:rPr lang="en-US" sz="2000" dirty="0" smtClean="0"/>
              <a:t>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           ≥  2</a:t>
            </a:r>
            <a:r>
              <a:rPr lang="en-US" sz="2000" baseline="30000" dirty="0" smtClean="0"/>
              <a:t>n/2</a:t>
            </a:r>
            <a:r>
              <a:rPr lang="en-US" sz="2000" dirty="0" smtClean="0"/>
              <a:t>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           =  (2</a:t>
            </a:r>
            <a:r>
              <a:rPr lang="en-US" sz="2000" baseline="30000" dirty="0" smtClean="0"/>
              <a:t>1/2</a:t>
            </a:r>
            <a:r>
              <a:rPr lang="en-US" sz="2000" dirty="0" smtClean="0"/>
              <a:t>)</a:t>
            </a:r>
            <a:r>
              <a:rPr lang="en-US" sz="2000" baseline="30000" dirty="0" smtClean="0"/>
              <a:t>n</a:t>
            </a:r>
            <a:endParaRPr lang="en-US" sz="2000" dirty="0"/>
          </a:p>
          <a:p>
            <a:r>
              <a:rPr lang="en-US" sz="2000" dirty="0" smtClean="0"/>
              <a:t>                   T(n) is </a:t>
            </a:r>
            <a:r>
              <a:rPr lang="el-GR" sz="2000" dirty="0" smtClean="0"/>
              <a:t>Ω</a:t>
            </a:r>
            <a:r>
              <a:rPr lang="en-US" sz="2000" dirty="0" smtClean="0"/>
              <a:t>(</a:t>
            </a:r>
            <a:r>
              <a:rPr lang="en-US" sz="2000" dirty="0"/>
              <a:t>(</a:t>
            </a:r>
            <a:r>
              <a:rPr lang="en-US" sz="2000" dirty="0" smtClean="0"/>
              <a:t>2</a:t>
            </a:r>
            <a:r>
              <a:rPr lang="en-US" sz="2000" baseline="30000" dirty="0" smtClean="0"/>
              <a:t>1/2</a:t>
            </a:r>
            <a:r>
              <a:rPr lang="en-US" sz="2000" dirty="0" smtClean="0"/>
              <a:t>)</a:t>
            </a:r>
            <a:r>
              <a:rPr lang="en-US" sz="2000" baseline="30000" dirty="0" smtClean="0"/>
              <a:t>n</a:t>
            </a:r>
            <a:r>
              <a:rPr lang="en-US" sz="2000" dirty="0" smtClean="0"/>
              <a:t>)     (i.e., the method is exponential)</a:t>
            </a:r>
            <a:endParaRPr lang="en-US" sz="2000" dirty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34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Rod Cutting Problem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143000"/>
            <a:ext cx="7772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What recursive calls are happening?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err="1" smtClean="0"/>
              <a:t>rp</a:t>
            </a:r>
            <a:r>
              <a:rPr lang="en-US" sz="2000" dirty="0" smtClean="0"/>
              <a:t>(30) calls </a:t>
            </a:r>
            <a:r>
              <a:rPr lang="en-US" sz="2000" dirty="0" err="1" smtClean="0"/>
              <a:t>rp</a:t>
            </a:r>
            <a:r>
              <a:rPr lang="en-US" sz="2000" dirty="0" smtClean="0"/>
              <a:t>(29), </a:t>
            </a:r>
            <a:r>
              <a:rPr lang="en-US" sz="2000" dirty="0" err="1" smtClean="0"/>
              <a:t>rp</a:t>
            </a:r>
            <a:r>
              <a:rPr lang="en-US" sz="2000" dirty="0" smtClean="0"/>
              <a:t>(28), </a:t>
            </a:r>
            <a:r>
              <a:rPr lang="en-US" sz="2000" dirty="0" err="1" smtClean="0"/>
              <a:t>rp</a:t>
            </a:r>
            <a:r>
              <a:rPr lang="en-US" sz="2000" dirty="0" smtClean="0"/>
              <a:t>(27), …, </a:t>
            </a:r>
            <a:r>
              <a:rPr lang="en-US" sz="2000" dirty="0" err="1" smtClean="0"/>
              <a:t>rp</a:t>
            </a:r>
            <a:r>
              <a:rPr lang="en-US" sz="2000" dirty="0" smtClean="0"/>
              <a:t>(0)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err="1" smtClean="0"/>
              <a:t>rp</a:t>
            </a:r>
            <a:r>
              <a:rPr lang="en-US" sz="2000" dirty="0" smtClean="0"/>
              <a:t>(29) calls </a:t>
            </a:r>
            <a:r>
              <a:rPr lang="en-US" sz="2000" dirty="0" err="1" smtClean="0"/>
              <a:t>rp</a:t>
            </a:r>
            <a:r>
              <a:rPr lang="en-US" sz="2000" dirty="0" smtClean="0"/>
              <a:t>(28), </a:t>
            </a:r>
            <a:r>
              <a:rPr lang="en-US" sz="2000" dirty="0" err="1" smtClean="0"/>
              <a:t>rp</a:t>
            </a:r>
            <a:r>
              <a:rPr lang="en-US" sz="2000" dirty="0" smtClean="0"/>
              <a:t>(27), </a:t>
            </a:r>
            <a:r>
              <a:rPr lang="en-US" sz="2000" dirty="0" err="1" smtClean="0"/>
              <a:t>rp</a:t>
            </a:r>
            <a:r>
              <a:rPr lang="en-US" sz="2000" dirty="0" smtClean="0"/>
              <a:t>(26), …, </a:t>
            </a:r>
            <a:r>
              <a:rPr lang="en-US" sz="2000" dirty="0" err="1" smtClean="0"/>
              <a:t>rp</a:t>
            </a:r>
            <a:r>
              <a:rPr lang="en-US" sz="2000" dirty="0" smtClean="0"/>
              <a:t>(0)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err="1" smtClean="0"/>
              <a:t>rp</a:t>
            </a:r>
            <a:r>
              <a:rPr lang="en-US" sz="2000" dirty="0" smtClean="0"/>
              <a:t>(28) calls </a:t>
            </a:r>
            <a:r>
              <a:rPr lang="en-US" sz="2000" dirty="0" err="1" smtClean="0"/>
              <a:t>rp</a:t>
            </a:r>
            <a:r>
              <a:rPr lang="en-US" sz="2000" dirty="0" smtClean="0"/>
              <a:t>(27), </a:t>
            </a:r>
            <a:r>
              <a:rPr lang="en-US" sz="2000" dirty="0" err="1" smtClean="0"/>
              <a:t>rp</a:t>
            </a:r>
            <a:r>
              <a:rPr lang="en-US" sz="2000" dirty="0" smtClean="0"/>
              <a:t>(26), </a:t>
            </a:r>
            <a:r>
              <a:rPr lang="en-US" sz="2000" dirty="0" err="1" smtClean="0"/>
              <a:t>rp</a:t>
            </a:r>
            <a:r>
              <a:rPr lang="en-US" sz="2000" dirty="0" smtClean="0"/>
              <a:t>(25), …, </a:t>
            </a:r>
            <a:r>
              <a:rPr lang="en-US" sz="2000" dirty="0" err="1" smtClean="0"/>
              <a:t>rp</a:t>
            </a:r>
            <a:r>
              <a:rPr lang="en-US" sz="2000" dirty="0" smtClean="0"/>
              <a:t>(0)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err="1" smtClean="0"/>
              <a:t>rp</a:t>
            </a:r>
            <a:r>
              <a:rPr lang="en-US" sz="2000" dirty="0" smtClean="0"/>
              <a:t>(29) is called once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err="1" smtClean="0"/>
              <a:t>rp</a:t>
            </a:r>
            <a:r>
              <a:rPr lang="en-US" sz="2000" dirty="0" smtClean="0"/>
              <a:t>(28) is called twice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err="1" smtClean="0"/>
              <a:t>rp</a:t>
            </a:r>
            <a:r>
              <a:rPr lang="en-US" sz="2000" dirty="0" smtClean="0"/>
              <a:t>(27) is called four times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err="1" smtClean="0"/>
              <a:t>rp</a:t>
            </a:r>
            <a:r>
              <a:rPr lang="en-US" sz="2000" dirty="0" smtClean="0"/>
              <a:t>(26) is called eight times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smtClean="0"/>
              <a:t>And so on!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/>
          </a:p>
          <a:p>
            <a:endParaRPr lang="en-US" sz="2000" dirty="0" smtClean="0"/>
          </a:p>
          <a:p>
            <a:r>
              <a:rPr lang="en-US" sz="2000" dirty="0" smtClean="0"/>
              <a:t>We’re calling the same methods over and over, obtaining the same answers over and over!</a:t>
            </a:r>
          </a:p>
          <a:p>
            <a:r>
              <a:rPr lang="en-US" dirty="0" smtClean="0"/>
              <a:t>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Rod Cutting Problem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990600"/>
            <a:ext cx="86106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Solution:  Remember and reuse the </a:t>
            </a:r>
            <a:r>
              <a:rPr lang="en-US" sz="2000" dirty="0" smtClean="0"/>
              <a:t>sub-solutions</a:t>
            </a:r>
          </a:p>
          <a:p>
            <a:endParaRPr lang="en-US" sz="2000" dirty="0"/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FF00"/>
                </a:solidFill>
              </a:rPr>
              <a:t>Dynamic</a:t>
            </a:r>
            <a:r>
              <a:rPr lang="en-US" dirty="0" err="1" smtClean="0"/>
              <a:t>RodProfit</a:t>
            </a:r>
            <a:r>
              <a:rPr lang="en-US" dirty="0" smtClean="0"/>
              <a:t> (</a:t>
            </a:r>
            <a:r>
              <a:rPr lang="en-US" dirty="0" err="1"/>
              <a:t>int</a:t>
            </a:r>
            <a:r>
              <a:rPr lang="en-US" dirty="0"/>
              <a:t>[] values</a:t>
            </a:r>
            <a:r>
              <a:rPr lang="en-US" dirty="0" smtClean="0"/>
              <a:t>) {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smtClean="0"/>
              <a:t>   return </a:t>
            </a:r>
            <a:r>
              <a:rPr lang="en-US" dirty="0" err="1">
                <a:solidFill>
                  <a:srgbClr val="FFFF00"/>
                </a:solidFill>
              </a:rPr>
              <a:t>Dynamic</a:t>
            </a:r>
            <a:r>
              <a:rPr lang="en-US" dirty="0" err="1"/>
              <a:t>RodProfit</a:t>
            </a:r>
            <a:r>
              <a:rPr lang="en-US" dirty="0"/>
              <a:t>(values, </a:t>
            </a:r>
            <a:r>
              <a:rPr lang="en-US" dirty="0" err="1"/>
              <a:t>values.Length</a:t>
            </a:r>
            <a:r>
              <a:rPr lang="en-US" dirty="0"/>
              <a:t> - 1</a:t>
            </a:r>
            <a:r>
              <a:rPr lang="en-US" dirty="0">
                <a:solidFill>
                  <a:srgbClr val="FFFF00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new Dictionary&lt;</a:t>
            </a:r>
            <a:r>
              <a:rPr lang="en-US" dirty="0" err="1">
                <a:solidFill>
                  <a:srgbClr val="FFFF00"/>
                </a:solidFill>
              </a:rPr>
              <a:t>int</a:t>
            </a:r>
            <a:r>
              <a:rPr lang="en-US" dirty="0">
                <a:solidFill>
                  <a:srgbClr val="FFFF00"/>
                </a:solidFill>
              </a:rPr>
              <a:t>, </a:t>
            </a:r>
            <a:r>
              <a:rPr lang="en-US" dirty="0" err="1">
                <a:solidFill>
                  <a:srgbClr val="FFFF00"/>
                </a:solidFill>
              </a:rPr>
              <a:t>int</a:t>
            </a:r>
            <a:r>
              <a:rPr lang="en-US" dirty="0">
                <a:solidFill>
                  <a:srgbClr val="FFFF00"/>
                </a:solidFill>
              </a:rPr>
              <a:t>&gt;()</a:t>
            </a:r>
            <a:r>
              <a:rPr lang="en-US" dirty="0"/>
              <a:t>);</a:t>
            </a:r>
          </a:p>
          <a:p>
            <a:pPr lvl="1"/>
            <a:r>
              <a:rPr lang="en-US" dirty="0" smtClean="0"/>
              <a:t>}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FF00"/>
                </a:solidFill>
              </a:rPr>
              <a:t>Dynamic</a:t>
            </a:r>
            <a:r>
              <a:rPr lang="en-US" dirty="0" err="1" smtClean="0"/>
              <a:t>RodProfit</a:t>
            </a:r>
            <a:r>
              <a:rPr lang="en-US" dirty="0" smtClean="0"/>
              <a:t> (</a:t>
            </a:r>
            <a:r>
              <a:rPr lang="en-US" dirty="0" err="1"/>
              <a:t>int</a:t>
            </a:r>
            <a:r>
              <a:rPr lang="en-US" dirty="0"/>
              <a:t>[] values, </a:t>
            </a:r>
            <a:r>
              <a:rPr lang="en-US" dirty="0" err="1"/>
              <a:t>int</a:t>
            </a:r>
            <a:r>
              <a:rPr lang="en-US" dirty="0"/>
              <a:t> n</a:t>
            </a:r>
            <a:r>
              <a:rPr lang="en-US" dirty="0">
                <a:solidFill>
                  <a:srgbClr val="FFFF00"/>
                </a:solidFill>
              </a:rPr>
              <a:t>, Dictionary&lt;</a:t>
            </a:r>
            <a:r>
              <a:rPr lang="en-US" dirty="0" err="1">
                <a:solidFill>
                  <a:srgbClr val="FFFF00"/>
                </a:solidFill>
              </a:rPr>
              <a:t>int</a:t>
            </a:r>
            <a:r>
              <a:rPr lang="en-US" dirty="0">
                <a:solidFill>
                  <a:srgbClr val="FFFF00"/>
                </a:solidFill>
              </a:rPr>
              <a:t>, </a:t>
            </a:r>
            <a:r>
              <a:rPr lang="en-US" dirty="0" err="1">
                <a:solidFill>
                  <a:srgbClr val="FFFF00"/>
                </a:solidFill>
              </a:rPr>
              <a:t>int</a:t>
            </a:r>
            <a:r>
              <a:rPr lang="en-US" dirty="0">
                <a:solidFill>
                  <a:srgbClr val="FFFF00"/>
                </a:solidFill>
              </a:rPr>
              <a:t>&gt; cache</a:t>
            </a:r>
            <a:r>
              <a:rPr lang="en-US" dirty="0" smtClean="0"/>
              <a:t>) {</a:t>
            </a:r>
          </a:p>
          <a:p>
            <a:pPr lvl="1"/>
            <a:endParaRPr lang="en-US" sz="800" dirty="0"/>
          </a:p>
          <a:p>
            <a:pPr lvl="1"/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>
                <a:solidFill>
                  <a:srgbClr val="FFFF00"/>
                </a:solidFill>
              </a:rPr>
              <a:t>int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result;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    </a:t>
            </a:r>
            <a:r>
              <a:rPr lang="en-US" dirty="0" smtClean="0">
                <a:solidFill>
                  <a:srgbClr val="FFFF00"/>
                </a:solidFill>
              </a:rPr>
              <a:t>if </a:t>
            </a:r>
            <a:r>
              <a:rPr lang="en-US" dirty="0">
                <a:solidFill>
                  <a:srgbClr val="FFFF00"/>
                </a:solidFill>
              </a:rPr>
              <a:t>(</a:t>
            </a:r>
            <a:r>
              <a:rPr lang="en-US" dirty="0" err="1">
                <a:solidFill>
                  <a:srgbClr val="FFFF00"/>
                </a:solidFill>
              </a:rPr>
              <a:t>cache.TryGetValue</a:t>
            </a:r>
            <a:r>
              <a:rPr lang="en-US" dirty="0">
                <a:solidFill>
                  <a:srgbClr val="FFFF00"/>
                </a:solidFill>
              </a:rPr>
              <a:t>(n, out result</a:t>
            </a:r>
            <a:r>
              <a:rPr lang="en-US" dirty="0" smtClean="0">
                <a:solidFill>
                  <a:srgbClr val="FFFF00"/>
                </a:solidFill>
              </a:rPr>
              <a:t>)) {</a:t>
            </a:r>
            <a:endParaRPr lang="en-US" dirty="0">
              <a:solidFill>
                <a:srgbClr val="FFFF00"/>
              </a:solidFill>
            </a:endParaRP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        return </a:t>
            </a:r>
            <a:r>
              <a:rPr lang="en-US" dirty="0">
                <a:solidFill>
                  <a:srgbClr val="FFFF00"/>
                </a:solidFill>
              </a:rPr>
              <a:t>result;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    </a:t>
            </a:r>
            <a:r>
              <a:rPr lang="en-US" dirty="0" smtClean="0">
                <a:solidFill>
                  <a:srgbClr val="FFFF00"/>
                </a:solidFill>
              </a:rPr>
              <a:t>}</a:t>
            </a:r>
            <a:endParaRPr lang="en-US" dirty="0">
              <a:solidFill>
                <a:srgbClr val="FFFF00"/>
              </a:solidFill>
            </a:endParaRPr>
          </a:p>
          <a:p>
            <a:pPr lvl="1"/>
            <a:endParaRPr lang="en-US" sz="800" dirty="0"/>
          </a:p>
          <a:p>
            <a:pPr lvl="1"/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maxProfit</a:t>
            </a:r>
            <a:r>
              <a:rPr lang="en-US" dirty="0"/>
              <a:t> = 0;</a:t>
            </a:r>
          </a:p>
          <a:p>
            <a:pPr lvl="1"/>
            <a:r>
              <a:rPr lang="nn-NO" dirty="0" smtClean="0"/>
              <a:t>    for </a:t>
            </a:r>
            <a:r>
              <a:rPr lang="nn-NO" dirty="0"/>
              <a:t>(int i = n; i &gt; 0; i-</a:t>
            </a:r>
            <a:r>
              <a:rPr lang="nn-NO" dirty="0" smtClean="0"/>
              <a:t>-) </a:t>
            </a:r>
            <a:r>
              <a:rPr lang="en-US" dirty="0" smtClean="0"/>
              <a:t>{</a:t>
            </a:r>
            <a:endParaRPr lang="en-US" dirty="0"/>
          </a:p>
          <a:p>
            <a:pPr lvl="1"/>
            <a:r>
              <a:rPr lang="fr-FR" dirty="0"/>
              <a:t>    </a:t>
            </a:r>
            <a:r>
              <a:rPr lang="fr-FR" dirty="0" smtClean="0"/>
              <a:t>    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/>
              <a:t>profit = values[i] + </a:t>
            </a:r>
            <a:r>
              <a:rPr lang="fr-FR" dirty="0" err="1">
                <a:solidFill>
                  <a:srgbClr val="FFFF00"/>
                </a:solidFill>
              </a:rPr>
              <a:t>Dynamic</a:t>
            </a:r>
            <a:r>
              <a:rPr lang="fr-FR" dirty="0" err="1"/>
              <a:t>RodProfit</a:t>
            </a:r>
            <a:r>
              <a:rPr lang="fr-FR" dirty="0"/>
              <a:t>(values, n - i, cache);</a:t>
            </a:r>
          </a:p>
          <a:p>
            <a:pPr lvl="1"/>
            <a:r>
              <a:rPr lang="en-US" dirty="0"/>
              <a:t>        </a:t>
            </a:r>
            <a:r>
              <a:rPr lang="en-US" dirty="0" err="1" smtClean="0"/>
              <a:t>maxProfit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Math.Max</a:t>
            </a:r>
            <a:r>
              <a:rPr lang="en-US" dirty="0"/>
              <a:t>(profit, </a:t>
            </a:r>
            <a:r>
              <a:rPr lang="en-US" dirty="0" err="1"/>
              <a:t>maxProfit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    </a:t>
            </a:r>
            <a:r>
              <a:rPr lang="en-US" dirty="0" smtClean="0"/>
              <a:t>}</a:t>
            </a:r>
            <a:endParaRPr lang="en-US" dirty="0"/>
          </a:p>
          <a:p>
            <a:pPr lvl="1"/>
            <a:endParaRPr lang="en-US" sz="800" dirty="0" smtClean="0"/>
          </a:p>
          <a:p>
            <a:pPr lvl="1"/>
            <a:r>
              <a:rPr lang="en-US" dirty="0" smtClean="0"/>
              <a:t>    </a:t>
            </a:r>
            <a:r>
              <a:rPr lang="en-US" dirty="0" smtClean="0">
                <a:solidFill>
                  <a:srgbClr val="FFFF00"/>
                </a:solidFill>
              </a:rPr>
              <a:t>cache[n</a:t>
            </a:r>
            <a:r>
              <a:rPr lang="en-US" dirty="0">
                <a:solidFill>
                  <a:srgbClr val="FFFF00"/>
                </a:solidFill>
              </a:rPr>
              <a:t>] = </a:t>
            </a:r>
            <a:r>
              <a:rPr lang="en-US" dirty="0" err="1">
                <a:solidFill>
                  <a:srgbClr val="FFFF00"/>
                </a:solidFill>
              </a:rPr>
              <a:t>maxProfit</a:t>
            </a:r>
            <a:r>
              <a:rPr lang="en-US" dirty="0">
                <a:solidFill>
                  <a:srgbClr val="FFFF00"/>
                </a:solidFill>
              </a:rPr>
              <a:t>;</a:t>
            </a:r>
          </a:p>
          <a:p>
            <a:pPr lvl="1"/>
            <a:r>
              <a:rPr lang="en-US" dirty="0"/>
              <a:t>    </a:t>
            </a:r>
            <a:r>
              <a:rPr lang="en-US" dirty="0" smtClean="0"/>
              <a:t>return </a:t>
            </a:r>
            <a:r>
              <a:rPr lang="en-US" dirty="0" err="1"/>
              <a:t>maxProfit</a:t>
            </a:r>
            <a:r>
              <a:rPr lang="en-US" dirty="0"/>
              <a:t>;</a:t>
            </a:r>
          </a:p>
          <a:p>
            <a:pPr lvl="1"/>
            <a:r>
              <a:rPr lang="en-US" dirty="0" smtClean="0"/>
              <a:t>}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8300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Rod Cutting Problem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371600"/>
            <a:ext cx="77724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What’s the complexity of this solution?</a:t>
            </a:r>
          </a:p>
          <a:p>
            <a:endParaRPr lang="en-US" sz="2000" dirty="0"/>
          </a:p>
          <a:p>
            <a:r>
              <a:rPr lang="en-US" sz="2000" dirty="0" err="1" smtClean="0"/>
              <a:t>drp</a:t>
            </a:r>
            <a:r>
              <a:rPr lang="en-US" sz="2000" dirty="0" smtClean="0"/>
              <a:t>(n)  calls  </a:t>
            </a:r>
            <a:r>
              <a:rPr lang="en-US" sz="2000" dirty="0" err="1" smtClean="0"/>
              <a:t>drp</a:t>
            </a:r>
            <a:r>
              <a:rPr lang="en-US" sz="2000" dirty="0" smtClean="0"/>
              <a:t>(1), </a:t>
            </a:r>
            <a:r>
              <a:rPr lang="en-US" sz="2000" dirty="0" err="1" smtClean="0"/>
              <a:t>drp</a:t>
            </a:r>
            <a:r>
              <a:rPr lang="en-US" sz="2000" dirty="0" smtClean="0"/>
              <a:t>(2), …, </a:t>
            </a:r>
            <a:r>
              <a:rPr lang="en-US" sz="2000" dirty="0" err="1" smtClean="0"/>
              <a:t>drp</a:t>
            </a:r>
            <a:r>
              <a:rPr lang="en-US" sz="2000" dirty="0" smtClean="0"/>
              <a:t>(n-1)                        [one time only!]</a:t>
            </a:r>
          </a:p>
          <a:p>
            <a:endParaRPr lang="en-US" sz="2000" dirty="0"/>
          </a:p>
          <a:p>
            <a:r>
              <a:rPr lang="en-US" sz="2000" dirty="0" smtClean="0"/>
              <a:t>This requires time proportional to n-1</a:t>
            </a:r>
          </a:p>
          <a:p>
            <a:endParaRPr lang="en-US" sz="2000" dirty="0"/>
          </a:p>
          <a:p>
            <a:r>
              <a:rPr lang="en-US" sz="2000" dirty="0" err="1" smtClean="0"/>
              <a:t>drp</a:t>
            </a:r>
            <a:r>
              <a:rPr lang="en-US" sz="2000" dirty="0" smtClean="0"/>
              <a:t>(n-1)  </a:t>
            </a:r>
            <a:r>
              <a:rPr lang="en-US" sz="2000" dirty="0"/>
              <a:t>calls  </a:t>
            </a:r>
            <a:r>
              <a:rPr lang="en-US" sz="2000" dirty="0" err="1"/>
              <a:t>drp</a:t>
            </a:r>
            <a:r>
              <a:rPr lang="en-US" sz="2000" dirty="0"/>
              <a:t>(1), </a:t>
            </a:r>
            <a:r>
              <a:rPr lang="en-US" sz="2000" dirty="0" err="1"/>
              <a:t>drp</a:t>
            </a:r>
            <a:r>
              <a:rPr lang="en-US" sz="2000" dirty="0"/>
              <a:t>(2), …, </a:t>
            </a:r>
            <a:r>
              <a:rPr lang="en-US" sz="2000" dirty="0" err="1" smtClean="0"/>
              <a:t>drp</a:t>
            </a:r>
            <a:r>
              <a:rPr lang="en-US" sz="2000" dirty="0" smtClean="0"/>
              <a:t>(n-2)                    [</a:t>
            </a:r>
            <a:r>
              <a:rPr lang="en-US" sz="2000" dirty="0"/>
              <a:t>one time only!]</a:t>
            </a:r>
          </a:p>
          <a:p>
            <a:endParaRPr lang="en-US" sz="2000" dirty="0"/>
          </a:p>
          <a:p>
            <a:r>
              <a:rPr lang="en-US" sz="2000" dirty="0"/>
              <a:t>This requires time proportional to </a:t>
            </a:r>
            <a:r>
              <a:rPr lang="en-US" sz="2000" dirty="0" smtClean="0"/>
              <a:t>n-2</a:t>
            </a:r>
          </a:p>
          <a:p>
            <a:endParaRPr lang="en-US" sz="2000" dirty="0" smtClean="0"/>
          </a:p>
          <a:p>
            <a:r>
              <a:rPr lang="en-US" sz="2000" dirty="0" smtClean="0"/>
              <a:t>And so on</a:t>
            </a:r>
          </a:p>
          <a:p>
            <a:endParaRPr lang="en-US" sz="2000" dirty="0" smtClean="0"/>
          </a:p>
          <a:p>
            <a:r>
              <a:rPr lang="en-US" sz="2000" dirty="0" smtClean="0"/>
              <a:t>Total time is thus 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(n-1)c + (n-2)c + … + c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=  c(1 + 2 + 3 + … + n-1)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=  O(n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575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Dynamic Programming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143000"/>
            <a:ext cx="7772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Our solution is an example of dynamic programming</a:t>
            </a:r>
          </a:p>
          <a:p>
            <a:endParaRPr lang="en-US" sz="2000" dirty="0"/>
          </a:p>
          <a:p>
            <a:r>
              <a:rPr lang="en-US" sz="2000" dirty="0" smtClean="0"/>
              <a:t>Apply dynamic programming when:</a:t>
            </a:r>
            <a:endParaRPr lang="en-US" sz="2000" dirty="0"/>
          </a:p>
          <a:p>
            <a:pPr marL="800100" lvl="1" indent="-342900">
              <a:buFont typeface="+mj-lt"/>
              <a:buAutoNum type="arabicPeriod"/>
            </a:pPr>
            <a:r>
              <a:rPr lang="en-US" sz="2000" dirty="0" smtClean="0"/>
              <a:t>You have an optimization problem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 smtClean="0"/>
              <a:t>It exhibits the optimal substructure property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 smtClean="0"/>
              <a:t>The greedy approach doesn’t apply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 smtClean="0"/>
              <a:t>The exhaustive recursive solution is grossly inefficient …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 smtClean="0"/>
              <a:t>… because it solves the same problems over and over</a:t>
            </a:r>
          </a:p>
          <a:p>
            <a:pPr marL="800100" lvl="1" indent="-342900">
              <a:buFont typeface="+mj-lt"/>
              <a:buAutoNum type="arabicPeriod"/>
            </a:pPr>
            <a:endParaRPr lang="en-US" sz="2000" dirty="0"/>
          </a:p>
          <a:p>
            <a:r>
              <a:rPr lang="en-US" sz="2000" dirty="0" smtClean="0"/>
              <a:t>Approach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 smtClean="0"/>
              <a:t>Devise a recursive solution</a:t>
            </a:r>
          </a:p>
          <a:p>
            <a:pPr lvl="2"/>
            <a:r>
              <a:rPr lang="en-US" sz="2000" dirty="0" smtClean="0"/>
              <a:t>	(The fun and challenging part)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 err="1" smtClean="0"/>
              <a:t>Memoize</a:t>
            </a:r>
            <a:r>
              <a:rPr lang="en-US" sz="2000" dirty="0" smtClean="0"/>
              <a:t> it</a:t>
            </a:r>
          </a:p>
          <a:p>
            <a:pPr lvl="3"/>
            <a:r>
              <a:rPr lang="en-US" sz="2000" dirty="0"/>
              <a:t>	</a:t>
            </a:r>
            <a:r>
              <a:rPr lang="en-US" sz="2000" dirty="0" smtClean="0"/>
              <a:t>(The easy part)</a:t>
            </a:r>
          </a:p>
        </p:txBody>
      </p:sp>
    </p:spTree>
    <p:extLst>
      <p:ext uri="{BB962C8B-B14F-4D97-AF65-F5344CB8AC3E}">
        <p14:creationId xmlns:p14="http://schemas.microsoft.com/office/powerpoint/2010/main" val="47284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Longest Increasing Subsequence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1617" y="1371600"/>
            <a:ext cx="7772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Problem:  Given a sequence of integers A, find the length of the longest subsequence in which successive elements are strictly increasing</a:t>
            </a:r>
          </a:p>
          <a:p>
            <a:endParaRPr lang="en-US" dirty="0"/>
          </a:p>
          <a:p>
            <a:r>
              <a:rPr lang="en-US" dirty="0" smtClean="0"/>
              <a:t>Example:  [5, 2, 8, 6, 3, 6, 9, 7]</a:t>
            </a:r>
          </a:p>
          <a:p>
            <a:endParaRPr lang="en-US" dirty="0"/>
          </a:p>
          <a:p>
            <a:r>
              <a:rPr lang="en-US" dirty="0" smtClean="0"/>
              <a:t>Solution:  4  [2, 3, 6, 9]</a:t>
            </a:r>
          </a:p>
          <a:p>
            <a:endParaRPr lang="en-US" dirty="0"/>
          </a:p>
          <a:p>
            <a:r>
              <a:rPr lang="en-US" dirty="0" smtClean="0"/>
              <a:t>Question:  Can you think of a greedy solution?</a:t>
            </a:r>
          </a:p>
          <a:p>
            <a:endParaRPr lang="en-US" dirty="0"/>
          </a:p>
          <a:p>
            <a:r>
              <a:rPr lang="en-US" dirty="0" smtClean="0"/>
              <a:t>Challenge:  Can you think of an exhaustive recursive solution?</a:t>
            </a:r>
          </a:p>
          <a:p>
            <a:endParaRPr lang="en-US" dirty="0" smtClean="0"/>
          </a:p>
          <a:p>
            <a:r>
              <a:rPr lang="en-US" dirty="0" smtClean="0"/>
              <a:t>Key idea:  Define longest(</a:t>
            </a:r>
            <a:r>
              <a:rPr lang="en-US" dirty="0" err="1" smtClean="0"/>
              <a:t>i</a:t>
            </a:r>
            <a:r>
              <a:rPr lang="en-US" dirty="0" smtClean="0"/>
              <a:t>), which returns the length of the longest increasing subsequence that starts at index </a:t>
            </a:r>
            <a:r>
              <a:rPr lang="en-US" dirty="0" err="1" smtClean="0"/>
              <a:t>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147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Mathematical Definition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635678" y="4070866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6" name="Rectangle 5"/>
          <p:cNvSpPr/>
          <p:nvPr/>
        </p:nvSpPr>
        <p:spPr>
          <a:xfrm>
            <a:off x="3092878" y="4070866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50078" y="4070866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07278" y="4070866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 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50421" y="4070866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07621" y="4070866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64821" y="4070866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J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822021" y="4070866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635678" y="5145804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92878" y="5145804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50078" y="5145804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07278" y="5145804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450421" y="5145804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907621" y="5145804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64821" y="5145804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822021" y="5145804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51899" y="41148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401749" y="5189738"/>
            <a:ext cx="86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longest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635678" y="4612404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092878" y="4612404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550078" y="4612404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007278" y="4612404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450421" y="4612404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907621" y="4612404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364821" y="4612404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822021" y="4612404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05661" y="2133600"/>
            <a:ext cx="73294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                                                                longest(j)     </a:t>
            </a:r>
            <a:r>
              <a:rPr lang="en-US" dirty="0"/>
              <a:t>(if A[</a:t>
            </a:r>
            <a:r>
              <a:rPr lang="en-US" dirty="0" err="1"/>
              <a:t>i</a:t>
            </a:r>
            <a:r>
              <a:rPr lang="en-US" dirty="0"/>
              <a:t>] &lt; A[j</a:t>
            </a:r>
            <a:r>
              <a:rPr lang="en-US" dirty="0" smtClean="0"/>
              <a:t>])</a:t>
            </a:r>
          </a:p>
          <a:p>
            <a:r>
              <a:rPr lang="en-US" dirty="0" smtClean="0"/>
              <a:t>longest(</a:t>
            </a:r>
            <a:r>
              <a:rPr lang="en-US" dirty="0" err="1" smtClean="0"/>
              <a:t>i</a:t>
            </a:r>
            <a:r>
              <a:rPr lang="en-US" dirty="0" smtClean="0"/>
              <a:t>)     =    1   +   max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</a:t>
            </a:r>
            <a:r>
              <a:rPr lang="en-US" sz="1600" dirty="0" err="1" smtClean="0"/>
              <a:t>i</a:t>
            </a:r>
            <a:r>
              <a:rPr lang="en-US" sz="1600" dirty="0" smtClean="0"/>
              <a:t> &lt; j &lt; n</a:t>
            </a:r>
            <a:r>
              <a:rPr lang="en-US" dirty="0" smtClean="0"/>
              <a:t>                  0                   (otherwise)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881898" y="1774769"/>
            <a:ext cx="5581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(</a:t>
            </a:r>
            <a:endParaRPr lang="en-US" sz="9600" dirty="0"/>
          </a:p>
        </p:txBody>
      </p:sp>
      <p:sp>
        <p:nvSpPr>
          <p:cNvPr id="35" name="TextBox 34"/>
          <p:cNvSpPr txBox="1"/>
          <p:nvPr/>
        </p:nvSpPr>
        <p:spPr>
          <a:xfrm>
            <a:off x="6907882" y="1774769"/>
            <a:ext cx="5581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21181" y="1405437"/>
            <a:ext cx="751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Express the function mathematically instead of with code (where n = </a:t>
            </a:r>
            <a:r>
              <a:rPr lang="en-US" dirty="0" err="1" smtClean="0"/>
              <a:t>A.length</a:t>
            </a:r>
            <a:r>
              <a:rPr lang="en-US" dirty="0" smtClean="0"/>
              <a:t>):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1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4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5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9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78" dur="indefinite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82" dur="indefinite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7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96" dur="indefinite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0" dur="indefinite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4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5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14" dur="indefinite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18" dur="indefinite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2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3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7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0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1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5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8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9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2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3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52" dur="indefinite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56" dur="indefinite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0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1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2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4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5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0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3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2" dur="indefinite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5" grpId="0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12238</TotalTime>
  <Words>1995</Words>
  <Application>Microsoft Office PowerPoint</Application>
  <PresentationFormat>On-screen Show (4:3)</PresentationFormat>
  <Paragraphs>473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Courier New</vt:lpstr>
      <vt:lpstr>Wingdings</vt:lpstr>
      <vt:lpstr>Office Theme</vt:lpstr>
      <vt:lpstr>Rod Cutting Problem</vt:lpstr>
      <vt:lpstr>Rod Cutting Problem</vt:lpstr>
      <vt:lpstr>Rod Cutting Problem</vt:lpstr>
      <vt:lpstr>Rod Cutting Problem</vt:lpstr>
      <vt:lpstr>Rod Cutting Problem</vt:lpstr>
      <vt:lpstr>Rod Cutting Problem</vt:lpstr>
      <vt:lpstr>Dynamic Programming</vt:lpstr>
      <vt:lpstr>Longest Increasing Subsequence</vt:lpstr>
      <vt:lpstr>Mathematical Definition</vt:lpstr>
      <vt:lpstr>Direct Recursive Computation</vt:lpstr>
      <vt:lpstr>Cached Computation 1</vt:lpstr>
      <vt:lpstr>Cached Computation 2</vt:lpstr>
      <vt:lpstr>Minimum Edit Distance</vt:lpstr>
      <vt:lpstr>Minimum Edit Distance</vt:lpstr>
      <vt:lpstr>Minimum Edit Distance</vt:lpstr>
      <vt:lpstr>Minimum Edit Distance</vt:lpstr>
      <vt:lpstr>Direct Recursive Computation 1</vt:lpstr>
      <vt:lpstr>Direct Recursive Computation 2</vt:lpstr>
      <vt:lpstr>Cached Computation 1</vt:lpstr>
      <vt:lpstr>Cached Computation 2</vt:lpstr>
      <vt:lpstr>Iterative Solution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</dc:creator>
  <cp:lastModifiedBy>zachary</cp:lastModifiedBy>
  <cp:revision>530</cp:revision>
  <dcterms:created xsi:type="dcterms:W3CDTF">2012-01-06T20:07:23Z</dcterms:created>
  <dcterms:modified xsi:type="dcterms:W3CDTF">2016-11-08T00:10:24Z</dcterms:modified>
</cp:coreProperties>
</file>