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01" r:id="rId2"/>
    <p:sldId id="308" r:id="rId3"/>
    <p:sldId id="302" r:id="rId4"/>
    <p:sldId id="303" r:id="rId5"/>
    <p:sldId id="304" r:id="rId6"/>
    <p:sldId id="305" r:id="rId7"/>
    <p:sldId id="306" r:id="rId8"/>
    <p:sldId id="307" r:id="rId9"/>
    <p:sldId id="309" r:id="rId10"/>
    <p:sldId id="310" r:id="rId11"/>
    <p:sldId id="312" r:id="rId12"/>
    <p:sldId id="311" r:id="rId13"/>
    <p:sldId id="315" r:id="rId14"/>
    <p:sldId id="313" r:id="rId15"/>
    <p:sldId id="314" r:id="rId16"/>
    <p:sldId id="316" r:id="rId17"/>
    <p:sldId id="31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7F00"/>
    <a:srgbClr val="B3BA5E"/>
    <a:srgbClr val="00FF64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8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9CBD6-C385-476F-8E2F-C85AB591803F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43BE6-9BFD-47B2-8B1C-C742F63E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56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29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24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49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78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40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17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90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72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06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8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0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0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0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9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8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4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A061-DC83-45B6-B199-FCCCB683D7B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49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Major Topics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94503" y="1066800"/>
            <a:ext cx="690649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Complexity </a:t>
            </a:r>
            <a:r>
              <a:rPr lang="en-US" sz="3200" dirty="0" smtClean="0"/>
              <a:t>analysis</a:t>
            </a: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Basic </a:t>
            </a:r>
            <a:r>
              <a:rPr lang="en-US" sz="3200" dirty="0" smtClean="0"/>
              <a:t>algorithms and data structures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Divide </a:t>
            </a:r>
            <a:r>
              <a:rPr lang="en-US" sz="3200" dirty="0" smtClean="0"/>
              <a:t>and </a:t>
            </a:r>
            <a:r>
              <a:rPr lang="en-US" sz="3200" dirty="0" smtClean="0"/>
              <a:t>conquer </a:t>
            </a:r>
            <a:endParaRPr lang="en-US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Graph </a:t>
            </a:r>
            <a:r>
              <a:rPr lang="en-US" sz="3200" dirty="0" smtClean="0"/>
              <a:t>decomposition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Graph </a:t>
            </a:r>
            <a:r>
              <a:rPr lang="en-US" sz="3200" dirty="0" smtClean="0"/>
              <a:t>search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Number </a:t>
            </a:r>
            <a:r>
              <a:rPr lang="en-US" sz="3200" dirty="0" smtClean="0"/>
              <a:t>theoretic algorithms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Greedy </a:t>
            </a:r>
            <a:r>
              <a:rPr lang="en-US" sz="3200" dirty="0" smtClean="0"/>
              <a:t>algorithms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Dynamic programming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Linear programming</a:t>
            </a:r>
            <a:endParaRPr lang="en-US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NP </a:t>
            </a:r>
            <a:r>
              <a:rPr lang="en-US" sz="3200" dirty="0" smtClean="0"/>
              <a:t>Completeness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Coping </a:t>
            </a:r>
            <a:r>
              <a:rPr lang="en-US" sz="3200" dirty="0" smtClean="0"/>
              <a:t>with NP Completeness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8695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Cryptography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1323570"/>
            <a:ext cx="906779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 One-time pad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 Symmetric and public-key encryption</a:t>
            </a:r>
            <a:br>
              <a:rPr lang="en-US" sz="3200" dirty="0" smtClean="0"/>
            </a:b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RSA Encryption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Key generation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Encryption/decryption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Signing/verification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Encryption in e-commerce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734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Greedy Algorithms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1323570"/>
            <a:ext cx="906779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 Optimal choice property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 Greedy choice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 Minimum spanning tree algorithms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Kruskal’s</a:t>
            </a:r>
            <a:r>
              <a:rPr lang="en-US" sz="3200" dirty="0" smtClean="0"/>
              <a:t> algorithm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Prim’s algorithm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Cut property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Union-find data structure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Stability, counting sort, radix sort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727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1323570"/>
            <a:ext cx="906779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 Comparison to greedy algorithms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 Overlapping </a:t>
            </a:r>
            <a:r>
              <a:rPr lang="en-US" sz="3200" dirty="0" err="1" smtClean="0"/>
              <a:t>subproblems</a:t>
            </a:r>
            <a:endParaRPr lang="en-US" sz="3200" dirty="0" smtClean="0"/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 Recursive solutions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Memoizing</a:t>
            </a:r>
            <a:r>
              <a:rPr lang="en-US" sz="3200" dirty="0" smtClean="0"/>
              <a:t> vs. filling in tables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6057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Linear </a:t>
            </a: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1323570"/>
            <a:ext cx="906779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en-US" sz="3200" dirty="0" smtClean="0"/>
              <a:t>Linear programs for solving some optimization problems</a:t>
            </a:r>
            <a:endParaRPr lang="en-US" sz="3200" dirty="0" smtClean="0"/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en-US" sz="3200" dirty="0" smtClean="0"/>
              <a:t>Feasible region</a:t>
            </a:r>
            <a:br>
              <a:rPr lang="en-US" sz="3200" dirty="0" smtClean="0"/>
            </a:br>
            <a:endParaRPr lang="en-US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 Feasible, unbounded, and infeasible programs</a:t>
            </a:r>
            <a:endParaRPr lang="en-US" sz="3200" dirty="0" smtClean="0"/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 </a:t>
            </a:r>
            <a:r>
              <a:rPr lang="en-US" sz="3200" dirty="0" smtClean="0"/>
              <a:t>Duality</a:t>
            </a:r>
            <a:endParaRPr lang="en-US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Basic understanding of Simplex algorithm</a:t>
            </a:r>
            <a:endParaRPr lang="en-US" sz="32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9691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NP Completeness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1323570"/>
            <a:ext cx="90677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 Decision, search, and optimization problems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 The sets P and NP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 Polynomial-time reductions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NP-Completeness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Proofs of NP-Completeness via reduction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Proof of NP-Completeness from first principles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5138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Coping with NP Completeness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1323570"/>
            <a:ext cx="906779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 Approximation algorithms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 Intelligent backtracking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 Branch and </a:t>
            </a:r>
            <a:r>
              <a:rPr lang="en-US" sz="3200" dirty="0" smtClean="0"/>
              <a:t>bound</a:t>
            </a:r>
            <a:br>
              <a:rPr lang="en-US" sz="3200" dirty="0" smtClean="0"/>
            </a:b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 Approximation algorithms</a:t>
            </a: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TSP if triangle inequality holds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Set cover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Knapsack </a:t>
            </a:r>
            <a:r>
              <a:rPr lang="en-US" sz="3200" dirty="0" err="1" smtClean="0"/>
              <a:t>probem</a:t>
            </a:r>
            <a:endParaRPr lang="en-US" sz="32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0499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P ≠ NP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2758" y="13716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world of search problems is a </a:t>
            </a:r>
            <a:r>
              <a:rPr lang="en-US" sz="2400" dirty="0" smtClean="0"/>
              <a:t>bleak landscape</a:t>
            </a:r>
            <a:r>
              <a:rPr lang="en-US" sz="2400" dirty="0"/>
              <a:t>. There are a few spots </a:t>
            </a:r>
            <a:r>
              <a:rPr lang="en-US" sz="2400" dirty="0" smtClean="0"/>
              <a:t>of light---brilliant </a:t>
            </a:r>
            <a:r>
              <a:rPr lang="en-US" sz="2400" dirty="0"/>
              <a:t>algorithmic </a:t>
            </a:r>
            <a:r>
              <a:rPr lang="en-US" sz="2400" dirty="0" smtClean="0"/>
              <a:t>ideas---each </a:t>
            </a:r>
            <a:r>
              <a:rPr lang="en-US" sz="2400" dirty="0"/>
              <a:t>illuminating </a:t>
            </a:r>
            <a:r>
              <a:rPr lang="en-US" sz="2400" dirty="0" smtClean="0"/>
              <a:t>a small </a:t>
            </a:r>
            <a:r>
              <a:rPr lang="en-US" sz="2400" dirty="0"/>
              <a:t>area around it (the problems that reduce to it; two of these areas, linear and </a:t>
            </a:r>
            <a:r>
              <a:rPr lang="en-US" sz="2400" dirty="0" smtClean="0"/>
              <a:t>dynamic programming</a:t>
            </a:r>
            <a:r>
              <a:rPr lang="en-US" sz="2400" dirty="0"/>
              <a:t>, are in fact decently large). </a:t>
            </a:r>
            <a:r>
              <a:rPr lang="en-US" sz="2400" dirty="0" smtClean="0"/>
              <a:t> But </a:t>
            </a:r>
            <a:r>
              <a:rPr lang="en-US" sz="2400" dirty="0"/>
              <a:t>the remaining vast expanse is pitch dark: </a:t>
            </a:r>
            <a:r>
              <a:rPr lang="en-US" sz="2400" dirty="0" smtClean="0"/>
              <a:t>NP</a:t>
            </a:r>
            <a:r>
              <a:rPr lang="en-US" sz="2400" b="1" dirty="0" smtClean="0"/>
              <a:t>-</a:t>
            </a:r>
            <a:r>
              <a:rPr lang="en-US" sz="2400" dirty="0" smtClean="0"/>
              <a:t>complete.</a:t>
            </a:r>
          </a:p>
          <a:p>
            <a:endParaRPr lang="en-US" sz="2400" dirty="0"/>
          </a:p>
          <a:p>
            <a:pPr algn="ctr"/>
            <a:r>
              <a:rPr lang="en-US" sz="2400" dirty="0" smtClean="0"/>
              <a:t>From </a:t>
            </a:r>
            <a:r>
              <a:rPr lang="en-US" sz="2400" i="1" dirty="0" smtClean="0"/>
              <a:t>Algorithms</a:t>
            </a:r>
            <a:r>
              <a:rPr lang="en-US" sz="2400" dirty="0" smtClean="0"/>
              <a:t> by </a:t>
            </a:r>
            <a:r>
              <a:rPr lang="en-US" sz="2400" dirty="0" err="1" smtClean="0"/>
              <a:t>Dasgupta</a:t>
            </a:r>
            <a:r>
              <a:rPr lang="en-US" sz="2400" dirty="0" smtClean="0"/>
              <a:t>, Papadimitriou, and </a:t>
            </a:r>
            <a:r>
              <a:rPr lang="en-US" sz="2400" dirty="0" err="1" smtClean="0"/>
              <a:t>Vazirani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5105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P = NP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2758" y="1371600"/>
            <a:ext cx="7924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</a:t>
            </a:r>
            <a:r>
              <a:rPr lang="en-US" sz="2400" dirty="0"/>
              <a:t>P = NP, then the world would be a </a:t>
            </a:r>
            <a:r>
              <a:rPr lang="en-US" sz="2400" dirty="0" smtClean="0"/>
              <a:t>profoundly different </a:t>
            </a:r>
            <a:r>
              <a:rPr lang="en-US" sz="2400" dirty="0"/>
              <a:t>place than we usually assume it to be. </a:t>
            </a:r>
            <a:r>
              <a:rPr lang="en-US" sz="2400" dirty="0" smtClean="0"/>
              <a:t> There </a:t>
            </a:r>
            <a:r>
              <a:rPr lang="en-US" sz="2400" dirty="0"/>
              <a:t>would be no </a:t>
            </a:r>
            <a:r>
              <a:rPr lang="en-US" sz="2400" dirty="0" smtClean="0"/>
              <a:t>special value </a:t>
            </a:r>
            <a:r>
              <a:rPr lang="en-US" sz="2400" dirty="0"/>
              <a:t>in ‘creative leaps,’ no fundamental gap between solving a problem </a:t>
            </a:r>
            <a:r>
              <a:rPr lang="en-US" sz="2400" dirty="0" smtClean="0"/>
              <a:t>and recognizing </a:t>
            </a:r>
            <a:r>
              <a:rPr lang="en-US" sz="2400" dirty="0"/>
              <a:t>the solution once it’s </a:t>
            </a:r>
            <a:r>
              <a:rPr lang="en-US" sz="2400" dirty="0" smtClean="0"/>
              <a:t>found. Everyone </a:t>
            </a:r>
            <a:r>
              <a:rPr lang="en-US" sz="2400" dirty="0"/>
              <a:t>who could </a:t>
            </a:r>
            <a:r>
              <a:rPr lang="en-US" sz="2400" dirty="0" smtClean="0"/>
              <a:t>appreciate a </a:t>
            </a:r>
            <a:r>
              <a:rPr lang="en-US" sz="2400" dirty="0"/>
              <a:t>symphony would be Mozart; everyone who could follow a </a:t>
            </a:r>
            <a:r>
              <a:rPr lang="en-US" sz="2400" dirty="0" smtClean="0"/>
              <a:t>step-by-step argument </a:t>
            </a:r>
            <a:r>
              <a:rPr lang="en-US" sz="2400" dirty="0"/>
              <a:t>would be </a:t>
            </a:r>
            <a:r>
              <a:rPr lang="en-US" sz="2400" dirty="0" smtClean="0"/>
              <a:t>Gauss; everyone </a:t>
            </a:r>
            <a:r>
              <a:rPr lang="en-US" sz="2400" dirty="0"/>
              <a:t>who could recognize a good </a:t>
            </a:r>
            <a:r>
              <a:rPr lang="en-US" sz="2400" dirty="0" smtClean="0"/>
              <a:t>investment strategy </a:t>
            </a:r>
            <a:r>
              <a:rPr lang="en-US" sz="2400" dirty="0"/>
              <a:t>would be Warren </a:t>
            </a:r>
            <a:r>
              <a:rPr lang="en-US" sz="2400" dirty="0" smtClean="0"/>
              <a:t>Buffett.  It’s </a:t>
            </a:r>
            <a:r>
              <a:rPr lang="en-US" sz="2400" dirty="0"/>
              <a:t>possible to put the point in Darwinian terms: if this is the sort of universe we inhabited, why wouldn’t we already have evolved to take advantage of it?</a:t>
            </a:r>
            <a:endParaRPr lang="en-US" sz="2400" dirty="0" smtClean="0"/>
          </a:p>
          <a:p>
            <a:endParaRPr lang="en-US" sz="2400" dirty="0"/>
          </a:p>
          <a:p>
            <a:pPr algn="ctr"/>
            <a:r>
              <a:rPr lang="en-US" sz="2400" dirty="0" smtClean="0"/>
              <a:t>Scott Aaronson, University </a:t>
            </a:r>
            <a:r>
              <a:rPr lang="en-US" sz="2400" smtClean="0"/>
              <a:t>of Texas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078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Coverage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066800"/>
            <a:ext cx="8763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Entire semester</a:t>
            </a:r>
            <a:br>
              <a:rPr lang="en-US" sz="2400" dirty="0" smtClean="0"/>
            </a:br>
            <a:endParaRPr lang="en-US" sz="24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Sections 0.1-0.3, 1.1-1.4,  2.1-2.4, 3.1-3.4, 4.1-4.7, 5.1, </a:t>
            </a:r>
            <a:r>
              <a:rPr lang="en-US" sz="2400" dirty="0" smtClean="0"/>
              <a:t>5.4, 6.1-6.4, 6.7, 7.1, 7.4, 7.6, 8.1-8.3</a:t>
            </a:r>
            <a:r>
              <a:rPr lang="en-US" sz="2400" dirty="0" smtClean="0"/>
              <a:t>, 9.1-9.2 from text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These review slides</a:t>
            </a:r>
            <a:br>
              <a:rPr lang="en-US" sz="2400" dirty="0" smtClean="0"/>
            </a:b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All assignments and quizzes</a:t>
            </a:r>
            <a:br>
              <a:rPr lang="en-US" sz="2400" dirty="0" smtClean="0"/>
            </a:b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Some </a:t>
            </a:r>
            <a:r>
              <a:rPr lang="en-US" sz="2400" dirty="0"/>
              <a:t>q</a:t>
            </a:r>
            <a:r>
              <a:rPr lang="en-US" sz="2400" dirty="0" smtClean="0"/>
              <a:t>uizzes test your understanding of algorithms from class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Assignments and other quizzes test your ability to build on algorithms from class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Both are important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5638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Complexity Analysis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323570"/>
            <a:ext cx="8381999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Rationale for asymptotic analysis</a:t>
            </a:r>
            <a:br>
              <a:rPr lang="en-US" sz="3200" dirty="0" smtClean="0"/>
            </a:b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Doubling behavior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Experimental complexity analysis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Using summations to analyze loops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Using recurrence relations to analyze recursion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O, </a:t>
            </a:r>
            <a:r>
              <a:rPr lang="el-GR" sz="3200" dirty="0" smtClean="0"/>
              <a:t>Ω</a:t>
            </a:r>
            <a:r>
              <a:rPr lang="en-US" sz="3200" dirty="0" smtClean="0"/>
              <a:t>, </a:t>
            </a:r>
            <a:r>
              <a:rPr lang="el-GR" sz="3200" dirty="0" smtClean="0"/>
              <a:t>Θ</a:t>
            </a:r>
            <a:r>
              <a:rPr lang="en-US" sz="3200" dirty="0" smtClean="0"/>
              <a:t>, o, </a:t>
            </a:r>
            <a:r>
              <a:rPr lang="el-GR" sz="3200" dirty="0" smtClean="0"/>
              <a:t>ω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2561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Algorithms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2103" y="1323570"/>
            <a:ext cx="652549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Searching in an array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Linear search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Binary search</a:t>
            </a:r>
            <a:br>
              <a:rPr lang="en-US" sz="3200" dirty="0" smtClean="0"/>
            </a:b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Sorting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Selection sort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/>
              <a:t>I</a:t>
            </a:r>
            <a:r>
              <a:rPr lang="en-US" sz="3200" dirty="0" smtClean="0"/>
              <a:t>nsertion sort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Quicksort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err="1" smtClean="0"/>
              <a:t>Mergesort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97557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2103" y="1323570"/>
            <a:ext cx="652549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Lists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Dynamic arrays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Linked lists</a:t>
            </a:r>
            <a:br>
              <a:rPr lang="en-US" sz="3200" dirty="0" smtClean="0"/>
            </a:b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Sets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(Balanced) binary search trees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Hash tables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Maps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(Balanced) binary search trees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Hash tables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7557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048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Divide and Conquer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838200"/>
            <a:ext cx="8229600" cy="852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 Typical algorithms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Recursive multiplication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err="1" smtClean="0"/>
              <a:t>Karatsuba</a:t>
            </a:r>
            <a:r>
              <a:rPr lang="en-US" sz="3200" dirty="0" smtClean="0"/>
              <a:t> multiplication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Quicksort and </a:t>
            </a:r>
            <a:r>
              <a:rPr lang="en-US" sz="3200" dirty="0" err="1" smtClean="0"/>
              <a:t>mergesort</a:t>
            </a:r>
            <a:endParaRPr lang="en-US" sz="32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err="1" smtClean="0"/>
              <a:t>Quickselect</a:t>
            </a:r>
            <a:endParaRPr lang="en-US" sz="32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Dominant element</a:t>
            </a:r>
            <a:br>
              <a:rPr lang="en-US" sz="3200" dirty="0" smtClean="0"/>
            </a:b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 Performance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Recurrence relations and Master </a:t>
            </a:r>
            <a:r>
              <a:rPr lang="en-US" sz="3200" dirty="0"/>
              <a:t>T</a:t>
            </a:r>
            <a:r>
              <a:rPr lang="en-US" sz="3200" dirty="0" smtClean="0"/>
              <a:t>heorem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Blended algorithms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Tail recursion elimination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Theoretical limits: Lower bound on sorting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Divide and conquer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Graph decomposition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Graph search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7557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 Decomposition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1" y="762000"/>
            <a:ext cx="8077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Types of and uses for graphs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 smtClean="0"/>
              <a:t>Directed vs. undirected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 smtClean="0"/>
              <a:t>Weighted vs. </a:t>
            </a:r>
            <a:r>
              <a:rPr lang="en-US" sz="2000" dirty="0" err="1" smtClean="0"/>
              <a:t>unweighted</a:t>
            </a:r>
            <a:endParaRPr lang="en-US" sz="20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 smtClean="0"/>
              <a:t>Sparse vs. dense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 smtClean="0"/>
              <a:t>Cyclic vs. acyclic</a:t>
            </a:r>
            <a:br>
              <a:rPr lang="en-US" sz="2000" dirty="0" smtClean="0"/>
            </a:b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 Graph representations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 smtClean="0"/>
              <a:t>Adjacency matrix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 smtClean="0"/>
              <a:t>Adjacency list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Depth-first search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Pre/post times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Edge classification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Cycle detection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DAGs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Linearization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Algorithms on DAGs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38601" y="3352800"/>
            <a:ext cx="457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/>
              <a:t> </a:t>
            </a:r>
            <a:r>
              <a:rPr lang="en-US" sz="2000" dirty="0" smtClean="0"/>
              <a:t>Components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Connected components on undirected graphs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Strongly connected components on directed graphs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557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 Search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2103" y="1323570"/>
            <a:ext cx="652549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 Breadth-first search</a:t>
            </a:r>
            <a:br>
              <a:rPr lang="en-US" sz="3200" dirty="0" smtClean="0"/>
            </a:br>
            <a:endParaRPr lang="en-US" sz="3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Shortest-path algorithms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Update operation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Bellman-Ford algorithm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Shortest paths in DAGs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Dijkstra’s algorithm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sz="3200" dirty="0"/>
          </a:p>
          <a:p>
            <a:r>
              <a:rPr lang="en-US" sz="3200" dirty="0" smtClean="0"/>
              <a:t>3.  Priority queues</a:t>
            </a:r>
          </a:p>
        </p:txBody>
      </p:sp>
    </p:spTree>
    <p:extLst>
      <p:ext uri="{BB962C8B-B14F-4D97-AF65-F5344CB8AC3E}">
        <p14:creationId xmlns:p14="http://schemas.microsoft.com/office/powerpoint/2010/main" val="297557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Number Theoretic Algorithms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1323570"/>
            <a:ext cx="906779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 Modular arithmetic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 Modular algorithms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Modular exponentiation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Euclid’s GCD algorithm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Extended Euclid (modular multiplicative inverse)</a:t>
            </a:r>
            <a:br>
              <a:rPr lang="en-US" sz="3200" dirty="0" smtClean="0"/>
            </a:b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Prime numbers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Fermat’s Little Theorem, Lagrange Theorem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Probabilistic primality testing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478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6973</TotalTime>
  <Words>485</Words>
  <Application>Microsoft Office PowerPoint</Application>
  <PresentationFormat>On-screen Show (4:3)</PresentationFormat>
  <Paragraphs>200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Major Topics</vt:lpstr>
      <vt:lpstr>Coverage</vt:lpstr>
      <vt:lpstr>Complexity Analysis</vt:lpstr>
      <vt:lpstr>Basic Algorithms</vt:lpstr>
      <vt:lpstr>Basic Data Structures</vt:lpstr>
      <vt:lpstr>Divide and Conquer</vt:lpstr>
      <vt:lpstr>Graph Decomposition</vt:lpstr>
      <vt:lpstr>Graph Search</vt:lpstr>
      <vt:lpstr>Number Theoretic Algorithms</vt:lpstr>
      <vt:lpstr>Cryptography</vt:lpstr>
      <vt:lpstr>Greedy Algorithms</vt:lpstr>
      <vt:lpstr>Dynamic Programming</vt:lpstr>
      <vt:lpstr>Linear Programming</vt:lpstr>
      <vt:lpstr>NP Completeness</vt:lpstr>
      <vt:lpstr>Coping with NP Completeness</vt:lpstr>
      <vt:lpstr>If P ≠ NP</vt:lpstr>
      <vt:lpstr>If P = NP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</dc:creator>
  <cp:lastModifiedBy>zachary</cp:lastModifiedBy>
  <cp:revision>372</cp:revision>
  <dcterms:created xsi:type="dcterms:W3CDTF">2012-01-06T20:07:23Z</dcterms:created>
  <dcterms:modified xsi:type="dcterms:W3CDTF">2016-12-07T21:11:48Z</dcterms:modified>
</cp:coreProperties>
</file>