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2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What is a graph?</a:t>
            </a:r>
          </a:p>
          <a:p>
            <a:pPr lvl="1"/>
            <a:r>
              <a:rPr lang="en-US" sz="2400" dirty="0" smtClean="0"/>
              <a:t>Formally:  A set of vertices and a set of edges (edge = pair of vertices)</a:t>
            </a:r>
          </a:p>
          <a:p>
            <a:pPr lvl="1"/>
            <a:r>
              <a:rPr lang="en-US" sz="2400" dirty="0" smtClean="0"/>
              <a:t>Intuitively:  Representation of relationships among objects</a:t>
            </a:r>
          </a:p>
          <a:p>
            <a:pPr lvl="1"/>
            <a:r>
              <a:rPr lang="en-US" sz="2400" dirty="0" smtClean="0"/>
              <a:t>V stands for either the set of all vertices or the number of vertices</a:t>
            </a:r>
          </a:p>
          <a:p>
            <a:pPr lvl="1"/>
            <a:r>
              <a:rPr lang="en-US" sz="2400" dirty="0" smtClean="0"/>
              <a:t>E stands for either the set of all edges or the number of edges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00464" y="3511904"/>
            <a:ext cx="3103284" cy="3036940"/>
            <a:chOff x="4924129" y="3075039"/>
            <a:chExt cx="3103284" cy="303694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6248400" y="3075039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24129" y="307503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572049" y="565477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50236" y="5646175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7572049" y="440546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48400" y="4400550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572049" y="3092245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8" name="Straight Connector 17"/>
            <p:cNvCxnSpPr>
              <a:stCxn id="11" idx="6"/>
              <a:endCxn id="10" idx="2"/>
            </p:cNvCxnSpPr>
            <p:nvPr/>
          </p:nvCxnSpPr>
          <p:spPr>
            <a:xfrm>
              <a:off x="5379493" y="3303639"/>
              <a:ext cx="86890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05600" y="3315929"/>
              <a:ext cx="86890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6" idx="0"/>
            </p:cNvCxnSpPr>
            <p:nvPr/>
          </p:nvCxnSpPr>
          <p:spPr>
            <a:xfrm flipH="1">
              <a:off x="6476082" y="3519947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797895" y="3552208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3"/>
              <a:endCxn id="16" idx="7"/>
            </p:cNvCxnSpPr>
            <p:nvPr/>
          </p:nvCxnSpPr>
          <p:spPr>
            <a:xfrm flipH="1">
              <a:off x="6637077" y="3482490"/>
              <a:ext cx="1001659" cy="9850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703142" y="4654958"/>
              <a:ext cx="86890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1" idx="5"/>
              <a:endCxn id="16" idx="1"/>
            </p:cNvCxnSpPr>
            <p:nvPr/>
          </p:nvCxnSpPr>
          <p:spPr>
            <a:xfrm>
              <a:off x="5312806" y="3465284"/>
              <a:ext cx="1002281" cy="10022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799731" y="4784620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38912" y="4760039"/>
              <a:ext cx="1002281" cy="10022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029200" y="3237568"/>
            <a:ext cx="36576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 = {1, 2, 3, 4, 5, 6, 7}</a:t>
            </a:r>
          </a:p>
          <a:p>
            <a:endParaRPr lang="en-US" sz="2000" dirty="0"/>
          </a:p>
          <a:p>
            <a:r>
              <a:rPr lang="en-US" sz="2000" dirty="0" smtClean="0"/>
              <a:t>E = {(1,2), (1,4), (2,3), (2,4), (3,4),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(3,5), (4,5), (4.7), (5,7)}</a:t>
            </a:r>
          </a:p>
          <a:p>
            <a:endParaRPr lang="en-US" sz="2000" dirty="0"/>
          </a:p>
          <a:p>
            <a:r>
              <a:rPr lang="en-US" sz="2000" dirty="0" smtClean="0"/>
              <a:t>V = 7</a:t>
            </a:r>
          </a:p>
          <a:p>
            <a:endParaRPr lang="en-US" sz="2000" dirty="0"/>
          </a:p>
          <a:p>
            <a:r>
              <a:rPr lang="en-US" sz="2000" dirty="0" smtClean="0"/>
              <a:t>E = 9</a:t>
            </a:r>
          </a:p>
          <a:p>
            <a:endParaRPr lang="en-US" sz="2000" dirty="0"/>
          </a:p>
          <a:p>
            <a:r>
              <a:rPr lang="en-US" sz="2000" dirty="0" smtClean="0"/>
              <a:t>For </a:t>
            </a:r>
            <a:r>
              <a:rPr lang="en-US" sz="2000" smtClean="0"/>
              <a:t>all graphs, </a:t>
            </a:r>
            <a:r>
              <a:rPr lang="en-US" sz="2000" dirty="0" smtClean="0"/>
              <a:t>E is O(V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there an edge from u to v?</a:t>
            </a:r>
          </a:p>
          <a:p>
            <a:pPr lvl="1"/>
            <a:r>
              <a:rPr lang="en-US" sz="2000" dirty="0" smtClean="0"/>
              <a:t>Matrix:  </a:t>
            </a:r>
            <a:r>
              <a:rPr lang="el-GR" sz="2000" dirty="0" smtClean="0"/>
              <a:t>Θ</a:t>
            </a:r>
            <a:r>
              <a:rPr lang="en-US" sz="2000" dirty="0" smtClean="0"/>
              <a:t>(1)</a:t>
            </a:r>
          </a:p>
          <a:p>
            <a:pPr lvl="1"/>
            <a:r>
              <a:rPr lang="en-US" sz="2000" dirty="0" smtClean="0"/>
              <a:t>List:  O(V), O(E), and </a:t>
            </a:r>
            <a:r>
              <a:rPr lang="el-GR" sz="2000" dirty="0" smtClean="0"/>
              <a:t>Ω</a:t>
            </a:r>
            <a:r>
              <a:rPr lang="en-US" sz="2000" dirty="0" smtClean="0"/>
              <a:t>(1)</a:t>
            </a:r>
          </a:p>
          <a:p>
            <a:pPr lvl="1"/>
            <a:endParaRPr lang="en-US" sz="1000" dirty="0" smtClean="0"/>
          </a:p>
          <a:p>
            <a:r>
              <a:rPr lang="en-US" sz="2400" dirty="0" smtClean="0"/>
              <a:t>Is there an edge out of u?</a:t>
            </a:r>
          </a:p>
          <a:p>
            <a:pPr lvl="1"/>
            <a:r>
              <a:rPr lang="en-US" sz="2000" dirty="0" smtClean="0"/>
              <a:t>Matrix:  O(V) and </a:t>
            </a:r>
            <a:r>
              <a:rPr lang="el-GR" sz="2000" dirty="0"/>
              <a:t>Ω</a:t>
            </a:r>
            <a:r>
              <a:rPr lang="en-US" sz="2000" dirty="0"/>
              <a:t>(1)</a:t>
            </a:r>
          </a:p>
          <a:p>
            <a:pPr lvl="1"/>
            <a:r>
              <a:rPr lang="en-US" sz="2000" dirty="0" smtClean="0"/>
              <a:t>List:  </a:t>
            </a:r>
            <a:r>
              <a:rPr lang="el-GR" sz="2000" dirty="0"/>
              <a:t>Θ</a:t>
            </a:r>
            <a:r>
              <a:rPr lang="en-US" sz="2000" dirty="0"/>
              <a:t>(1</a:t>
            </a:r>
            <a:r>
              <a:rPr lang="en-US" sz="2000" dirty="0" smtClean="0"/>
              <a:t>)</a:t>
            </a:r>
          </a:p>
          <a:p>
            <a:endParaRPr lang="en-US" sz="1000" dirty="0"/>
          </a:p>
          <a:p>
            <a:r>
              <a:rPr lang="en-US" sz="2400" dirty="0" smtClean="0"/>
              <a:t>What are all the edges out of u?</a:t>
            </a:r>
          </a:p>
          <a:p>
            <a:pPr lvl="1"/>
            <a:r>
              <a:rPr lang="en-US" sz="2000" dirty="0" smtClean="0"/>
              <a:t>Matrix:  </a:t>
            </a:r>
            <a:r>
              <a:rPr lang="el-GR" sz="2000" dirty="0"/>
              <a:t>Θ</a:t>
            </a:r>
            <a:r>
              <a:rPr lang="en-US" sz="2000" dirty="0" smtClean="0"/>
              <a:t>(V)</a:t>
            </a:r>
            <a:endParaRPr lang="en-US" sz="2000" dirty="0"/>
          </a:p>
          <a:p>
            <a:pPr lvl="1"/>
            <a:r>
              <a:rPr lang="en-US" sz="2000" dirty="0" smtClean="0"/>
              <a:t>List:  </a:t>
            </a:r>
            <a:r>
              <a:rPr lang="en-US" sz="2000" dirty="0"/>
              <a:t>O(V), O(E), and </a:t>
            </a:r>
            <a:r>
              <a:rPr lang="el-GR" sz="2000" dirty="0"/>
              <a:t>Ω</a:t>
            </a:r>
            <a:r>
              <a:rPr lang="en-US" sz="2000" dirty="0"/>
              <a:t>(1</a:t>
            </a:r>
            <a:r>
              <a:rPr lang="en-US" sz="2000" dirty="0" smtClean="0"/>
              <a:t>)</a:t>
            </a:r>
          </a:p>
          <a:p>
            <a:pPr lvl="1"/>
            <a:endParaRPr lang="en-US" sz="1000" dirty="0"/>
          </a:p>
          <a:p>
            <a:r>
              <a:rPr lang="en-US" sz="2400" dirty="0" smtClean="0"/>
              <a:t>What are all the edges?</a:t>
            </a:r>
          </a:p>
          <a:p>
            <a:pPr lvl="1"/>
            <a:r>
              <a:rPr lang="en-US" sz="2000" dirty="0" smtClean="0"/>
              <a:t>Matrix:  </a:t>
            </a:r>
            <a:r>
              <a:rPr lang="el-GR" sz="2000" dirty="0"/>
              <a:t>Θ</a:t>
            </a:r>
            <a:r>
              <a:rPr lang="en-US" sz="2000" dirty="0" smtClean="0"/>
              <a:t>(V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List:  </a:t>
            </a:r>
            <a:r>
              <a:rPr lang="el-GR" sz="2000" dirty="0"/>
              <a:t>Θ</a:t>
            </a:r>
            <a:r>
              <a:rPr lang="en-US" sz="2000" dirty="0" smtClean="0"/>
              <a:t>(V+E)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19812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02" y="3352800"/>
            <a:ext cx="221219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3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From a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Systematically visit each vertex that’s reachable from a given vertex v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5839700" y="19142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2812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15200" y="19142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16600" y="357909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9700" y="35906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31982" y="27663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53900" y="27663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10" idx="3"/>
            <a:endCxn id="7" idx="7"/>
          </p:cNvCxnSpPr>
          <p:nvPr/>
        </p:nvCxnSpPr>
        <p:spPr>
          <a:xfrm flipH="1">
            <a:off x="4906845" y="3156545"/>
            <a:ext cx="314010" cy="4895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7"/>
          </p:cNvCxnSpPr>
          <p:nvPr/>
        </p:nvCxnSpPr>
        <p:spPr>
          <a:xfrm flipH="1">
            <a:off x="6229945" y="3156545"/>
            <a:ext cx="268992" cy="50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>
            <a:off x="5544145" y="3156545"/>
            <a:ext cx="362510" cy="50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9" idx="1"/>
          </p:cNvCxnSpPr>
          <p:nvPr/>
        </p:nvCxnSpPr>
        <p:spPr>
          <a:xfrm>
            <a:off x="6229945" y="2304490"/>
            <a:ext cx="268992" cy="52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5544145" y="2304490"/>
            <a:ext cx="362510" cy="52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4"/>
            <a:endCxn id="5" idx="0"/>
          </p:cNvCxnSpPr>
          <p:nvPr/>
        </p:nvCxnSpPr>
        <p:spPr>
          <a:xfrm>
            <a:off x="7543800" y="2371445"/>
            <a:ext cx="0" cy="44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" y="2304490"/>
            <a:ext cx="220957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explore (G, 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visited[v] = true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previsit</a:t>
            </a:r>
            <a:r>
              <a:rPr lang="en-US" sz="2000" dirty="0" smtClean="0"/>
              <a:t>(v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(</a:t>
            </a:r>
            <a:r>
              <a:rPr lang="en-US" sz="2000" dirty="0" err="1" smtClean="0"/>
              <a:t>v,u</a:t>
            </a:r>
            <a:r>
              <a:rPr lang="en-US" sz="2000" dirty="0" smtClean="0"/>
              <a:t>) in 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!visited[u]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explore(G, u)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postvisit</a:t>
            </a:r>
            <a:r>
              <a:rPr lang="en-US" sz="2000" dirty="0" smtClean="0"/>
              <a:t>(v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4782" y="5486400"/>
            <a:ext cx="345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 visited is a </a:t>
            </a:r>
            <a:r>
              <a:rPr lang="en-US" dirty="0" err="1" smtClean="0"/>
              <a:t>boolean</a:t>
            </a:r>
            <a:r>
              <a:rPr lang="en-US" dirty="0" smtClean="0"/>
              <a:t>-valued array indexed by vertex.  Initially, every entry is false.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54864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animate explore(A).  When there is an arbitrary choice of which vertex comes next, we go in alphabetical order.  When a vertex becomes visited, it is shaded.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77809" y="4495800"/>
            <a:ext cx="29786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Yellow edges are “tree edges”</a:t>
            </a:r>
          </a:p>
          <a:p>
            <a:r>
              <a:rPr lang="en-US" dirty="0" smtClean="0"/>
              <a:t>White edges are “back edges”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Systematically visit each vertex in a graph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5839700" y="19142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2812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15200" y="19142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16600" y="357909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9700" y="35906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31982" y="27663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53900" y="27663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10" idx="3"/>
            <a:endCxn id="7" idx="7"/>
          </p:cNvCxnSpPr>
          <p:nvPr/>
        </p:nvCxnSpPr>
        <p:spPr>
          <a:xfrm flipH="1">
            <a:off x="4906845" y="3156545"/>
            <a:ext cx="314010" cy="4895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7"/>
          </p:cNvCxnSpPr>
          <p:nvPr/>
        </p:nvCxnSpPr>
        <p:spPr>
          <a:xfrm flipH="1">
            <a:off x="6229945" y="3156545"/>
            <a:ext cx="268992" cy="50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>
            <a:off x="5544145" y="3156545"/>
            <a:ext cx="362510" cy="50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9" idx="1"/>
          </p:cNvCxnSpPr>
          <p:nvPr/>
        </p:nvCxnSpPr>
        <p:spPr>
          <a:xfrm>
            <a:off x="6229945" y="2304490"/>
            <a:ext cx="268992" cy="52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5544145" y="2304490"/>
            <a:ext cx="362510" cy="52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4"/>
            <a:endCxn id="5" idx="0"/>
          </p:cNvCxnSpPr>
          <p:nvPr/>
        </p:nvCxnSpPr>
        <p:spPr>
          <a:xfrm>
            <a:off x="7543800" y="2371445"/>
            <a:ext cx="0" cy="44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491" y="4195122"/>
            <a:ext cx="229492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explore (G, 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visited[v] = true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previsit</a:t>
            </a:r>
            <a:r>
              <a:rPr lang="en-US" sz="2000" dirty="0" smtClean="0"/>
              <a:t>(v)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(</a:t>
            </a:r>
            <a:r>
              <a:rPr lang="en-US" sz="2000" dirty="0" err="1" smtClean="0"/>
              <a:t>v,u</a:t>
            </a:r>
            <a:r>
              <a:rPr lang="en-US" sz="2000" dirty="0" smtClean="0"/>
              <a:t>) in 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!visited[u]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smtClean="0"/>
              <a:t>explore(G, u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postvisit</a:t>
            </a:r>
            <a:r>
              <a:rPr lang="en-US" sz="2000" dirty="0" smtClean="0"/>
              <a:t>(v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14245"/>
            <a:ext cx="23297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dfs</a:t>
            </a:r>
            <a:r>
              <a:rPr lang="en-US" sz="2000" dirty="0" smtClean="0"/>
              <a:t> (G)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v in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visited[v] = false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v in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!visited[v]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explore(G, v)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8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Identify the largest connected “clumps” that make up the graph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5839700" y="19142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2812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15200" y="19142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16600" y="357909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9700" y="35906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31982" y="27663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53900" y="27663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10" idx="3"/>
            <a:endCxn id="7" idx="7"/>
          </p:cNvCxnSpPr>
          <p:nvPr/>
        </p:nvCxnSpPr>
        <p:spPr>
          <a:xfrm flipH="1">
            <a:off x="4906845" y="3156545"/>
            <a:ext cx="314010" cy="4895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7"/>
          </p:cNvCxnSpPr>
          <p:nvPr/>
        </p:nvCxnSpPr>
        <p:spPr>
          <a:xfrm flipH="1">
            <a:off x="6229945" y="3156545"/>
            <a:ext cx="268992" cy="50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>
            <a:off x="5544145" y="3156545"/>
            <a:ext cx="362510" cy="50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9" idx="1"/>
          </p:cNvCxnSpPr>
          <p:nvPr/>
        </p:nvCxnSpPr>
        <p:spPr>
          <a:xfrm>
            <a:off x="6229945" y="2304490"/>
            <a:ext cx="268992" cy="52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5544145" y="2304490"/>
            <a:ext cx="362510" cy="52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4"/>
            <a:endCxn id="5" idx="0"/>
          </p:cNvCxnSpPr>
          <p:nvPr/>
        </p:nvCxnSpPr>
        <p:spPr>
          <a:xfrm>
            <a:off x="7543800" y="2371445"/>
            <a:ext cx="0" cy="44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491" y="4516645"/>
            <a:ext cx="220957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explore (G, 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visited[v] = true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previsit</a:t>
            </a:r>
            <a:r>
              <a:rPr lang="en-US" sz="2000" dirty="0" smtClean="0"/>
              <a:t>(v)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(</a:t>
            </a:r>
            <a:r>
              <a:rPr lang="en-US" sz="2000" dirty="0" err="1" smtClean="0"/>
              <a:t>v,u</a:t>
            </a:r>
            <a:r>
              <a:rPr lang="en-US" sz="2000" dirty="0" smtClean="0"/>
              <a:t>) in 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!visited[u]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smtClean="0"/>
              <a:t>explore(u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postvisit</a:t>
            </a:r>
            <a:r>
              <a:rPr lang="en-US" sz="2000" dirty="0" smtClean="0"/>
              <a:t>(G, v)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14245"/>
            <a:ext cx="232974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dfs</a:t>
            </a:r>
            <a:r>
              <a:rPr lang="en-US" sz="2000" dirty="0" smtClean="0"/>
              <a:t> (G)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cc = 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v in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visited[v] = false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v in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!visited[v]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explore(G, 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cc++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07111" y="4428837"/>
            <a:ext cx="184217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previsit</a:t>
            </a:r>
            <a:r>
              <a:rPr lang="en-US" sz="2000" dirty="0" smtClean="0"/>
              <a:t>(v)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ccnum</a:t>
            </a:r>
            <a:r>
              <a:rPr lang="en-US" sz="2000" dirty="0" smtClean="0"/>
              <a:t>[v] = cc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7111" y="5791200"/>
            <a:ext cx="3872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 </a:t>
            </a:r>
            <a:r>
              <a:rPr lang="en-US" dirty="0" err="1" smtClean="0"/>
              <a:t>ccnum</a:t>
            </a:r>
            <a:r>
              <a:rPr lang="en-US" dirty="0" smtClean="0"/>
              <a:t> maps a vertex to the</a:t>
            </a:r>
          </a:p>
          <a:p>
            <a:r>
              <a:rPr lang="en-US" dirty="0" smtClean="0"/>
              <a:t>ID number of its connected component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4145" y="1915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2214" y="2787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4914" y="3655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31087" y="3632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30296" y="281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72400" y="194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3957" y="285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71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Previsit</a:t>
            </a:r>
            <a:r>
              <a:rPr lang="en-US" dirty="0" smtClean="0"/>
              <a:t> and </a:t>
            </a:r>
            <a:r>
              <a:rPr lang="en-US" dirty="0" err="1" smtClean="0"/>
              <a:t>Postvisit</a:t>
            </a:r>
            <a:r>
              <a:rPr lang="en-US" dirty="0" smtClean="0"/>
              <a:t>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Keep track of order in which vertices are visited and “completed’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5839700" y="19142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2812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15200" y="19142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16600" y="357909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9700" y="35906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31982" y="27663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53900" y="27663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10" idx="3"/>
            <a:endCxn id="7" idx="7"/>
          </p:cNvCxnSpPr>
          <p:nvPr/>
        </p:nvCxnSpPr>
        <p:spPr>
          <a:xfrm flipH="1">
            <a:off x="4906845" y="3156545"/>
            <a:ext cx="314010" cy="4895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7"/>
          </p:cNvCxnSpPr>
          <p:nvPr/>
        </p:nvCxnSpPr>
        <p:spPr>
          <a:xfrm flipH="1">
            <a:off x="6229945" y="3156545"/>
            <a:ext cx="268992" cy="50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>
            <a:off x="5544145" y="3156545"/>
            <a:ext cx="362510" cy="50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9" idx="1"/>
          </p:cNvCxnSpPr>
          <p:nvPr/>
        </p:nvCxnSpPr>
        <p:spPr>
          <a:xfrm>
            <a:off x="6229945" y="2304490"/>
            <a:ext cx="268992" cy="52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5544145" y="2304490"/>
            <a:ext cx="362510" cy="52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4"/>
            <a:endCxn id="5" idx="0"/>
          </p:cNvCxnSpPr>
          <p:nvPr/>
        </p:nvCxnSpPr>
        <p:spPr>
          <a:xfrm>
            <a:off x="7543800" y="2371445"/>
            <a:ext cx="0" cy="4410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491" y="4419600"/>
            <a:ext cx="220957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explore (G, 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visited[v] = true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previsit</a:t>
            </a:r>
            <a:r>
              <a:rPr lang="en-US" sz="2000" dirty="0" smtClean="0"/>
              <a:t>(v)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(</a:t>
            </a:r>
            <a:r>
              <a:rPr lang="en-US" sz="2000" dirty="0" err="1" smtClean="0"/>
              <a:t>v,u</a:t>
            </a:r>
            <a:r>
              <a:rPr lang="en-US" sz="2000" dirty="0" smtClean="0"/>
              <a:t>) in 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!visited[u]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smtClean="0"/>
              <a:t>explore(G, u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postvisit</a:t>
            </a:r>
            <a:r>
              <a:rPr lang="en-US" sz="2000" dirty="0" smtClean="0"/>
              <a:t>(v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14245"/>
            <a:ext cx="232974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dfs</a:t>
            </a:r>
            <a:r>
              <a:rPr lang="en-US" sz="2000" dirty="0" smtClean="0"/>
              <a:t> (G)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clock = 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v in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visited[v] = false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v in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!visited[v]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explore(G, v)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07111" y="4428837"/>
            <a:ext cx="20682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previsit</a:t>
            </a:r>
            <a:r>
              <a:rPr lang="en-US" sz="2000" dirty="0" smtClean="0"/>
              <a:t>(v)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pre[v] = clock++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07110" y="5410200"/>
            <a:ext cx="21729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postvisit</a:t>
            </a:r>
            <a:r>
              <a:rPr lang="en-US" sz="2000" dirty="0" smtClean="0"/>
              <a:t>(v)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post[v] = clock++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5062" y="19889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427939" y="198895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,10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6642" y="28512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0426" y="285122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,9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33132" y="364604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,4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117555" y="36583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73081" y="36783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88403" y="28554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4789" y="368127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,8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8015" y="285542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,7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691723" y="19863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713177" y="28837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896881" y="198633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,14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96881" y="288721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,13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0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388" y="32327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609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22564" y="3810000"/>
            <a:ext cx="220957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explore (G, 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visited[v] = true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previsit</a:t>
            </a:r>
            <a:r>
              <a:rPr lang="en-US" sz="2000" dirty="0" smtClean="0"/>
              <a:t>(v)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(</a:t>
            </a:r>
            <a:r>
              <a:rPr lang="en-US" sz="2000" dirty="0" err="1" smtClean="0"/>
              <a:t>v,u</a:t>
            </a:r>
            <a:r>
              <a:rPr lang="en-US" sz="2000" dirty="0" smtClean="0"/>
              <a:t>) in 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!visited[u]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smtClean="0"/>
              <a:t>explore(G, u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postvisit</a:t>
            </a:r>
            <a:r>
              <a:rPr lang="en-US" sz="2000" dirty="0" smtClean="0"/>
              <a:t>(v)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564" y="1295400"/>
            <a:ext cx="23297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dfs</a:t>
            </a:r>
            <a:r>
              <a:rPr lang="en-US" sz="2000" dirty="0" smtClean="0"/>
              <a:t> (G)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v in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visited[v] = false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for each v in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if !visited[v]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explore(G, v)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33800" y="909782"/>
            <a:ext cx="5088573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O(V)     [initialize visited]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O(V)     [consider each vertex]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Over life of one call to </a:t>
            </a:r>
            <a:r>
              <a:rPr lang="en-US" sz="2400" dirty="0" err="1" smtClean="0"/>
              <a:t>dfs</a:t>
            </a:r>
            <a:r>
              <a:rPr lang="en-US" sz="2400" dirty="0" smtClean="0"/>
              <a:t>():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O(V)     [set visited[v] V times]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O(V)     [call </a:t>
            </a:r>
            <a:r>
              <a:rPr lang="en-US" sz="2400" dirty="0" err="1" smtClean="0"/>
              <a:t>previsit</a:t>
            </a:r>
            <a:r>
              <a:rPr lang="en-US" sz="2400" dirty="0" smtClean="0"/>
              <a:t> V times]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Cost of enumerating all edges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O(E)      [do once per edge]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O(V)      [do once per vertex]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O(V)      [call </a:t>
            </a:r>
            <a:r>
              <a:rPr lang="en-US" sz="2400" dirty="0" err="1" smtClean="0"/>
              <a:t>postvisit</a:t>
            </a:r>
            <a:r>
              <a:rPr lang="en-US" sz="2400" dirty="0" smtClean="0"/>
              <a:t> V times]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Sum: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 O(V) + O(E) + 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 Matrix:  O(V) + O(E) + O(V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= O(V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 List:  O(V) + O(E) + O(V+E) = O(V+E)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70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Uses 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Represent:  “Borders” relation from map</a:t>
            </a:r>
          </a:p>
          <a:p>
            <a:pPr marL="0" indent="0">
              <a:buNone/>
            </a:pPr>
            <a:r>
              <a:rPr lang="en-US" sz="2800" dirty="0" smtClean="0"/>
              <a:t>Type of graph:  Undirected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37147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4924129" y="3075039"/>
            <a:ext cx="3103284" cy="3036940"/>
            <a:chOff x="4924129" y="3075039"/>
            <a:chExt cx="3103284" cy="303694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6248400" y="3075039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924129" y="307503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572049" y="565477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250236" y="5646175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7572049" y="440546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248400" y="4400550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572049" y="3092245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8" name="Straight Connector 17"/>
            <p:cNvCxnSpPr>
              <a:stCxn id="11" idx="6"/>
              <a:endCxn id="10" idx="2"/>
            </p:cNvCxnSpPr>
            <p:nvPr/>
          </p:nvCxnSpPr>
          <p:spPr>
            <a:xfrm>
              <a:off x="5379493" y="3303639"/>
              <a:ext cx="86890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05600" y="3315929"/>
              <a:ext cx="86890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6" idx="0"/>
            </p:cNvCxnSpPr>
            <p:nvPr/>
          </p:nvCxnSpPr>
          <p:spPr>
            <a:xfrm flipH="1">
              <a:off x="6476082" y="3519947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797895" y="3552208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3"/>
              <a:endCxn id="16" idx="7"/>
            </p:cNvCxnSpPr>
            <p:nvPr/>
          </p:nvCxnSpPr>
          <p:spPr>
            <a:xfrm flipH="1">
              <a:off x="6637077" y="3482490"/>
              <a:ext cx="1001659" cy="9850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703142" y="4654958"/>
              <a:ext cx="86890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1" idx="5"/>
              <a:endCxn id="16" idx="1"/>
            </p:cNvCxnSpPr>
            <p:nvPr/>
          </p:nvCxnSpPr>
          <p:spPr>
            <a:xfrm>
              <a:off x="5312806" y="3465284"/>
              <a:ext cx="1002281" cy="10022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799731" y="4784620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38912" y="4760039"/>
              <a:ext cx="1002281" cy="10022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5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Uses 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Represent:  “Linked to” relation from web pages</a:t>
            </a:r>
          </a:p>
          <a:p>
            <a:pPr marL="0" indent="0">
              <a:buNone/>
            </a:pPr>
            <a:r>
              <a:rPr lang="en-US" sz="2800" dirty="0" smtClean="0"/>
              <a:t>Type of graph:  Directed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8" y="2480061"/>
            <a:ext cx="2971800" cy="361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6507" y="6216134"/>
            <a:ext cx="388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of WWW by G. </a:t>
            </a:r>
            <a:r>
              <a:rPr lang="en-US" dirty="0" err="1" smtClean="0"/>
              <a:t>Laugehead</a:t>
            </a:r>
            <a:endParaRPr lang="en-US" dirty="0"/>
          </a:p>
        </p:txBody>
      </p:sp>
      <p:grpSp>
        <p:nvGrpSpPr>
          <p:cNvPr id="1040" name="Group 1039"/>
          <p:cNvGrpSpPr/>
          <p:nvPr/>
        </p:nvGrpSpPr>
        <p:grpSpPr>
          <a:xfrm>
            <a:off x="5257800" y="2617373"/>
            <a:ext cx="3048223" cy="3459645"/>
            <a:chOff x="5257800" y="2617373"/>
            <a:chExt cx="3048223" cy="3459645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257800" y="4056829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553200" y="2617373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850659" y="5619818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290708" y="5609845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553940" y="527667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553200" y="405682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847232" y="405682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26" name="Straight Connector 25"/>
            <p:cNvCxnSpPr>
              <a:stCxn id="11" idx="4"/>
              <a:endCxn id="16" idx="0"/>
            </p:cNvCxnSpPr>
            <p:nvPr/>
          </p:nvCxnSpPr>
          <p:spPr>
            <a:xfrm>
              <a:off x="6780882" y="3074573"/>
              <a:ext cx="0" cy="982256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6"/>
              <a:endCxn id="16" idx="2"/>
            </p:cNvCxnSpPr>
            <p:nvPr/>
          </p:nvCxnSpPr>
          <p:spPr>
            <a:xfrm>
              <a:off x="5715000" y="4285429"/>
              <a:ext cx="838200" cy="0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0"/>
              <a:endCxn id="16" idx="4"/>
            </p:cNvCxnSpPr>
            <p:nvPr/>
          </p:nvCxnSpPr>
          <p:spPr>
            <a:xfrm flipH="1" flipV="1">
              <a:off x="6780882" y="4514029"/>
              <a:ext cx="740" cy="762650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7" idx="3"/>
              <a:endCxn id="15" idx="7"/>
            </p:cNvCxnSpPr>
            <p:nvPr/>
          </p:nvCxnSpPr>
          <p:spPr>
            <a:xfrm flipH="1">
              <a:off x="6942617" y="4447074"/>
              <a:ext cx="971302" cy="896560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008564" y="4285429"/>
              <a:ext cx="838668" cy="0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0"/>
              <a:endCxn id="11" idx="2"/>
            </p:cNvCxnSpPr>
            <p:nvPr/>
          </p:nvCxnSpPr>
          <p:spPr>
            <a:xfrm rot="5400000" flipH="1" flipV="1">
              <a:off x="5414372" y="2918001"/>
              <a:ext cx="1210856" cy="1066800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/>
            <p:nvPr/>
          </p:nvCxnSpPr>
          <p:spPr>
            <a:xfrm rot="16200000" flipH="1" flipV="1">
              <a:off x="5415112" y="2918001"/>
              <a:ext cx="1210856" cy="1066800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Uses 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21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Represent:  “Prerequisite of” relationship from course catalog</a:t>
            </a:r>
          </a:p>
          <a:p>
            <a:pPr marL="0" indent="0">
              <a:buNone/>
            </a:pPr>
            <a:r>
              <a:rPr lang="en-US" sz="2800" dirty="0" smtClean="0"/>
              <a:t>Type of graph:  Directed acyclic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039572" cy="420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7242086" y="634531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370281" y="2312032"/>
            <a:ext cx="3315887" cy="4469768"/>
            <a:chOff x="4370281" y="2312032"/>
            <a:chExt cx="3315887" cy="4469768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767921" y="3305673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767921" y="2312032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381069" y="6324600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7230804" y="5354660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5769757" y="531659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370281" y="5354660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5767921" y="4299314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23" name="Straight Connector 22"/>
            <p:cNvCxnSpPr>
              <a:endCxn id="10" idx="0"/>
            </p:cNvCxnSpPr>
            <p:nvPr/>
          </p:nvCxnSpPr>
          <p:spPr>
            <a:xfrm>
              <a:off x="5995603" y="2769232"/>
              <a:ext cx="918" cy="53644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13" idx="7"/>
            </p:cNvCxnSpPr>
            <p:nvPr/>
          </p:nvCxnSpPr>
          <p:spPr>
            <a:xfrm flipH="1">
              <a:off x="4769746" y="4689559"/>
              <a:ext cx="1064862" cy="1701996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0" idx="3"/>
              <a:endCxn id="16" idx="7"/>
            </p:cNvCxnSpPr>
            <p:nvPr/>
          </p:nvCxnSpPr>
          <p:spPr>
            <a:xfrm flipH="1">
              <a:off x="4758958" y="3695918"/>
              <a:ext cx="1075918" cy="172569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478675" y="5835733"/>
              <a:ext cx="1" cy="48886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25121" y="5677723"/>
              <a:ext cx="1005683" cy="713832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7963" y="5820979"/>
              <a:ext cx="0" cy="4892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768839" y="6324600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994685" y="3762873"/>
              <a:ext cx="918" cy="53644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93767" y="4756514"/>
              <a:ext cx="918" cy="53644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997439" y="5773799"/>
              <a:ext cx="918" cy="53644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236403" y="4667818"/>
              <a:ext cx="1005683" cy="713832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9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Uses 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Represent:  “Distance between” cities via major roads</a:t>
            </a:r>
          </a:p>
          <a:p>
            <a:pPr marL="0" indent="0">
              <a:buNone/>
            </a:pPr>
            <a:r>
              <a:rPr lang="en-US" sz="2800" dirty="0" smtClean="0"/>
              <a:t>Type of graph:  Weighted, undirected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" y="2517863"/>
            <a:ext cx="3989669" cy="380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4748949" y="2312032"/>
            <a:ext cx="2707401" cy="4393568"/>
            <a:chOff x="4748949" y="2312032"/>
            <a:chExt cx="2707401" cy="4393568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767921" y="3224142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767921" y="2312032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720300" y="6248400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7000986" y="5084402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 rot="-1800000">
              <a:off x="6370947" y="4159825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 rot="900000">
              <a:off x="5146710" y="4324600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Connector 52"/>
            <p:cNvCxnSpPr>
              <a:stCxn id="11" idx="4"/>
              <a:endCxn id="10" idx="0"/>
            </p:cNvCxnSpPr>
            <p:nvPr/>
          </p:nvCxnSpPr>
          <p:spPr>
            <a:xfrm>
              <a:off x="5995603" y="2769232"/>
              <a:ext cx="918" cy="454910"/>
            </a:xfrm>
            <a:prstGeom prst="line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3"/>
              <a:endCxn id="17" idx="0"/>
            </p:cNvCxnSpPr>
            <p:nvPr/>
          </p:nvCxnSpPr>
          <p:spPr>
            <a:xfrm flipH="1">
              <a:off x="5433558" y="3614387"/>
              <a:ext cx="401318" cy="718002"/>
            </a:xfrm>
            <a:prstGeom prst="line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204313" y="432236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/>
            <p:cNvCxnSpPr>
              <a:stCxn id="10" idx="5"/>
              <a:endCxn id="15" idx="0"/>
            </p:cNvCxnSpPr>
            <p:nvPr/>
          </p:nvCxnSpPr>
          <p:spPr>
            <a:xfrm>
              <a:off x="6158166" y="3614387"/>
              <a:ext cx="326163" cy="576065"/>
            </a:xfrm>
            <a:prstGeom prst="line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28550" y="41575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76631" y="4732821"/>
              <a:ext cx="261120" cy="524979"/>
            </a:xfrm>
            <a:prstGeom prst="line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5" idx="4"/>
            </p:cNvCxnSpPr>
            <p:nvPr/>
          </p:nvCxnSpPr>
          <p:spPr>
            <a:xfrm>
              <a:off x="6712929" y="4586398"/>
              <a:ext cx="449871" cy="671402"/>
            </a:xfrm>
            <a:prstGeom prst="line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748949" y="5084402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63" name="Straight Connector 62"/>
            <p:cNvCxnSpPr>
              <a:stCxn id="14" idx="2"/>
              <a:endCxn id="16" idx="6"/>
            </p:cNvCxnSpPr>
            <p:nvPr/>
          </p:nvCxnSpPr>
          <p:spPr>
            <a:xfrm flipH="1">
              <a:off x="5204313" y="5313002"/>
              <a:ext cx="1796673" cy="0"/>
            </a:xfrm>
            <a:prstGeom prst="line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3" idx="1"/>
              <a:endCxn id="16" idx="5"/>
            </p:cNvCxnSpPr>
            <p:nvPr/>
          </p:nvCxnSpPr>
          <p:spPr>
            <a:xfrm flipH="1" flipV="1">
              <a:off x="5137626" y="5474647"/>
              <a:ext cx="649361" cy="840708"/>
            </a:xfrm>
            <a:prstGeom prst="line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13" idx="7"/>
              <a:endCxn id="14" idx="3"/>
            </p:cNvCxnSpPr>
            <p:nvPr/>
          </p:nvCxnSpPr>
          <p:spPr>
            <a:xfrm flipV="1">
              <a:off x="6108977" y="5474647"/>
              <a:ext cx="958696" cy="840708"/>
            </a:xfrm>
            <a:prstGeom prst="line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47982" y="28548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5385" y="378230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95633" y="369520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85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67279" y="46801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79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58321" y="46312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95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17648" y="498519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197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69889" y="57912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143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6475" y="5832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9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Uses 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Represent:  “Time to hike” between trail intersections</a:t>
            </a:r>
          </a:p>
          <a:p>
            <a:pPr marL="0" indent="0">
              <a:buNone/>
            </a:pPr>
            <a:r>
              <a:rPr lang="en-US" sz="2800" dirty="0" smtClean="0"/>
              <a:t>Type of graph:  Weighted, directed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212"/>
            <a:ext cx="4040383" cy="418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Group 75"/>
          <p:cNvGrpSpPr/>
          <p:nvPr/>
        </p:nvGrpSpPr>
        <p:grpSpPr>
          <a:xfrm>
            <a:off x="5502480" y="2698355"/>
            <a:ext cx="2512084" cy="3401678"/>
            <a:chOff x="5343355" y="2798076"/>
            <a:chExt cx="2512084" cy="3401678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6310676" y="4113032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310676" y="279807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7400075" y="531853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5343355" y="531853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6682321" y="3206191"/>
              <a:ext cx="171110" cy="101365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 rot="10800000">
              <a:off x="6284238" y="3234494"/>
              <a:ext cx="171110" cy="101365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rot="13500000">
              <a:off x="5828785" y="4269102"/>
              <a:ext cx="165359" cy="1130988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rot="5400000">
              <a:off x="6492500" y="4922801"/>
              <a:ext cx="153085" cy="1662156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18900000">
              <a:off x="7149663" y="4262965"/>
              <a:ext cx="153085" cy="114326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32246" y="35283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07501" y="35283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65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2760" y="45333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9924" y="58304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73855" y="44652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Adjacency matrix stores information about each possible edge.</a:t>
            </a:r>
          </a:p>
          <a:p>
            <a:r>
              <a:rPr lang="en-US" sz="2400" dirty="0" smtClean="0"/>
              <a:t>Consumes </a:t>
            </a:r>
            <a:r>
              <a:rPr lang="el-GR" sz="2400" dirty="0" smtClean="0"/>
              <a:t>Θ</a:t>
            </a:r>
            <a:r>
              <a:rPr lang="en-US" sz="2400" dirty="0" smtClean="0"/>
              <a:t>(V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space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76243" y="2609266"/>
            <a:ext cx="2512084" cy="3401678"/>
            <a:chOff x="5343355" y="2798076"/>
            <a:chExt cx="2512084" cy="3401678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310676" y="4113032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310676" y="279807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7400075" y="531853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343355" y="531853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682321" y="3206191"/>
              <a:ext cx="171110" cy="101365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0800000">
              <a:off x="6284238" y="3234494"/>
              <a:ext cx="171110" cy="101365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13500000">
              <a:off x="5828785" y="4269102"/>
              <a:ext cx="165359" cy="1130988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6492500" y="4922801"/>
              <a:ext cx="153085" cy="1662156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8900000">
              <a:off x="7149663" y="4262965"/>
              <a:ext cx="153085" cy="114326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32246" y="35283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07501" y="35283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65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92760" y="45333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29924" y="58304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3855" y="44652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243" y="2609266"/>
            <a:ext cx="2512084" cy="3401846"/>
            <a:chOff x="2931562" y="2967363"/>
            <a:chExt cx="2512084" cy="340184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898883" y="4282319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898883" y="2967363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4988282" y="548782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931562" y="548782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rot="13500000">
              <a:off x="3416992" y="4438389"/>
              <a:ext cx="165359" cy="1130988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rot="5400000">
              <a:off x="4080707" y="5092088"/>
              <a:ext cx="153085" cy="1662156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18900000">
              <a:off x="4737870" y="4432252"/>
              <a:ext cx="153085" cy="114326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20453" y="36976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86356" y="36822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80967" y="470260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19049" y="59998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62062" y="46345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4127483" y="3457801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76243" y="2609266"/>
            <a:ext cx="2512084" cy="3032345"/>
            <a:chOff x="2931562" y="2967363"/>
            <a:chExt cx="2512084" cy="3032345"/>
          </a:xfrm>
        </p:grpSpPr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3898883" y="4282319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3898883" y="2967363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988282" y="548782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2931562" y="548782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 rot="13500000">
              <a:off x="3416992" y="4438389"/>
              <a:ext cx="165359" cy="1130988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 rot="5400000">
              <a:off x="4080707" y="5092088"/>
              <a:ext cx="153085" cy="1662156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 rot="18900000">
              <a:off x="4737870" y="4432252"/>
              <a:ext cx="153085" cy="114326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20453" y="36976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127483" y="3457801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29200" y="2950426"/>
            <a:ext cx="2560320" cy="2560222"/>
            <a:chOff x="4572000" y="2725644"/>
            <a:chExt cx="2560320" cy="2560222"/>
          </a:xfrm>
        </p:grpSpPr>
        <p:sp>
          <p:nvSpPr>
            <p:cNvPr id="20" name="Rectangle 19"/>
            <p:cNvSpPr/>
            <p:nvPr/>
          </p:nvSpPr>
          <p:spPr>
            <a:xfrm>
              <a:off x="457200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1208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65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49224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85216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57200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21208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49224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85216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40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57200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45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1208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49224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20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85216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57200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1208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55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9224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85216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029200" y="2950426"/>
            <a:ext cx="2560320" cy="2560222"/>
            <a:chOff x="4572000" y="2725644"/>
            <a:chExt cx="2560320" cy="2560222"/>
          </a:xfrm>
        </p:grpSpPr>
        <p:sp>
          <p:nvSpPr>
            <p:cNvPr id="143" name="Rectangle 142"/>
            <p:cNvSpPr/>
            <p:nvPr/>
          </p:nvSpPr>
          <p:spPr>
            <a:xfrm>
              <a:off x="457200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21208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50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49224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5216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57200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21208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20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49224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5216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40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57200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50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21208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49224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20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5216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55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57200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1208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55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49224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40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85216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-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029200" y="2950426"/>
            <a:ext cx="2560320" cy="2560222"/>
            <a:chOff x="4572000" y="2725644"/>
            <a:chExt cx="2560320" cy="2560222"/>
          </a:xfrm>
        </p:grpSpPr>
        <p:sp>
          <p:nvSpPr>
            <p:cNvPr id="160" name="Rectangle 159"/>
            <p:cNvSpPr/>
            <p:nvPr/>
          </p:nvSpPr>
          <p:spPr>
            <a:xfrm>
              <a:off x="457200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21208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49224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852160" y="272564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57200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21208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49224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852160" y="464578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57200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1208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49224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852160" y="3365724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7200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21208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49224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852160" y="4005706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0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7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Adjacency list stores information about each actual edge.</a:t>
            </a:r>
          </a:p>
          <a:p>
            <a:r>
              <a:rPr lang="en-US" sz="2400" dirty="0" smtClean="0"/>
              <a:t>Consumes </a:t>
            </a:r>
            <a:r>
              <a:rPr lang="el-GR" sz="2400" dirty="0" smtClean="0"/>
              <a:t>Θ</a:t>
            </a:r>
            <a:r>
              <a:rPr lang="en-US" sz="2400" dirty="0" smtClean="0"/>
              <a:t>(E+V) space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76243" y="2609266"/>
            <a:ext cx="2512084" cy="3401678"/>
            <a:chOff x="5343355" y="2798076"/>
            <a:chExt cx="2512084" cy="3401678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310676" y="4113032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310676" y="279807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7400075" y="531853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343355" y="5318539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682321" y="3206191"/>
              <a:ext cx="171110" cy="101365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0800000">
              <a:off x="6284238" y="3234494"/>
              <a:ext cx="171110" cy="101365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13500000">
              <a:off x="5828785" y="4269102"/>
              <a:ext cx="165359" cy="1130988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6492500" y="4922801"/>
              <a:ext cx="153085" cy="1662156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8900000">
              <a:off x="7149663" y="4262965"/>
              <a:ext cx="153085" cy="114326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32246" y="35283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07501" y="35283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65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92760" y="45333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29924" y="58304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3855" y="44652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243" y="2609266"/>
            <a:ext cx="2512084" cy="3401846"/>
            <a:chOff x="2931562" y="2967363"/>
            <a:chExt cx="2512084" cy="340184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898883" y="4282319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898883" y="2967363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4988282" y="548782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931562" y="548782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rot="13500000">
              <a:off x="3416992" y="4438389"/>
              <a:ext cx="165359" cy="1130988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rot="5400000">
              <a:off x="4080707" y="5092088"/>
              <a:ext cx="153085" cy="1662156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18900000">
              <a:off x="4737870" y="4432252"/>
              <a:ext cx="153085" cy="114326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20453" y="36976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86356" y="36822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80967" y="470260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19049" y="59998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62062" y="46345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4127483" y="3457801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76243" y="2609266"/>
            <a:ext cx="2512084" cy="3032345"/>
            <a:chOff x="2931562" y="2967363"/>
            <a:chExt cx="2512084" cy="3032345"/>
          </a:xfrm>
        </p:grpSpPr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3898883" y="4282319"/>
              <a:ext cx="457200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3898883" y="2967363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988282" y="548782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2931562" y="5487826"/>
              <a:ext cx="455364" cy="457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 rot="13500000">
              <a:off x="3416992" y="4438389"/>
              <a:ext cx="165359" cy="1130988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 rot="5400000">
              <a:off x="4080707" y="5092088"/>
              <a:ext cx="153085" cy="1662156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 rot="18900000">
              <a:off x="4737870" y="4432252"/>
              <a:ext cx="153085" cy="1143263"/>
            </a:xfrm>
            <a:custGeom>
              <a:avLst/>
              <a:gdLst>
                <a:gd name="connsiteX0" fmla="*/ 0 w 344768"/>
                <a:gd name="connsiteY0" fmla="*/ 0 h 886691"/>
                <a:gd name="connsiteX1" fmla="*/ 341745 w 344768"/>
                <a:gd name="connsiteY1" fmla="*/ 480291 h 886691"/>
                <a:gd name="connsiteX2" fmla="*/ 138545 w 344768"/>
                <a:gd name="connsiteY2" fmla="*/ 886691 h 886691"/>
                <a:gd name="connsiteX0" fmla="*/ 0 w 342220"/>
                <a:gd name="connsiteY0" fmla="*/ 0 h 905129"/>
                <a:gd name="connsiteX1" fmla="*/ 341745 w 342220"/>
                <a:gd name="connsiteY1" fmla="*/ 480291 h 905129"/>
                <a:gd name="connsiteX2" fmla="*/ 64656 w 342220"/>
                <a:gd name="connsiteY2" fmla="*/ 905129 h 90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220" h="905129">
                  <a:moveTo>
                    <a:pt x="0" y="0"/>
                  </a:moveTo>
                  <a:cubicBezTo>
                    <a:pt x="159327" y="166254"/>
                    <a:pt x="330969" y="329436"/>
                    <a:pt x="341745" y="480291"/>
                  </a:cubicBezTo>
                  <a:cubicBezTo>
                    <a:pt x="352521" y="631146"/>
                    <a:pt x="177801" y="775820"/>
                    <a:pt x="64656" y="9051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20453" y="36976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127483" y="3457801"/>
              <a:ext cx="1836" cy="88060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92319" y="1667531"/>
            <a:ext cx="2560320" cy="3430135"/>
            <a:chOff x="5092319" y="1667531"/>
            <a:chExt cx="2560320" cy="3430135"/>
          </a:xfrm>
        </p:grpSpPr>
        <p:sp>
          <p:nvSpPr>
            <p:cNvPr id="46" name="Rectangle 45"/>
            <p:cNvSpPr/>
            <p:nvPr/>
          </p:nvSpPr>
          <p:spPr>
            <a:xfrm>
              <a:off x="509231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3239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1255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7247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184913" y="2310188"/>
              <a:ext cx="459509" cy="1387111"/>
              <a:chOff x="5488790" y="2024333"/>
              <a:chExt cx="459509" cy="138711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65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5822684" y="2310188"/>
              <a:ext cx="459509" cy="1387111"/>
              <a:chOff x="5488790" y="2024333"/>
              <a:chExt cx="459509" cy="1387111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4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5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2" name="Straight Arrow Connector 171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827302" y="3710555"/>
              <a:ext cx="459509" cy="1387111"/>
              <a:chOff x="5488790" y="2024333"/>
              <a:chExt cx="459509" cy="1387111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8" name="Straight Arrow Connector 177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6462764" y="2310188"/>
              <a:ext cx="459509" cy="1387111"/>
              <a:chOff x="5488790" y="2024333"/>
              <a:chExt cx="459509" cy="1387111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5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5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84" name="Straight Arrow Connector 183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102844" y="2310188"/>
              <a:ext cx="459509" cy="1387111"/>
              <a:chOff x="5488790" y="2024333"/>
              <a:chExt cx="459509" cy="138711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90" name="Straight Arrow Connector 189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92319" y="1667531"/>
            <a:ext cx="2560320" cy="4817246"/>
            <a:chOff x="5092319" y="1667531"/>
            <a:chExt cx="2560320" cy="4817246"/>
          </a:xfrm>
        </p:grpSpPr>
        <p:sp>
          <p:nvSpPr>
            <p:cNvPr id="195" name="Rectangle 194"/>
            <p:cNvSpPr/>
            <p:nvPr/>
          </p:nvSpPr>
          <p:spPr>
            <a:xfrm>
              <a:off x="509231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73239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01255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37247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184913" y="2310188"/>
              <a:ext cx="459509" cy="1387111"/>
              <a:chOff x="5488790" y="2024333"/>
              <a:chExt cx="459509" cy="1387111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25" name="Straight Arrow Connector 224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5822684" y="2310188"/>
              <a:ext cx="459509" cy="1387111"/>
              <a:chOff x="5488790" y="2024333"/>
              <a:chExt cx="459509" cy="1387111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5827302" y="3710555"/>
              <a:ext cx="459509" cy="1387111"/>
              <a:chOff x="5488790" y="2024333"/>
              <a:chExt cx="459509" cy="1387111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3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55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15" name="Straight Arrow Connector 214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6462764" y="2310188"/>
              <a:ext cx="459509" cy="1387111"/>
              <a:chOff x="5488790" y="2024333"/>
              <a:chExt cx="459509" cy="1387111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5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5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10" name="Straight Arrow Connector 209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7102844" y="2310188"/>
              <a:ext cx="459509" cy="1387111"/>
              <a:chOff x="5488790" y="2024333"/>
              <a:chExt cx="459509" cy="1387111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05" name="Straight Arrow Connector 204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>
              <a:off x="5839089" y="5097666"/>
              <a:ext cx="459509" cy="1387111"/>
              <a:chOff x="5488790" y="2024333"/>
              <a:chExt cx="459509" cy="1387111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72" name="Straight Arrow Connector 271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 275"/>
            <p:cNvGrpSpPr/>
            <p:nvPr/>
          </p:nvGrpSpPr>
          <p:grpSpPr>
            <a:xfrm>
              <a:off x="6469541" y="3717003"/>
              <a:ext cx="459509" cy="1387111"/>
              <a:chOff x="5488790" y="2024333"/>
              <a:chExt cx="459509" cy="1387111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78" name="Straight Arrow Connector 277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7105153" y="3708307"/>
              <a:ext cx="459509" cy="1387111"/>
              <a:chOff x="5488790" y="2024333"/>
              <a:chExt cx="459509" cy="1387111"/>
            </a:xfrm>
          </p:grpSpPr>
          <p:grpSp>
            <p:nvGrpSpPr>
              <p:cNvPr id="283" name="Group 282"/>
              <p:cNvGrpSpPr/>
              <p:nvPr/>
            </p:nvGrpSpPr>
            <p:grpSpPr>
              <a:xfrm>
                <a:off x="5488790" y="2321148"/>
                <a:ext cx="459509" cy="1090296"/>
                <a:chOff x="4739640" y="3947374"/>
                <a:chExt cx="459509" cy="1090296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4741949" y="4671910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739640" y="4313134"/>
                  <a:ext cx="457200" cy="3669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4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84" name="Straight Arrow Connector 283"/>
              <p:cNvCxnSpPr/>
              <p:nvPr/>
            </p:nvCxnSpPr>
            <p:spPr>
              <a:xfrm>
                <a:off x="5717390" y="2024333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5092319" y="1667531"/>
            <a:ext cx="2560320" cy="3736722"/>
            <a:chOff x="5092319" y="1667531"/>
            <a:chExt cx="2560320" cy="3736722"/>
          </a:xfrm>
        </p:grpSpPr>
        <p:sp>
          <p:nvSpPr>
            <p:cNvPr id="289" name="Rectangle 288"/>
            <p:cNvSpPr/>
            <p:nvPr/>
          </p:nvSpPr>
          <p:spPr>
            <a:xfrm>
              <a:off x="509231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73239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01255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6372479" y="1667531"/>
              <a:ext cx="640080" cy="64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174522" y="2310188"/>
              <a:ext cx="459509" cy="1022330"/>
              <a:chOff x="5174522" y="2310188"/>
              <a:chExt cx="459509" cy="102233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5174522" y="2615360"/>
                <a:ext cx="459509" cy="717158"/>
                <a:chOff x="4739640" y="3947374"/>
                <a:chExt cx="459509" cy="717158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4741949" y="4298772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37" name="Straight Arrow Connector 336"/>
              <p:cNvCxnSpPr/>
              <p:nvPr/>
            </p:nvCxnSpPr>
            <p:spPr>
              <a:xfrm>
                <a:off x="5404277" y="2310188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330"/>
            <p:cNvGrpSpPr/>
            <p:nvPr/>
          </p:nvGrpSpPr>
          <p:grpSpPr>
            <a:xfrm>
              <a:off x="5822684" y="2607003"/>
              <a:ext cx="457200" cy="732696"/>
              <a:chOff x="4739640" y="3947374"/>
              <a:chExt cx="457200" cy="732696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4739640" y="3947374"/>
                <a:ext cx="457200" cy="3657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739640" y="4314310"/>
                <a:ext cx="457200" cy="3657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32" name="Straight Arrow Connector 331"/>
            <p:cNvCxnSpPr/>
            <p:nvPr/>
          </p:nvCxnSpPr>
          <p:spPr>
            <a:xfrm>
              <a:off x="6051284" y="2310188"/>
              <a:ext cx="0" cy="2796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Rectangle 322"/>
            <p:cNvSpPr/>
            <p:nvPr/>
          </p:nvSpPr>
          <p:spPr>
            <a:xfrm>
              <a:off x="6467307" y="2607003"/>
              <a:ext cx="457200" cy="36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467307" y="2958401"/>
              <a:ext cx="457200" cy="36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22" name="Straight Arrow Connector 321"/>
            <p:cNvCxnSpPr/>
            <p:nvPr/>
          </p:nvCxnSpPr>
          <p:spPr>
            <a:xfrm>
              <a:off x="6691364" y="2310188"/>
              <a:ext cx="0" cy="2796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 317"/>
            <p:cNvSpPr/>
            <p:nvPr/>
          </p:nvSpPr>
          <p:spPr>
            <a:xfrm>
              <a:off x="7102844" y="2607003"/>
              <a:ext cx="457200" cy="36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7102844" y="2958783"/>
              <a:ext cx="457200" cy="36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7" name="Straight Arrow Connector 316"/>
            <p:cNvCxnSpPr/>
            <p:nvPr/>
          </p:nvCxnSpPr>
          <p:spPr>
            <a:xfrm>
              <a:off x="7331444" y="2310188"/>
              <a:ext cx="0" cy="2796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oup 340"/>
            <p:cNvGrpSpPr/>
            <p:nvPr/>
          </p:nvGrpSpPr>
          <p:grpSpPr>
            <a:xfrm>
              <a:off x="5829853" y="3345684"/>
              <a:ext cx="459509" cy="1022330"/>
              <a:chOff x="5174522" y="2310188"/>
              <a:chExt cx="459509" cy="1022330"/>
            </a:xfrm>
          </p:grpSpPr>
          <p:grpSp>
            <p:nvGrpSpPr>
              <p:cNvPr id="342" name="Group 341"/>
              <p:cNvGrpSpPr/>
              <p:nvPr/>
            </p:nvGrpSpPr>
            <p:grpSpPr>
              <a:xfrm>
                <a:off x="5174522" y="2615360"/>
                <a:ext cx="459509" cy="717158"/>
                <a:chOff x="4739640" y="3947374"/>
                <a:chExt cx="459509" cy="717158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45" name="Rectangle 344"/>
                <p:cNvSpPr/>
                <p:nvPr/>
              </p:nvSpPr>
              <p:spPr>
                <a:xfrm>
                  <a:off x="4741949" y="4298772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43" name="Straight Arrow Connector 342"/>
              <p:cNvCxnSpPr/>
              <p:nvPr/>
            </p:nvCxnSpPr>
            <p:spPr>
              <a:xfrm>
                <a:off x="5404277" y="2310188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/>
            <p:cNvGrpSpPr/>
            <p:nvPr/>
          </p:nvGrpSpPr>
          <p:grpSpPr>
            <a:xfrm>
              <a:off x="5826147" y="4381923"/>
              <a:ext cx="459509" cy="1022330"/>
              <a:chOff x="5174522" y="2310188"/>
              <a:chExt cx="459509" cy="1022330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5174522" y="2615360"/>
                <a:ext cx="459509" cy="717158"/>
                <a:chOff x="4739640" y="3947374"/>
                <a:chExt cx="459509" cy="717158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741949" y="4298772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48" name="Straight Arrow Connector 347"/>
              <p:cNvCxnSpPr/>
              <p:nvPr/>
            </p:nvCxnSpPr>
            <p:spPr>
              <a:xfrm>
                <a:off x="5404277" y="2310188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Group 350"/>
            <p:cNvGrpSpPr/>
            <p:nvPr/>
          </p:nvGrpSpPr>
          <p:grpSpPr>
            <a:xfrm>
              <a:off x="6462764" y="3351996"/>
              <a:ext cx="459509" cy="1022330"/>
              <a:chOff x="5174522" y="2310188"/>
              <a:chExt cx="459509" cy="1022330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5174522" y="2615360"/>
                <a:ext cx="459509" cy="717158"/>
                <a:chOff x="4739640" y="3947374"/>
                <a:chExt cx="459509" cy="717158"/>
              </a:xfrm>
            </p:grpSpPr>
            <p:sp>
              <p:nvSpPr>
                <p:cNvPr id="354" name="Rectangle 353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4741949" y="4298772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53" name="Straight Arrow Connector 352"/>
              <p:cNvCxnSpPr/>
              <p:nvPr/>
            </p:nvCxnSpPr>
            <p:spPr>
              <a:xfrm>
                <a:off x="5404277" y="2310188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Group 355"/>
            <p:cNvGrpSpPr/>
            <p:nvPr/>
          </p:nvGrpSpPr>
          <p:grpSpPr>
            <a:xfrm>
              <a:off x="7087916" y="3359854"/>
              <a:ext cx="459509" cy="1022330"/>
              <a:chOff x="5174522" y="2310188"/>
              <a:chExt cx="459509" cy="1022330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5174522" y="2615360"/>
                <a:ext cx="459509" cy="717158"/>
                <a:chOff x="4739640" y="3947374"/>
                <a:chExt cx="459509" cy="717158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4739640" y="3947374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4741949" y="4298772"/>
                  <a:ext cx="457200" cy="36576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/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58" name="Straight Arrow Connector 357"/>
              <p:cNvCxnSpPr/>
              <p:nvPr/>
            </p:nvCxnSpPr>
            <p:spPr>
              <a:xfrm>
                <a:off x="5404277" y="2310188"/>
                <a:ext cx="0" cy="27969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70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71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sparse graph has O(V) edges</a:t>
            </a:r>
          </a:p>
          <a:p>
            <a:endParaRPr lang="en-US" sz="1000" dirty="0" smtClean="0"/>
          </a:p>
          <a:p>
            <a:r>
              <a:rPr lang="en-US" sz="2400" dirty="0" smtClean="0"/>
              <a:t>A dense graph has </a:t>
            </a:r>
            <a:r>
              <a:rPr lang="el-GR" sz="2400" dirty="0" smtClean="0"/>
              <a:t>Ω</a:t>
            </a:r>
            <a:r>
              <a:rPr lang="en-US" sz="2400" dirty="0" smtClean="0"/>
              <a:t>(V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edges</a:t>
            </a:r>
          </a:p>
          <a:p>
            <a:endParaRPr lang="en-US" sz="1000" dirty="0"/>
          </a:p>
          <a:p>
            <a:r>
              <a:rPr lang="en-US" sz="2400" dirty="0" smtClean="0"/>
              <a:t>How much space do both</a:t>
            </a:r>
            <a:br>
              <a:rPr lang="en-US" sz="2400" dirty="0" smtClean="0"/>
            </a:br>
            <a:r>
              <a:rPr lang="en-US" sz="2400" dirty="0" smtClean="0"/>
              <a:t> reps use for sparse graphs?</a:t>
            </a:r>
          </a:p>
          <a:p>
            <a:pPr lvl="1"/>
            <a:r>
              <a:rPr lang="en-US" sz="2000" dirty="0" smtClean="0"/>
              <a:t>Matrix:  </a:t>
            </a:r>
            <a:r>
              <a:rPr lang="el-GR" sz="2000" dirty="0" smtClean="0"/>
              <a:t>Θ</a:t>
            </a:r>
            <a:r>
              <a:rPr lang="en-US" sz="2000" dirty="0" smtClean="0"/>
              <a:t>(V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List:  </a:t>
            </a:r>
            <a:r>
              <a:rPr lang="el-GR" sz="2000" dirty="0"/>
              <a:t>Θ</a:t>
            </a:r>
            <a:r>
              <a:rPr lang="en-US" sz="2000" dirty="0" smtClean="0"/>
              <a:t>(V)</a:t>
            </a:r>
          </a:p>
          <a:p>
            <a:pPr lvl="1"/>
            <a:endParaRPr lang="en-US" sz="1000" dirty="0"/>
          </a:p>
          <a:p>
            <a:r>
              <a:rPr lang="en-US" sz="2400" dirty="0" smtClean="0"/>
              <a:t>How much space do both </a:t>
            </a:r>
            <a:br>
              <a:rPr lang="en-US" sz="2400" dirty="0" smtClean="0"/>
            </a:br>
            <a:r>
              <a:rPr lang="en-US" sz="2400" dirty="0" smtClean="0"/>
              <a:t>reps use for dense graphs?</a:t>
            </a:r>
          </a:p>
          <a:p>
            <a:pPr lvl="1"/>
            <a:r>
              <a:rPr lang="en-US" sz="2000" dirty="0" smtClean="0"/>
              <a:t>Matrix:  </a:t>
            </a:r>
            <a:r>
              <a:rPr lang="el-GR" sz="2000" dirty="0"/>
              <a:t>Θ</a:t>
            </a:r>
            <a:r>
              <a:rPr lang="en-US" sz="2000" dirty="0"/>
              <a:t>(V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List:  </a:t>
            </a:r>
            <a:r>
              <a:rPr lang="el-GR" sz="2000" dirty="0"/>
              <a:t>Θ</a:t>
            </a:r>
            <a:r>
              <a:rPr lang="en-US" sz="2000" dirty="0"/>
              <a:t>(V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But the constant is much higher </a:t>
            </a:r>
            <a:br>
              <a:rPr lang="en-US" sz="2000" dirty="0" smtClean="0"/>
            </a:br>
            <a:r>
              <a:rPr lang="en-US" sz="2000" dirty="0" smtClean="0"/>
              <a:t>for lists, especially with </a:t>
            </a:r>
            <a:r>
              <a:rPr lang="en-US" sz="2000" dirty="0" err="1" smtClean="0"/>
              <a:t>unweighted</a:t>
            </a:r>
            <a:r>
              <a:rPr lang="en-US" sz="2000" dirty="0" smtClean="0"/>
              <a:t> graphs</a:t>
            </a:r>
          </a:p>
          <a:p>
            <a:pPr lvl="1"/>
            <a:endParaRPr lang="en-US" sz="1000" dirty="0"/>
          </a:p>
          <a:p>
            <a:r>
              <a:rPr lang="en-US" sz="2400" dirty="0" smtClean="0"/>
              <a:t>Are most graphs dense or sparse?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19812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02" y="3352800"/>
            <a:ext cx="221219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8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10386</TotalTime>
  <Words>1184</Words>
  <Application>Microsoft Office PowerPoint</Application>
  <PresentationFormat>On-screen Show (4:3)</PresentationFormat>
  <Paragraphs>422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Graphs</vt:lpstr>
      <vt:lpstr>Uses for Graphs</vt:lpstr>
      <vt:lpstr>Uses for Graphs</vt:lpstr>
      <vt:lpstr>Uses for Graphs</vt:lpstr>
      <vt:lpstr>Uses for Graphs</vt:lpstr>
      <vt:lpstr>Uses for Graphs</vt:lpstr>
      <vt:lpstr>Adjacency Matrix</vt:lpstr>
      <vt:lpstr>Adjacency List</vt:lpstr>
      <vt:lpstr>Which is Better?</vt:lpstr>
      <vt:lpstr>Simple Operations</vt:lpstr>
      <vt:lpstr>Exploring From a Vertex</vt:lpstr>
      <vt:lpstr>Depth-First Search</vt:lpstr>
      <vt:lpstr>Connected Components</vt:lpstr>
      <vt:lpstr>Previsit and Postvisit Orderings</vt:lpstr>
      <vt:lpstr>Analysis of Depth-First 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115</cp:revision>
  <dcterms:created xsi:type="dcterms:W3CDTF">2012-01-06T20:07:23Z</dcterms:created>
  <dcterms:modified xsi:type="dcterms:W3CDTF">2016-02-16T17:06:19Z</dcterms:modified>
</cp:coreProperties>
</file>