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7" r:id="rId2"/>
    <p:sldId id="308" r:id="rId3"/>
    <p:sldId id="309" r:id="rId4"/>
    <p:sldId id="320" r:id="rId5"/>
    <p:sldId id="310" r:id="rId6"/>
    <p:sldId id="313" r:id="rId7"/>
    <p:sldId id="321" r:id="rId8"/>
    <p:sldId id="330" r:id="rId9"/>
    <p:sldId id="331" r:id="rId10"/>
    <p:sldId id="332" r:id="rId11"/>
    <p:sldId id="311" r:id="rId12"/>
    <p:sldId id="312" r:id="rId13"/>
    <p:sldId id="334" r:id="rId14"/>
    <p:sldId id="314" r:id="rId15"/>
    <p:sldId id="333" r:id="rId16"/>
    <p:sldId id="315" r:id="rId17"/>
    <p:sldId id="316" r:id="rId18"/>
    <p:sldId id="317" r:id="rId19"/>
    <p:sldId id="335" r:id="rId20"/>
    <p:sldId id="336" r:id="rId21"/>
    <p:sldId id="33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7F00"/>
    <a:srgbClr val="B3BA5E"/>
    <a:srgbClr val="00FF6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p:cViewPr varScale="1">
        <p:scale>
          <a:sx n="94" d="100"/>
          <a:sy n="94" d="100"/>
        </p:scale>
        <p:origin x="98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9CBD6-C385-476F-8E2F-C85AB591803F}" type="datetimeFigureOut">
              <a:rPr lang="en-US" smtClean="0"/>
              <a:t>10/26/2016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043BE6-9BFD-47B2-8B1C-C742F63EE4AC}" type="slidenum">
              <a:rPr lang="en-US" smtClean="0"/>
              <a:t>‹#›</a:t>
            </a:fld>
            <a:endParaRPr lang="en-US"/>
          </a:p>
        </p:txBody>
      </p:sp>
    </p:spTree>
    <p:extLst>
      <p:ext uri="{BB962C8B-B14F-4D97-AF65-F5344CB8AC3E}">
        <p14:creationId xmlns:p14="http://schemas.microsoft.com/office/powerpoint/2010/main" val="141485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10</a:t>
            </a:fld>
            <a:endParaRPr lang="en-US"/>
          </a:p>
        </p:txBody>
      </p:sp>
    </p:spTree>
    <p:extLst>
      <p:ext uri="{BB962C8B-B14F-4D97-AF65-F5344CB8AC3E}">
        <p14:creationId xmlns:p14="http://schemas.microsoft.com/office/powerpoint/2010/main" val="401398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11</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12</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13</a:t>
            </a:fld>
            <a:endParaRPr lang="en-US"/>
          </a:p>
        </p:txBody>
      </p:sp>
    </p:spTree>
    <p:extLst>
      <p:ext uri="{BB962C8B-B14F-4D97-AF65-F5344CB8AC3E}">
        <p14:creationId xmlns:p14="http://schemas.microsoft.com/office/powerpoint/2010/main" val="193995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14</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15</a:t>
            </a:fld>
            <a:endParaRPr lang="en-US"/>
          </a:p>
        </p:txBody>
      </p:sp>
    </p:spTree>
    <p:extLst>
      <p:ext uri="{BB962C8B-B14F-4D97-AF65-F5344CB8AC3E}">
        <p14:creationId xmlns:p14="http://schemas.microsoft.com/office/powerpoint/2010/main" val="3160342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16</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17</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18</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19</a:t>
            </a:fld>
            <a:endParaRPr lang="en-US"/>
          </a:p>
        </p:txBody>
      </p:sp>
    </p:spTree>
    <p:extLst>
      <p:ext uri="{BB962C8B-B14F-4D97-AF65-F5344CB8AC3E}">
        <p14:creationId xmlns:p14="http://schemas.microsoft.com/office/powerpoint/2010/main" val="107241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2</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20</a:t>
            </a:fld>
            <a:endParaRPr lang="en-US"/>
          </a:p>
        </p:txBody>
      </p:sp>
    </p:spTree>
    <p:extLst>
      <p:ext uri="{BB962C8B-B14F-4D97-AF65-F5344CB8AC3E}">
        <p14:creationId xmlns:p14="http://schemas.microsoft.com/office/powerpoint/2010/main" val="168206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21</a:t>
            </a:fld>
            <a:endParaRPr lang="en-US"/>
          </a:p>
        </p:txBody>
      </p:sp>
    </p:spTree>
    <p:extLst>
      <p:ext uri="{BB962C8B-B14F-4D97-AF65-F5344CB8AC3E}">
        <p14:creationId xmlns:p14="http://schemas.microsoft.com/office/powerpoint/2010/main" val="2009250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3</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4</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5</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6</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7</a:t>
            </a:fld>
            <a:endParaRPr lang="en-US"/>
          </a:p>
        </p:txBody>
      </p:sp>
    </p:spTree>
    <p:extLst>
      <p:ext uri="{BB962C8B-B14F-4D97-AF65-F5344CB8AC3E}">
        <p14:creationId xmlns:p14="http://schemas.microsoft.com/office/powerpoint/2010/main" val="80074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8</a:t>
            </a:fld>
            <a:endParaRPr lang="en-US"/>
          </a:p>
        </p:txBody>
      </p:sp>
    </p:spTree>
    <p:extLst>
      <p:ext uri="{BB962C8B-B14F-4D97-AF65-F5344CB8AC3E}">
        <p14:creationId xmlns:p14="http://schemas.microsoft.com/office/powerpoint/2010/main" val="118497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043BE6-9BFD-47B2-8B1C-C742F63EE4AC}" type="slidenum">
              <a:rPr lang="en-US" smtClean="0"/>
              <a:t>9</a:t>
            </a:fld>
            <a:endParaRPr lang="en-US"/>
          </a:p>
        </p:txBody>
      </p:sp>
    </p:spTree>
    <p:extLst>
      <p:ext uri="{BB962C8B-B14F-4D97-AF65-F5344CB8AC3E}">
        <p14:creationId xmlns:p14="http://schemas.microsoft.com/office/powerpoint/2010/main" val="79683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13A061-DC83-45B6-B199-FCCCB683D7B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1799984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3A061-DC83-45B6-B199-FCCCB683D7B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223170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3A061-DC83-45B6-B199-FCCCB683D7B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204980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3A061-DC83-45B6-B199-FCCCB683D7B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35163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13A061-DC83-45B6-B199-FCCCB683D7BD}"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297430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3A061-DC83-45B6-B199-FCCCB683D7B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408389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13A061-DC83-45B6-B199-FCCCB683D7BD}"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236069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13A061-DC83-45B6-B199-FCCCB683D7BD}"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111578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A061-DC83-45B6-B199-FCCCB683D7BD}"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410973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3A061-DC83-45B6-B199-FCCCB683D7B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405294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3A061-DC83-45B6-B199-FCCCB683D7BD}"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26A47-338B-4454-8EEB-44758AFE0BD0}" type="slidenum">
              <a:rPr lang="en-US" smtClean="0"/>
              <a:t>‹#›</a:t>
            </a:fld>
            <a:endParaRPr lang="en-US"/>
          </a:p>
        </p:txBody>
      </p:sp>
    </p:spTree>
    <p:extLst>
      <p:ext uri="{BB962C8B-B14F-4D97-AF65-F5344CB8AC3E}">
        <p14:creationId xmlns:p14="http://schemas.microsoft.com/office/powerpoint/2010/main" val="171077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3A061-DC83-45B6-B199-FCCCB683D7BD}" type="datetimeFigureOut">
              <a:rPr lang="en-US" smtClean="0"/>
              <a:t>10/26/2016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26A47-338B-4454-8EEB-44758AFE0BD0}" type="slidenum">
              <a:rPr lang="en-US" smtClean="0"/>
              <a:t>‹#›</a:t>
            </a:fld>
            <a:endParaRPr lang="en-US"/>
          </a:p>
        </p:txBody>
      </p:sp>
    </p:spTree>
    <p:extLst>
      <p:ext uri="{BB962C8B-B14F-4D97-AF65-F5344CB8AC3E}">
        <p14:creationId xmlns:p14="http://schemas.microsoft.com/office/powerpoint/2010/main" val="162874931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Meeting Problem</a:t>
            </a:r>
            <a:endParaRPr lang="en-US" dirty="0"/>
          </a:p>
        </p:txBody>
      </p:sp>
      <p:sp>
        <p:nvSpPr>
          <p:cNvPr id="4" name="TextBox 3"/>
          <p:cNvSpPr txBox="1"/>
          <p:nvPr/>
        </p:nvSpPr>
        <p:spPr>
          <a:xfrm>
            <a:off x="228600" y="1154668"/>
            <a:ext cx="8610601" cy="1200329"/>
          </a:xfrm>
          <a:prstGeom prst="rect">
            <a:avLst/>
          </a:prstGeom>
          <a:noFill/>
        </p:spPr>
        <p:txBody>
          <a:bodyPr wrap="square" rtlCol="0">
            <a:spAutoFit/>
          </a:bodyPr>
          <a:lstStyle/>
          <a:p>
            <a:r>
              <a:rPr lang="en-US" dirty="0" smtClean="0"/>
              <a:t>Given a list of possible meetings (with start and stop times), produce a schedule for a meeting room that maximizes the number of meetings held.</a:t>
            </a:r>
          </a:p>
          <a:p>
            <a:endParaRPr lang="en-US" dirty="0"/>
          </a:p>
          <a:p>
            <a:r>
              <a:rPr lang="en-US" dirty="0" smtClean="0"/>
              <a:t>Graphically:</a:t>
            </a:r>
          </a:p>
        </p:txBody>
      </p:sp>
      <p:cxnSp>
        <p:nvCxnSpPr>
          <p:cNvPr id="13" name="Straight Connector 12"/>
          <p:cNvCxnSpPr/>
          <p:nvPr/>
        </p:nvCxnSpPr>
        <p:spPr>
          <a:xfrm>
            <a:off x="457200" y="603504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14400" y="3840480"/>
            <a:ext cx="914400" cy="11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 y="5303520"/>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438912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5577840"/>
            <a:ext cx="1905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80160" y="3200400"/>
            <a:ext cx="27051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133600" y="4663440"/>
            <a:ext cx="2133600" cy="11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200400" y="4114800"/>
            <a:ext cx="29337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81750" y="5029200"/>
            <a:ext cx="20764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876800" y="3566160"/>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333500" y="3200400"/>
            <a:ext cx="27051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89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21"/>
                                        </p:tgtEl>
                                        <p:attrNameLst>
                                          <p:attrName>stroke.color</p:attrName>
                                        </p:attrNameLst>
                                      </p:cBhvr>
                                      <p:to>
                                        <p:clrVal>
                                          <a:srgbClr val="FFFF00"/>
                                        </p:clrVal>
                                      </p:to>
                                    </p:set>
                                    <p:set>
                                      <p:cBhvr>
                                        <p:cTn id="7" dur="indefinite"/>
                                        <p:tgtEl>
                                          <p:spTgt spid="21"/>
                                        </p:tgtEl>
                                        <p:attrNameLst>
                                          <p:attrName>stroke.on</p:attrName>
                                        </p:attrNameLst>
                                      </p:cBhvr>
                                      <p:to>
                                        <p:strVal val="true"/>
                                      </p:to>
                                    </p:set>
                                  </p:childTnLst>
                                </p:cTn>
                              </p:par>
                              <p:par>
                                <p:cTn id="8" presetID="7" presetClass="emph" presetSubtype="1" nodeType="withEffect">
                                  <p:stCondLst>
                                    <p:cond delay="0"/>
                                  </p:stCondLst>
                                  <p:childTnLst>
                                    <p:set>
                                      <p:cBhvr>
                                        <p:cTn id="9" dur="indefinite"/>
                                        <p:tgtEl>
                                          <p:spTgt spid="39"/>
                                        </p:tgtEl>
                                        <p:attrNameLst>
                                          <p:attrName>stroke.color</p:attrName>
                                        </p:attrNameLst>
                                      </p:cBhvr>
                                      <p:to>
                                        <p:clrVal>
                                          <a:srgbClr val="FFFF00"/>
                                        </p:clrVal>
                                      </p:to>
                                    </p:set>
                                    <p:set>
                                      <p:cBhvr>
                                        <p:cTn id="10" dur="indefinite"/>
                                        <p:tgtEl>
                                          <p:spTgt spid="39"/>
                                        </p:tgtEl>
                                        <p:attrNameLst>
                                          <p:attrName>stroke.on</p:attrName>
                                        </p:attrNameLst>
                                      </p:cBhvr>
                                      <p:to>
                                        <p:strVal val="true"/>
                                      </p:to>
                                    </p:set>
                                  </p:childTnLst>
                                </p:cTn>
                              </p:par>
                              <p:par>
                                <p:cTn id="11" presetID="7" presetClass="emph" presetSubtype="1" nodeType="withEffect">
                                  <p:stCondLst>
                                    <p:cond delay="0"/>
                                  </p:stCondLst>
                                  <p:childTnLst>
                                    <p:set>
                                      <p:cBhvr>
                                        <p:cTn id="12" dur="indefinite"/>
                                        <p:tgtEl>
                                          <p:spTgt spid="31"/>
                                        </p:tgtEl>
                                        <p:attrNameLst>
                                          <p:attrName>stroke.color</p:attrName>
                                        </p:attrNameLst>
                                      </p:cBhvr>
                                      <p:to>
                                        <p:clrVal>
                                          <a:srgbClr val="FFFF00"/>
                                        </p:clrVal>
                                      </p:to>
                                    </p:set>
                                    <p:set>
                                      <p:cBhvr>
                                        <p:cTn id="13" dur="indefinite"/>
                                        <p:tgtEl>
                                          <p:spTgt spid="31"/>
                                        </p:tgtEl>
                                        <p:attrNameLst>
                                          <p:attrName>stroke.on</p:attrName>
                                        </p:attrNameLst>
                                      </p:cBhvr>
                                      <p:to>
                                        <p:strVal val="true"/>
                                      </p:to>
                                    </p:set>
                                  </p:childTnLst>
                                </p:cTn>
                              </p:par>
                              <p:par>
                                <p:cTn id="14" presetID="7" presetClass="emph" presetSubtype="1" nodeType="withEffect">
                                  <p:stCondLst>
                                    <p:cond delay="0"/>
                                  </p:stCondLst>
                                  <p:childTnLst>
                                    <p:set>
                                      <p:cBhvr>
                                        <p:cTn id="15" dur="indefinite"/>
                                        <p:tgtEl>
                                          <p:spTgt spid="30"/>
                                        </p:tgtEl>
                                        <p:attrNameLst>
                                          <p:attrName>stroke.color</p:attrName>
                                        </p:attrNameLst>
                                      </p:cBhvr>
                                      <p:to>
                                        <p:clrVal>
                                          <a:srgbClr val="FFFF00"/>
                                        </p:clrVal>
                                      </p:to>
                                    </p:set>
                                    <p:set>
                                      <p:cBhvr>
                                        <p:cTn id="16" dur="indefinite"/>
                                        <p:tgtEl>
                                          <p:spTgt spid="3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Optimal Substructure</a:t>
            </a:r>
            <a:endParaRPr lang="en-US" dirty="0"/>
          </a:p>
        </p:txBody>
      </p:sp>
      <p:sp>
        <p:nvSpPr>
          <p:cNvPr id="3" name="TextBox 2"/>
          <p:cNvSpPr txBox="1"/>
          <p:nvPr/>
        </p:nvSpPr>
        <p:spPr>
          <a:xfrm>
            <a:off x="228600" y="1447800"/>
            <a:ext cx="8763000" cy="2308324"/>
          </a:xfrm>
          <a:prstGeom prst="rect">
            <a:avLst/>
          </a:prstGeom>
          <a:noFill/>
        </p:spPr>
        <p:txBody>
          <a:bodyPr wrap="square" rtlCol="0">
            <a:spAutoFit/>
          </a:bodyPr>
          <a:lstStyle/>
          <a:p>
            <a:r>
              <a:rPr lang="en-US" dirty="0" smtClean="0"/>
              <a:t>We are interested in optimization problems that exhibit the </a:t>
            </a:r>
            <a:r>
              <a:rPr lang="en-US" i="1" dirty="0" smtClean="0"/>
              <a:t>optimal substructure </a:t>
            </a:r>
            <a:r>
              <a:rPr lang="en-US" dirty="0" smtClean="0"/>
              <a:t>property.</a:t>
            </a:r>
          </a:p>
          <a:p>
            <a:endParaRPr lang="en-US" dirty="0"/>
          </a:p>
          <a:p>
            <a:r>
              <a:rPr lang="en-US" dirty="0" smtClean="0"/>
              <a:t>An optimization problem exhibits optimal substructure if every optimal solution contains within it optimal solutions to each of its </a:t>
            </a:r>
            <a:r>
              <a:rPr lang="en-US" dirty="0" err="1" smtClean="0"/>
              <a:t>subproblems</a:t>
            </a:r>
            <a:r>
              <a:rPr lang="en-US" dirty="0" smtClean="0"/>
              <a:t>.</a:t>
            </a:r>
          </a:p>
          <a:p>
            <a:endParaRPr lang="en-US" dirty="0"/>
          </a:p>
          <a:p>
            <a:r>
              <a:rPr lang="en-US" dirty="0" smtClean="0"/>
              <a:t>For example, consider an optimal solution S to the meeting scheduling problem.  For each meeting m in S, S – {m} is an optimal solution to the problem of scheduling the most meetings assuming that the room is unavailable during m’s interval.</a:t>
            </a:r>
          </a:p>
        </p:txBody>
      </p:sp>
      <p:cxnSp>
        <p:nvCxnSpPr>
          <p:cNvPr id="4" name="Straight Connector 3"/>
          <p:cNvCxnSpPr/>
          <p:nvPr/>
        </p:nvCxnSpPr>
        <p:spPr>
          <a:xfrm>
            <a:off x="457200" y="487680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90800" y="460374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200" y="5943600"/>
            <a:ext cx="69342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153400" y="5943600"/>
            <a:ext cx="6096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9192" y="4603740"/>
            <a:ext cx="15706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34992" y="460507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44792" y="4603740"/>
            <a:ext cx="6562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51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Greedy Algorithms</a:t>
            </a:r>
            <a:endParaRPr lang="en-US" dirty="0"/>
          </a:p>
        </p:txBody>
      </p:sp>
      <p:sp>
        <p:nvSpPr>
          <p:cNvPr id="3" name="TextBox 2"/>
          <p:cNvSpPr txBox="1"/>
          <p:nvPr/>
        </p:nvSpPr>
        <p:spPr>
          <a:xfrm>
            <a:off x="381000" y="1066800"/>
            <a:ext cx="8305800" cy="5078313"/>
          </a:xfrm>
          <a:prstGeom prst="rect">
            <a:avLst/>
          </a:prstGeom>
          <a:noFill/>
        </p:spPr>
        <p:txBody>
          <a:bodyPr wrap="square" rtlCol="0">
            <a:spAutoFit/>
          </a:bodyPr>
          <a:lstStyle/>
          <a:p>
            <a:r>
              <a:rPr lang="en-US" dirty="0" smtClean="0"/>
              <a:t>Greedy algorithms can be used to solve some (but not all) optimization problems that exhibit optimal substructure.</a:t>
            </a:r>
          </a:p>
          <a:p>
            <a:pPr lvl="1"/>
            <a:endParaRPr lang="en-US" dirty="0" smtClean="0"/>
          </a:p>
          <a:p>
            <a:pPr marL="800100" lvl="1" indent="-342900">
              <a:buFont typeface="+mj-lt"/>
              <a:buAutoNum type="arabicPeriod"/>
            </a:pPr>
            <a:r>
              <a:rPr lang="en-US" dirty="0" smtClean="0"/>
              <a:t>Survey the choices and </a:t>
            </a:r>
            <a:r>
              <a:rPr lang="en-US" i="1" dirty="0" smtClean="0"/>
              <a:t>efficiently</a:t>
            </a:r>
            <a:r>
              <a:rPr lang="en-US" dirty="0" smtClean="0"/>
              <a:t> pick one (the greedy choice)</a:t>
            </a:r>
          </a:p>
          <a:p>
            <a:pPr lvl="3"/>
            <a:r>
              <a:rPr lang="en-US" dirty="0" smtClean="0"/>
              <a:t>	(Pick the meeting with the earliest ending time)</a:t>
            </a:r>
          </a:p>
          <a:p>
            <a:pPr marL="800100" lvl="1" indent="-342900">
              <a:buFont typeface="+mj-lt"/>
              <a:buAutoNum type="arabicPeriod"/>
            </a:pPr>
            <a:endParaRPr lang="en-US" dirty="0"/>
          </a:p>
          <a:p>
            <a:pPr marL="800100" lvl="1" indent="-342900">
              <a:buFont typeface="+mj-lt"/>
              <a:buAutoNum type="arabicPeriod"/>
            </a:pPr>
            <a:r>
              <a:rPr lang="en-US" dirty="0"/>
              <a:t>E</a:t>
            </a:r>
            <a:r>
              <a:rPr lang="en-US" dirty="0" smtClean="0"/>
              <a:t>liminate the conflicting choices</a:t>
            </a:r>
          </a:p>
          <a:p>
            <a:pPr lvl="2"/>
            <a:r>
              <a:rPr lang="en-US" dirty="0"/>
              <a:t>	</a:t>
            </a:r>
            <a:r>
              <a:rPr lang="en-US" dirty="0" smtClean="0"/>
              <a:t>(Eliminate meetings that conflict with the greedy choice)</a:t>
            </a:r>
          </a:p>
          <a:p>
            <a:pPr marL="800100" lvl="1" indent="-342900">
              <a:buFont typeface="+mj-lt"/>
              <a:buAutoNum type="arabicPeriod"/>
            </a:pPr>
            <a:endParaRPr lang="en-US" dirty="0"/>
          </a:p>
          <a:p>
            <a:pPr marL="800100" lvl="1" indent="-342900">
              <a:buFont typeface="+mj-lt"/>
              <a:buAutoNum type="arabicPeriod"/>
            </a:pPr>
            <a:r>
              <a:rPr lang="en-US" dirty="0" smtClean="0"/>
              <a:t>Solve the reduced problem</a:t>
            </a:r>
          </a:p>
          <a:p>
            <a:pPr lvl="4"/>
            <a:r>
              <a:rPr lang="en-US" dirty="0" smtClean="0"/>
              <a:t>(Schedule the remaining meetings into the remaining open times)</a:t>
            </a:r>
          </a:p>
          <a:p>
            <a:pPr lvl="4"/>
            <a:endParaRPr lang="en-US" dirty="0" smtClean="0"/>
          </a:p>
          <a:p>
            <a:pPr marL="800100" lvl="1" indent="-342900">
              <a:buFont typeface="+mj-lt"/>
              <a:buAutoNum type="arabicPeriod"/>
            </a:pPr>
            <a:r>
              <a:rPr lang="en-US" dirty="0" smtClean="0"/>
              <a:t>There’s no need to reconsider and backtrack later</a:t>
            </a:r>
            <a:endParaRPr lang="en-US" dirty="0"/>
          </a:p>
          <a:p>
            <a:pPr marL="800100" lvl="1" indent="-342900">
              <a:buFont typeface="+mj-lt"/>
              <a:buAutoNum type="arabicPeriod"/>
            </a:pPr>
            <a:endParaRPr lang="en-US" dirty="0"/>
          </a:p>
          <a:p>
            <a:pPr marL="800100" lvl="1" indent="-342900">
              <a:buFont typeface="+mj-lt"/>
              <a:buAutoNum type="arabicPeriod"/>
            </a:pPr>
            <a:r>
              <a:rPr lang="en-US" dirty="0" smtClean="0"/>
              <a:t>Proofs of correctness can involve showing how a solution that does not contain the greedy choice can be converted into one that does.</a:t>
            </a:r>
          </a:p>
          <a:p>
            <a:pPr marL="800100" lvl="1" indent="-342900">
              <a:buFont typeface="+mj-lt"/>
              <a:buAutoNum type="arabicPeriod"/>
            </a:pPr>
            <a:endParaRPr lang="en-US" dirty="0"/>
          </a:p>
          <a:p>
            <a:pPr marL="800100" lvl="1" indent="-342900">
              <a:buFont typeface="+mj-lt"/>
              <a:buAutoNum type="arabicPeriod"/>
            </a:pPr>
            <a:r>
              <a:rPr lang="en-US" dirty="0" smtClean="0"/>
              <a:t>Nice when it works, but not all optimization problems can be solved this way.</a:t>
            </a:r>
            <a:endParaRPr lang="en-US" dirty="0"/>
          </a:p>
        </p:txBody>
      </p:sp>
    </p:spTree>
    <p:extLst>
      <p:ext uri="{BB962C8B-B14F-4D97-AF65-F5344CB8AC3E}">
        <p14:creationId xmlns:p14="http://schemas.microsoft.com/office/powerpoint/2010/main" val="218406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normAutofit fontScale="90000"/>
          </a:bodyPr>
          <a:lstStyle/>
          <a:p>
            <a:r>
              <a:rPr lang="en-US" dirty="0" smtClean="0"/>
              <a:t>Variants of Meeting Problem</a:t>
            </a:r>
            <a:endParaRPr lang="en-US" dirty="0"/>
          </a:p>
        </p:txBody>
      </p:sp>
      <p:sp>
        <p:nvSpPr>
          <p:cNvPr id="3" name="TextBox 2"/>
          <p:cNvSpPr txBox="1"/>
          <p:nvPr/>
        </p:nvSpPr>
        <p:spPr>
          <a:xfrm>
            <a:off x="381000" y="1371600"/>
            <a:ext cx="8077200" cy="1477328"/>
          </a:xfrm>
          <a:prstGeom prst="rect">
            <a:avLst/>
          </a:prstGeom>
          <a:noFill/>
        </p:spPr>
        <p:txBody>
          <a:bodyPr wrap="square" rtlCol="0">
            <a:spAutoFit/>
          </a:bodyPr>
          <a:lstStyle/>
          <a:p>
            <a:pPr marL="800100" lvl="1" indent="-342900">
              <a:buFont typeface="+mj-lt"/>
              <a:buAutoNum type="arabicPeriod"/>
            </a:pPr>
            <a:r>
              <a:rPr lang="en-US" dirty="0" smtClean="0"/>
              <a:t>Maximize the amount of time the room is in use</a:t>
            </a:r>
          </a:p>
          <a:p>
            <a:pPr marL="800100" lvl="1" indent="-342900">
              <a:buFont typeface="+mj-lt"/>
              <a:buAutoNum type="arabicPeriod"/>
            </a:pPr>
            <a:endParaRPr lang="en-US" dirty="0"/>
          </a:p>
          <a:p>
            <a:pPr marL="800100" lvl="1" indent="-342900">
              <a:buFont typeface="+mj-lt"/>
              <a:buAutoNum type="arabicPeriod"/>
            </a:pPr>
            <a:r>
              <a:rPr lang="en-US" dirty="0" smtClean="0"/>
              <a:t>Maximize the number of people who are able to attend meetings</a:t>
            </a:r>
          </a:p>
          <a:p>
            <a:pPr marL="800100" lvl="1" indent="-342900">
              <a:buFont typeface="+mj-lt"/>
              <a:buAutoNum type="arabicPeriod"/>
            </a:pPr>
            <a:endParaRPr lang="en-US" dirty="0"/>
          </a:p>
          <a:p>
            <a:pPr marL="800100" lvl="1" indent="-342900">
              <a:buFont typeface="+mj-lt"/>
              <a:buAutoNum type="arabicPeriod"/>
            </a:pPr>
            <a:r>
              <a:rPr lang="en-US" dirty="0" smtClean="0"/>
              <a:t>Maximize the total “value” of the meetings scheduled</a:t>
            </a:r>
          </a:p>
        </p:txBody>
      </p:sp>
    </p:spTree>
    <p:extLst>
      <p:ext uri="{BB962C8B-B14F-4D97-AF65-F5344CB8AC3E}">
        <p14:creationId xmlns:p14="http://schemas.microsoft.com/office/powerpoint/2010/main" val="22077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457200"/>
            <a:ext cx="8229600" cy="71596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Other </a:t>
            </a:r>
            <a:r>
              <a:rPr lang="en-US" sz="4100" dirty="0" smtClean="0"/>
              <a:t>Optimization</a:t>
            </a:r>
            <a:r>
              <a:rPr lang="en-US" dirty="0" smtClean="0"/>
              <a:t> Problems</a:t>
            </a:r>
            <a:endParaRPr lang="en-US" dirty="0"/>
          </a:p>
        </p:txBody>
      </p:sp>
      <p:sp>
        <p:nvSpPr>
          <p:cNvPr id="5" name="TextBox 4"/>
          <p:cNvSpPr txBox="1"/>
          <p:nvPr/>
        </p:nvSpPr>
        <p:spPr>
          <a:xfrm>
            <a:off x="838200" y="1676400"/>
            <a:ext cx="7457948" cy="4555093"/>
          </a:xfrm>
          <a:prstGeom prst="rect">
            <a:avLst/>
          </a:prstGeom>
          <a:noFill/>
        </p:spPr>
        <p:txBody>
          <a:bodyPr wrap="square" rtlCol="0">
            <a:spAutoFit/>
          </a:bodyPr>
          <a:lstStyle/>
          <a:p>
            <a:pPr marL="342900" indent="-342900">
              <a:buFont typeface="+mj-lt"/>
              <a:buAutoNum type="arabicPeriod"/>
            </a:pPr>
            <a:r>
              <a:rPr lang="en-US" dirty="0" smtClean="0"/>
              <a:t>Traveling Salesman Problem:  Find shortest path in a weighted graph that starts at vertex S, visits every other vertex exactly once, and returns to S.</a:t>
            </a:r>
            <a:endParaRPr lang="en-US" dirty="0"/>
          </a:p>
          <a:p>
            <a:pPr marL="342900" indent="-342900">
              <a:buFont typeface="+mj-lt"/>
              <a:buAutoNum type="arabicPeriod"/>
            </a:pPr>
            <a:endParaRPr lang="en-US" sz="1000" dirty="0" smtClean="0"/>
          </a:p>
          <a:p>
            <a:pPr lvl="2"/>
            <a:r>
              <a:rPr lang="en-US" dirty="0" smtClean="0"/>
              <a:t>No known greedy algorithm</a:t>
            </a:r>
          </a:p>
          <a:p>
            <a:pPr lvl="2"/>
            <a:endParaRPr lang="en-US" dirty="0"/>
          </a:p>
          <a:p>
            <a:pPr marL="342900" indent="-342900">
              <a:buFont typeface="+mj-lt"/>
              <a:buAutoNum type="arabicPeriod"/>
            </a:pPr>
            <a:r>
              <a:rPr lang="en-US" dirty="0" smtClean="0"/>
              <a:t>SAT:  Given a Boolean expression E with n variables, find a way to assign TRUE and FALSE to the variables so that E becomes true.  Prefer assignments that use the fewest TRUEs.</a:t>
            </a:r>
          </a:p>
          <a:p>
            <a:pPr marL="342900" indent="-342900">
              <a:buFont typeface="+mj-lt"/>
              <a:buAutoNum type="arabicPeriod"/>
            </a:pPr>
            <a:endParaRPr lang="en-US" sz="1000" dirty="0"/>
          </a:p>
          <a:p>
            <a:pPr lvl="2"/>
            <a:r>
              <a:rPr lang="en-US" dirty="0" smtClean="0"/>
              <a:t>No known greedy algorithm</a:t>
            </a:r>
            <a:br>
              <a:rPr lang="en-US" dirty="0" smtClean="0"/>
            </a:br>
            <a:endParaRPr lang="en-US" dirty="0" smtClean="0"/>
          </a:p>
          <a:p>
            <a:pPr marL="342900" indent="-342900">
              <a:buFont typeface="+mj-lt"/>
              <a:buAutoNum type="arabicPeriod"/>
            </a:pPr>
            <a:r>
              <a:rPr lang="en-US" dirty="0" smtClean="0"/>
              <a:t>Shortest paths problem:  Find the shortest path from a start vertex to every other vertex in the graph.</a:t>
            </a:r>
          </a:p>
          <a:p>
            <a:pPr marL="342900" indent="-342900">
              <a:buFont typeface="+mj-lt"/>
              <a:buAutoNum type="arabicPeriod"/>
            </a:pPr>
            <a:endParaRPr lang="en-US" sz="1000" dirty="0"/>
          </a:p>
          <a:p>
            <a:pPr lvl="2"/>
            <a:r>
              <a:rPr lang="en-US" dirty="0" smtClean="0"/>
              <a:t>No known greedy algorithm, but …</a:t>
            </a:r>
          </a:p>
          <a:p>
            <a:pPr lvl="2"/>
            <a:r>
              <a:rPr lang="en-US" dirty="0" smtClean="0"/>
              <a:t>… in the absence of </a:t>
            </a:r>
            <a:r>
              <a:rPr lang="en-US" smtClean="0"/>
              <a:t>negative edges, </a:t>
            </a:r>
            <a:r>
              <a:rPr lang="en-US" dirty="0" smtClean="0"/>
              <a:t>Dijkstra’s algorithm is a greedy algorithm</a:t>
            </a:r>
            <a:endParaRPr lang="en-US" dirty="0"/>
          </a:p>
        </p:txBody>
      </p:sp>
    </p:spTree>
    <p:extLst>
      <p:ext uri="{BB962C8B-B14F-4D97-AF65-F5344CB8AC3E}">
        <p14:creationId xmlns:p14="http://schemas.microsoft.com/office/powerpoint/2010/main" val="32088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Knapsack Problem</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78964718"/>
              </p:ext>
            </p:extLst>
          </p:nvPr>
        </p:nvGraphicFramePr>
        <p:xfrm>
          <a:off x="5410200" y="1408162"/>
          <a:ext cx="3124200" cy="1483360"/>
        </p:xfrm>
        <a:graphic>
          <a:graphicData uri="http://schemas.openxmlformats.org/drawingml/2006/table">
            <a:tbl>
              <a:tblPr firstRow="1" bandRow="1">
                <a:tableStyleId>{5C22544A-7EE6-4342-B048-85BDC9FD1C3A}</a:tableStyleId>
              </a:tblPr>
              <a:tblGrid>
                <a:gridCol w="1041400"/>
                <a:gridCol w="1041400"/>
                <a:gridCol w="1041400"/>
              </a:tblGrid>
              <a:tr h="370840">
                <a:tc>
                  <a:txBody>
                    <a:bodyPr/>
                    <a:lstStyle/>
                    <a:p>
                      <a:r>
                        <a:rPr lang="en-US" dirty="0" smtClean="0"/>
                        <a:t>Item</a:t>
                      </a:r>
                      <a:endParaRPr lang="en-US" dirty="0"/>
                    </a:p>
                  </a:txBody>
                  <a:tcPr/>
                </a:tc>
                <a:tc>
                  <a:txBody>
                    <a:bodyPr/>
                    <a:lstStyle/>
                    <a:p>
                      <a:r>
                        <a:rPr lang="en-US" dirty="0" smtClean="0"/>
                        <a:t>Weight</a:t>
                      </a:r>
                      <a:endParaRPr lang="en-US" dirty="0"/>
                    </a:p>
                  </a:txBody>
                  <a:tcPr/>
                </a:tc>
                <a:tc>
                  <a:txBody>
                    <a:bodyPr/>
                    <a:lstStyle/>
                    <a:p>
                      <a:r>
                        <a:rPr lang="en-US" dirty="0" smtClean="0"/>
                        <a:t>Value</a:t>
                      </a:r>
                      <a:endParaRPr lang="en-US" dirty="0"/>
                    </a:p>
                  </a:txBody>
                  <a:tcPr/>
                </a:tc>
              </a:tr>
              <a:tr h="370840">
                <a:tc>
                  <a:txBody>
                    <a:bodyPr/>
                    <a:lstStyle/>
                    <a:p>
                      <a:r>
                        <a:rPr lang="en-US" dirty="0" smtClean="0"/>
                        <a:t>A</a:t>
                      </a:r>
                      <a:endParaRPr lang="en-US" dirty="0"/>
                    </a:p>
                  </a:txBody>
                  <a:tcPr/>
                </a:tc>
                <a:tc>
                  <a:txBody>
                    <a:bodyPr/>
                    <a:lstStyle/>
                    <a:p>
                      <a:r>
                        <a:rPr lang="en-US" dirty="0" smtClean="0"/>
                        <a:t>7</a:t>
                      </a:r>
                      <a:endParaRPr lang="en-US" dirty="0"/>
                    </a:p>
                  </a:txBody>
                  <a:tcPr/>
                </a:tc>
                <a:tc>
                  <a:txBody>
                    <a:bodyPr/>
                    <a:lstStyle/>
                    <a:p>
                      <a:r>
                        <a:rPr lang="en-US" dirty="0" smtClean="0"/>
                        <a:t>$13</a:t>
                      </a:r>
                      <a:endParaRPr lang="en-US" dirty="0"/>
                    </a:p>
                  </a:txBody>
                  <a:tcPr/>
                </a:tc>
              </a:tr>
              <a:tr h="370840">
                <a:tc>
                  <a:txBody>
                    <a:bodyPr/>
                    <a:lstStyle/>
                    <a:p>
                      <a:r>
                        <a:rPr lang="en-US" dirty="0" smtClean="0"/>
                        <a:t>B</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370840">
                <a:tc>
                  <a:txBody>
                    <a:bodyPr/>
                    <a:lstStyle/>
                    <a:p>
                      <a:r>
                        <a:rPr lang="en-US" dirty="0" smtClean="0"/>
                        <a:t>C</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bl>
          </a:graphicData>
        </a:graphic>
      </p:graphicFrame>
      <p:sp>
        <p:nvSpPr>
          <p:cNvPr id="8" name="TextBox 7"/>
          <p:cNvSpPr txBox="1"/>
          <p:nvPr/>
        </p:nvSpPr>
        <p:spPr>
          <a:xfrm>
            <a:off x="609600" y="1219200"/>
            <a:ext cx="3886200" cy="2031325"/>
          </a:xfrm>
          <a:prstGeom prst="rect">
            <a:avLst/>
          </a:prstGeom>
          <a:noFill/>
        </p:spPr>
        <p:txBody>
          <a:bodyPr wrap="square" rtlCol="0">
            <a:spAutoFit/>
          </a:bodyPr>
          <a:lstStyle/>
          <a:p>
            <a:pPr marL="285750" indent="-285750">
              <a:buFont typeface="Arial" pitchFamily="34" charset="0"/>
              <a:buChar char="•"/>
            </a:pPr>
            <a:r>
              <a:rPr lang="en-US" dirty="0" smtClean="0"/>
              <a:t>A thief has a knapsack and can carry away at most W pounds.</a:t>
            </a:r>
          </a:p>
          <a:p>
            <a:pPr marL="285750" indent="-285750">
              <a:buFont typeface="Arial" pitchFamily="34" charset="0"/>
              <a:buChar char="•"/>
            </a:pPr>
            <a:endParaRPr lang="en-US" dirty="0"/>
          </a:p>
          <a:p>
            <a:pPr marL="285750" indent="-285750">
              <a:buFont typeface="Arial" pitchFamily="34" charset="0"/>
              <a:buChar char="•"/>
            </a:pPr>
            <a:r>
              <a:rPr lang="en-US" dirty="0" smtClean="0"/>
              <a:t>The items in the table are available in limitless quantities</a:t>
            </a:r>
          </a:p>
          <a:p>
            <a:pPr marL="285750" indent="-285750">
              <a:buFont typeface="Arial" pitchFamily="34" charset="0"/>
              <a:buChar char="•"/>
            </a:pPr>
            <a:endParaRPr lang="en-US" dirty="0"/>
          </a:p>
          <a:p>
            <a:pPr marL="285750" indent="-285750">
              <a:buFont typeface="Arial" pitchFamily="34" charset="0"/>
              <a:buChar char="•"/>
            </a:pPr>
            <a:r>
              <a:rPr lang="en-US" dirty="0" smtClean="0"/>
              <a:t>What items should he take?</a:t>
            </a:r>
            <a:endParaRPr lang="en-US" dirty="0"/>
          </a:p>
        </p:txBody>
      </p:sp>
      <p:sp>
        <p:nvSpPr>
          <p:cNvPr id="9" name="TextBox 8"/>
          <p:cNvSpPr txBox="1"/>
          <p:nvPr/>
        </p:nvSpPr>
        <p:spPr>
          <a:xfrm>
            <a:off x="1295400" y="3810000"/>
            <a:ext cx="2800447" cy="2585323"/>
          </a:xfrm>
          <a:prstGeom prst="rect">
            <a:avLst/>
          </a:prstGeom>
          <a:noFill/>
          <a:ln>
            <a:solidFill>
              <a:schemeClr val="tx1"/>
            </a:solidFill>
          </a:ln>
        </p:spPr>
        <p:txBody>
          <a:bodyPr wrap="none" rtlCol="0">
            <a:spAutoFit/>
          </a:bodyPr>
          <a:lstStyle/>
          <a:p>
            <a:pPr marL="342900" indent="-342900">
              <a:buFont typeface="+mj-lt"/>
              <a:buAutoNum type="arabicPeriod"/>
            </a:pPr>
            <a:r>
              <a:rPr lang="en-US" dirty="0" smtClean="0"/>
              <a:t>W = 10  </a:t>
            </a:r>
          </a:p>
          <a:p>
            <a:pPr lvl="1"/>
            <a:r>
              <a:rPr lang="en-US" dirty="0"/>
              <a:t> </a:t>
            </a:r>
            <a:r>
              <a:rPr lang="en-US" dirty="0" smtClean="0"/>
              <a:t> AC for a total of $17</a:t>
            </a:r>
            <a:br>
              <a:rPr lang="en-US" dirty="0" smtClean="0"/>
            </a:br>
            <a:endParaRPr lang="en-US" dirty="0" smtClean="0"/>
          </a:p>
          <a:p>
            <a:pPr marL="342900" indent="-342900">
              <a:buFont typeface="+mj-lt"/>
              <a:buAutoNum type="arabicPeriod"/>
            </a:pPr>
            <a:r>
              <a:rPr lang="en-US" dirty="0" smtClean="0"/>
              <a:t>W = 12</a:t>
            </a:r>
          </a:p>
          <a:p>
            <a:pPr lvl="1"/>
            <a:r>
              <a:rPr lang="en-US" dirty="0"/>
              <a:t> </a:t>
            </a:r>
            <a:r>
              <a:rPr lang="en-US" dirty="0" smtClean="0"/>
              <a:t>  BBB for a total of $21</a:t>
            </a:r>
          </a:p>
          <a:p>
            <a:pPr lvl="1"/>
            <a:endParaRPr lang="en-US" dirty="0"/>
          </a:p>
          <a:p>
            <a:pPr marL="342900" indent="-342900">
              <a:buFont typeface="+mj-lt"/>
              <a:buAutoNum type="arabicPeriod"/>
            </a:pPr>
            <a:r>
              <a:rPr lang="en-US" dirty="0" smtClean="0"/>
              <a:t>W = 9</a:t>
            </a:r>
          </a:p>
          <a:p>
            <a:pPr lvl="1"/>
            <a:r>
              <a:rPr lang="en-US"/>
              <a:t> </a:t>
            </a:r>
            <a:r>
              <a:rPr lang="en-US" smtClean="0"/>
              <a:t>  BB </a:t>
            </a:r>
            <a:r>
              <a:rPr lang="en-US" dirty="0" smtClean="0"/>
              <a:t>for a total of </a:t>
            </a:r>
            <a:r>
              <a:rPr lang="en-US" smtClean="0"/>
              <a:t>$14</a:t>
            </a:r>
            <a:endParaRPr lang="en-US" dirty="0" smtClean="0"/>
          </a:p>
          <a:p>
            <a:pPr lvl="1"/>
            <a:endParaRPr lang="en-US" dirty="0" smtClean="0"/>
          </a:p>
        </p:txBody>
      </p:sp>
      <p:sp>
        <p:nvSpPr>
          <p:cNvPr id="10" name="TextBox 9"/>
          <p:cNvSpPr txBox="1"/>
          <p:nvPr/>
        </p:nvSpPr>
        <p:spPr>
          <a:xfrm>
            <a:off x="5638800" y="4724451"/>
            <a:ext cx="2800062" cy="369332"/>
          </a:xfrm>
          <a:prstGeom prst="rect">
            <a:avLst/>
          </a:prstGeom>
          <a:noFill/>
          <a:ln>
            <a:solidFill>
              <a:schemeClr val="tx1"/>
            </a:solidFill>
          </a:ln>
        </p:spPr>
        <p:txBody>
          <a:bodyPr wrap="none" rtlCol="0">
            <a:spAutoFit/>
          </a:bodyPr>
          <a:lstStyle/>
          <a:p>
            <a:r>
              <a:rPr lang="en-US" dirty="0" smtClean="0"/>
              <a:t>No known greedy algorithm</a:t>
            </a:r>
            <a:endParaRPr lang="en-US" dirty="0"/>
          </a:p>
        </p:txBody>
      </p:sp>
    </p:spTree>
    <p:extLst>
      <p:ext uri="{BB962C8B-B14F-4D97-AF65-F5344CB8AC3E}">
        <p14:creationId xmlns:p14="http://schemas.microsoft.com/office/powerpoint/2010/main" val="31988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Making Change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99190254"/>
              </p:ext>
            </p:extLst>
          </p:nvPr>
        </p:nvGraphicFramePr>
        <p:xfrm>
          <a:off x="5410200" y="1408162"/>
          <a:ext cx="2082800" cy="1854200"/>
        </p:xfrm>
        <a:graphic>
          <a:graphicData uri="http://schemas.openxmlformats.org/drawingml/2006/table">
            <a:tbl>
              <a:tblPr firstRow="1" bandRow="1">
                <a:tableStyleId>{5C22544A-7EE6-4342-B048-85BDC9FD1C3A}</a:tableStyleId>
              </a:tblPr>
              <a:tblGrid>
                <a:gridCol w="1041400"/>
                <a:gridCol w="1041400"/>
              </a:tblGrid>
              <a:tr h="370840">
                <a:tc>
                  <a:txBody>
                    <a:bodyPr/>
                    <a:lstStyle/>
                    <a:p>
                      <a:r>
                        <a:rPr lang="en-US" dirty="0" smtClean="0"/>
                        <a:t>Coin</a:t>
                      </a:r>
                      <a:endParaRPr lang="en-US" dirty="0"/>
                    </a:p>
                  </a:txBody>
                  <a:tcPr/>
                </a:tc>
                <a:tc>
                  <a:txBody>
                    <a:bodyPr/>
                    <a:lstStyle/>
                    <a:p>
                      <a:r>
                        <a:rPr lang="en-US" dirty="0" smtClean="0"/>
                        <a:t>Value</a:t>
                      </a:r>
                      <a:endParaRPr lang="en-US" dirty="0"/>
                    </a:p>
                  </a:txBody>
                  <a:tcPr/>
                </a:tc>
              </a:tr>
              <a:tr h="370840">
                <a:tc>
                  <a:txBody>
                    <a:bodyPr/>
                    <a:lstStyle/>
                    <a:p>
                      <a:r>
                        <a:rPr lang="en-US" dirty="0" smtClean="0"/>
                        <a:t>Q</a:t>
                      </a:r>
                      <a:endParaRPr lang="en-US" dirty="0"/>
                    </a:p>
                  </a:txBody>
                  <a:tcPr/>
                </a:tc>
                <a:tc>
                  <a:txBody>
                    <a:bodyPr/>
                    <a:lstStyle/>
                    <a:p>
                      <a:r>
                        <a:rPr lang="en-US" dirty="0" smtClean="0"/>
                        <a:t>25</a:t>
                      </a:r>
                      <a:endParaRPr lang="en-US" dirty="0"/>
                    </a:p>
                  </a:txBody>
                  <a:tcPr/>
                </a:tc>
              </a:tr>
              <a:tr h="370840">
                <a:tc>
                  <a:txBody>
                    <a:bodyPr/>
                    <a:lstStyle/>
                    <a:p>
                      <a:r>
                        <a:rPr lang="en-US" dirty="0" smtClean="0"/>
                        <a:t>D</a:t>
                      </a:r>
                      <a:endParaRPr lang="en-US" dirty="0"/>
                    </a:p>
                  </a:txBody>
                  <a:tcPr/>
                </a:tc>
                <a:tc>
                  <a:txBody>
                    <a:bodyPr/>
                    <a:lstStyle/>
                    <a:p>
                      <a:r>
                        <a:rPr lang="en-US" dirty="0" smtClean="0"/>
                        <a:t>10</a:t>
                      </a:r>
                      <a:endParaRPr lang="en-US" dirty="0"/>
                    </a:p>
                  </a:txBody>
                  <a:tcPr/>
                </a:tc>
              </a:tr>
              <a:tr h="370840">
                <a:tc>
                  <a:txBody>
                    <a:bodyPr/>
                    <a:lstStyle/>
                    <a:p>
                      <a:r>
                        <a:rPr lang="en-US" dirty="0" smtClean="0"/>
                        <a:t>N</a:t>
                      </a:r>
                      <a:endParaRPr lang="en-US" dirty="0"/>
                    </a:p>
                  </a:txBody>
                  <a:tcPr/>
                </a:tc>
                <a:tc>
                  <a:txBody>
                    <a:bodyPr/>
                    <a:lstStyle/>
                    <a:p>
                      <a:r>
                        <a:rPr lang="en-US" dirty="0" smtClean="0"/>
                        <a:t>5</a:t>
                      </a:r>
                      <a:endParaRPr lang="en-US" dirty="0"/>
                    </a:p>
                  </a:txBody>
                  <a:tcPr/>
                </a:tc>
              </a:tr>
              <a:tr h="370840">
                <a:tc>
                  <a:txBody>
                    <a:bodyPr/>
                    <a:lstStyle/>
                    <a:p>
                      <a:r>
                        <a:rPr lang="en-US" dirty="0" smtClean="0"/>
                        <a:t>P</a:t>
                      </a:r>
                      <a:endParaRPr lang="en-US" dirty="0"/>
                    </a:p>
                  </a:txBody>
                  <a:tcPr/>
                </a:tc>
                <a:tc>
                  <a:txBody>
                    <a:bodyPr/>
                    <a:lstStyle/>
                    <a:p>
                      <a:r>
                        <a:rPr lang="en-US" dirty="0" smtClean="0"/>
                        <a:t>1</a:t>
                      </a:r>
                      <a:endParaRPr lang="en-US" dirty="0"/>
                    </a:p>
                  </a:txBody>
                  <a:tcPr/>
                </a:tc>
              </a:tr>
            </a:tbl>
          </a:graphicData>
        </a:graphic>
      </p:graphicFrame>
      <p:sp>
        <p:nvSpPr>
          <p:cNvPr id="8" name="TextBox 7"/>
          <p:cNvSpPr txBox="1"/>
          <p:nvPr/>
        </p:nvSpPr>
        <p:spPr>
          <a:xfrm>
            <a:off x="609600" y="1219200"/>
            <a:ext cx="3886200" cy="646331"/>
          </a:xfrm>
          <a:prstGeom prst="rect">
            <a:avLst/>
          </a:prstGeom>
          <a:noFill/>
        </p:spPr>
        <p:txBody>
          <a:bodyPr wrap="square" rtlCol="0">
            <a:spAutoFit/>
          </a:bodyPr>
          <a:lstStyle/>
          <a:p>
            <a:r>
              <a:rPr lang="en-US" dirty="0" smtClean="0"/>
              <a:t>Make change worth V using the minimum possible number of coins</a:t>
            </a:r>
            <a:endParaRPr lang="en-US" dirty="0"/>
          </a:p>
        </p:txBody>
      </p:sp>
      <p:sp>
        <p:nvSpPr>
          <p:cNvPr id="9" name="TextBox 8"/>
          <p:cNvSpPr txBox="1"/>
          <p:nvPr/>
        </p:nvSpPr>
        <p:spPr>
          <a:xfrm>
            <a:off x="1295400" y="3810000"/>
            <a:ext cx="1265090" cy="2585323"/>
          </a:xfrm>
          <a:prstGeom prst="rect">
            <a:avLst/>
          </a:prstGeom>
          <a:noFill/>
          <a:ln>
            <a:solidFill>
              <a:schemeClr val="tx1"/>
            </a:solidFill>
          </a:ln>
        </p:spPr>
        <p:txBody>
          <a:bodyPr wrap="none" rtlCol="0">
            <a:spAutoFit/>
          </a:bodyPr>
          <a:lstStyle/>
          <a:p>
            <a:pPr marL="342900" indent="-342900">
              <a:buFont typeface="+mj-lt"/>
              <a:buAutoNum type="arabicPeriod"/>
            </a:pPr>
            <a:r>
              <a:rPr lang="en-US" dirty="0" smtClean="0"/>
              <a:t>V = 30  </a:t>
            </a:r>
          </a:p>
          <a:p>
            <a:pPr lvl="1"/>
            <a:r>
              <a:rPr lang="en-US" dirty="0"/>
              <a:t> </a:t>
            </a:r>
            <a:r>
              <a:rPr lang="en-US" dirty="0" smtClean="0"/>
              <a:t> QN</a:t>
            </a:r>
            <a:br>
              <a:rPr lang="en-US" dirty="0" smtClean="0"/>
            </a:br>
            <a:endParaRPr lang="en-US" dirty="0" smtClean="0"/>
          </a:p>
          <a:p>
            <a:pPr marL="342900" indent="-342900">
              <a:buFont typeface="+mj-lt"/>
              <a:buAutoNum type="arabicPeriod"/>
            </a:pPr>
            <a:r>
              <a:rPr lang="en-US" dirty="0" smtClean="0"/>
              <a:t>V = 12</a:t>
            </a:r>
          </a:p>
          <a:p>
            <a:pPr lvl="1"/>
            <a:r>
              <a:rPr lang="en-US" dirty="0"/>
              <a:t> </a:t>
            </a:r>
            <a:r>
              <a:rPr lang="en-US" dirty="0" smtClean="0"/>
              <a:t>  DPP</a:t>
            </a:r>
          </a:p>
          <a:p>
            <a:pPr lvl="1"/>
            <a:endParaRPr lang="en-US" dirty="0"/>
          </a:p>
          <a:p>
            <a:pPr marL="342900" indent="-342900">
              <a:buFont typeface="+mj-lt"/>
              <a:buAutoNum type="arabicPeriod"/>
            </a:pPr>
            <a:r>
              <a:rPr lang="en-US" dirty="0"/>
              <a:t>V</a:t>
            </a:r>
            <a:r>
              <a:rPr lang="en-US" dirty="0" smtClean="0"/>
              <a:t> = 55</a:t>
            </a:r>
          </a:p>
          <a:p>
            <a:pPr lvl="1"/>
            <a:r>
              <a:rPr lang="en-US" dirty="0"/>
              <a:t> </a:t>
            </a:r>
            <a:r>
              <a:rPr lang="en-US" dirty="0" smtClean="0"/>
              <a:t>  QQN</a:t>
            </a:r>
          </a:p>
          <a:p>
            <a:pPr lvl="1"/>
            <a:endParaRPr lang="en-US" dirty="0" smtClean="0"/>
          </a:p>
        </p:txBody>
      </p:sp>
      <p:sp>
        <p:nvSpPr>
          <p:cNvPr id="10" name="TextBox 9"/>
          <p:cNvSpPr txBox="1"/>
          <p:nvPr/>
        </p:nvSpPr>
        <p:spPr>
          <a:xfrm>
            <a:off x="5638800" y="4724451"/>
            <a:ext cx="3276600" cy="923330"/>
          </a:xfrm>
          <a:prstGeom prst="rect">
            <a:avLst/>
          </a:prstGeom>
          <a:noFill/>
          <a:ln>
            <a:solidFill>
              <a:schemeClr val="tx1"/>
            </a:solidFill>
          </a:ln>
        </p:spPr>
        <p:txBody>
          <a:bodyPr wrap="square" rtlCol="0">
            <a:spAutoFit/>
          </a:bodyPr>
          <a:lstStyle/>
          <a:p>
            <a:r>
              <a:rPr lang="en-US" dirty="0" smtClean="0"/>
              <a:t>There is a greedy algorithm</a:t>
            </a:r>
          </a:p>
          <a:p>
            <a:endParaRPr lang="en-US" dirty="0"/>
          </a:p>
          <a:p>
            <a:r>
              <a:rPr lang="en-US" dirty="0" smtClean="0"/>
              <a:t>But what if we remove coin N?</a:t>
            </a:r>
            <a:endParaRPr lang="en-US" dirty="0"/>
          </a:p>
        </p:txBody>
      </p:sp>
    </p:spTree>
    <p:extLst>
      <p:ext uri="{BB962C8B-B14F-4D97-AF65-F5344CB8AC3E}">
        <p14:creationId xmlns:p14="http://schemas.microsoft.com/office/powerpoint/2010/main" val="224072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Minimum Spanning Tree Problem</a:t>
            </a:r>
            <a:endParaRPr lang="en-US" dirty="0"/>
          </a:p>
        </p:txBody>
      </p:sp>
      <p:sp>
        <p:nvSpPr>
          <p:cNvPr id="3" name="TextBox 2"/>
          <p:cNvSpPr txBox="1"/>
          <p:nvPr/>
        </p:nvSpPr>
        <p:spPr>
          <a:xfrm>
            <a:off x="1143000" y="1219200"/>
            <a:ext cx="6781800" cy="1200329"/>
          </a:xfrm>
          <a:prstGeom prst="rect">
            <a:avLst/>
          </a:prstGeom>
          <a:noFill/>
        </p:spPr>
        <p:txBody>
          <a:bodyPr wrap="square" rtlCol="0">
            <a:spAutoFit/>
          </a:bodyPr>
          <a:lstStyle/>
          <a:p>
            <a:r>
              <a:rPr lang="en-US" dirty="0" smtClean="0"/>
              <a:t>Spanning </a:t>
            </a:r>
            <a:r>
              <a:rPr lang="en-US" dirty="0"/>
              <a:t>tree = V-1 </a:t>
            </a:r>
            <a:r>
              <a:rPr lang="en-US" dirty="0" smtClean="0"/>
              <a:t>edges that connect all vertices.</a:t>
            </a:r>
            <a:endParaRPr lang="en-US" dirty="0"/>
          </a:p>
          <a:p>
            <a:endParaRPr lang="en-US" dirty="0" smtClean="0"/>
          </a:p>
          <a:p>
            <a:r>
              <a:rPr lang="en-US" dirty="0" smtClean="0"/>
              <a:t>Given a connected, weighted, undirected graph, find the spanning tree of minimum total cost.</a:t>
            </a:r>
          </a:p>
        </p:txBody>
      </p:sp>
      <p:sp>
        <p:nvSpPr>
          <p:cNvPr id="11" name="Oval 10"/>
          <p:cNvSpPr>
            <a:spLocks noChangeAspect="1"/>
          </p:cNvSpPr>
          <p:nvPr/>
        </p:nvSpPr>
        <p:spPr>
          <a:xfrm>
            <a:off x="6094722" y="4213373"/>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15" name="Oval 14"/>
          <p:cNvSpPr>
            <a:spLocks noChangeAspect="1"/>
          </p:cNvSpPr>
          <p:nvPr/>
        </p:nvSpPr>
        <p:spPr>
          <a:xfrm>
            <a:off x="2437122" y="2877550"/>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a:t>
            </a:r>
          </a:p>
        </p:txBody>
      </p:sp>
      <p:sp>
        <p:nvSpPr>
          <p:cNvPr id="16" name="Oval 15"/>
          <p:cNvSpPr>
            <a:spLocks noChangeAspect="1"/>
          </p:cNvSpPr>
          <p:nvPr/>
        </p:nvSpPr>
        <p:spPr>
          <a:xfrm>
            <a:off x="4265922" y="2877550"/>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t>
            </a:r>
          </a:p>
        </p:txBody>
      </p:sp>
      <p:cxnSp>
        <p:nvCxnSpPr>
          <p:cNvPr id="17" name="Straight Connector 16"/>
          <p:cNvCxnSpPr>
            <a:stCxn id="15" idx="6"/>
            <a:endCxn id="16" idx="2"/>
          </p:cNvCxnSpPr>
          <p:nvPr/>
        </p:nvCxnSpPr>
        <p:spPr>
          <a:xfrm>
            <a:off x="2892486" y="3106150"/>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2437122" y="4226231"/>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t>
            </a:r>
          </a:p>
        </p:txBody>
      </p:sp>
      <p:sp>
        <p:nvSpPr>
          <p:cNvPr id="19" name="Oval 18"/>
          <p:cNvSpPr>
            <a:spLocks noChangeAspect="1"/>
          </p:cNvSpPr>
          <p:nvPr/>
        </p:nvSpPr>
        <p:spPr>
          <a:xfrm>
            <a:off x="6094722" y="2867193"/>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a:t>
            </a:r>
          </a:p>
        </p:txBody>
      </p:sp>
      <p:cxnSp>
        <p:nvCxnSpPr>
          <p:cNvPr id="20" name="Straight Connector 19"/>
          <p:cNvCxnSpPr>
            <a:stCxn id="15" idx="4"/>
            <a:endCxn id="18" idx="0"/>
          </p:cNvCxnSpPr>
          <p:nvPr/>
        </p:nvCxnSpPr>
        <p:spPr>
          <a:xfrm>
            <a:off x="2664804" y="3334750"/>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1" name="Oval 20"/>
          <p:cNvSpPr>
            <a:spLocks noChangeAspect="1"/>
          </p:cNvSpPr>
          <p:nvPr/>
        </p:nvSpPr>
        <p:spPr>
          <a:xfrm>
            <a:off x="4265922" y="4226231"/>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
            </a:r>
          </a:p>
        </p:txBody>
      </p:sp>
      <p:cxnSp>
        <p:nvCxnSpPr>
          <p:cNvPr id="27" name="Straight Connector 26"/>
          <p:cNvCxnSpPr>
            <a:stCxn id="21" idx="6"/>
            <a:endCxn id="11" idx="2"/>
          </p:cNvCxnSpPr>
          <p:nvPr/>
        </p:nvCxnSpPr>
        <p:spPr>
          <a:xfrm flipV="1">
            <a:off x="4721286" y="4441973"/>
            <a:ext cx="1373436" cy="12858"/>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7161" y="4404741"/>
            <a:ext cx="301686" cy="369332"/>
          </a:xfrm>
          <a:prstGeom prst="rect">
            <a:avLst/>
          </a:prstGeom>
          <a:noFill/>
        </p:spPr>
        <p:txBody>
          <a:bodyPr wrap="none" rtlCol="0">
            <a:spAutoFit/>
          </a:bodyPr>
          <a:lstStyle/>
          <a:p>
            <a:r>
              <a:rPr lang="en-US" dirty="0"/>
              <a:t>6</a:t>
            </a:r>
          </a:p>
        </p:txBody>
      </p:sp>
      <p:sp>
        <p:nvSpPr>
          <p:cNvPr id="35" name="TextBox 34"/>
          <p:cNvSpPr txBox="1"/>
          <p:nvPr/>
        </p:nvSpPr>
        <p:spPr>
          <a:xfrm>
            <a:off x="5257161" y="3442904"/>
            <a:ext cx="301686" cy="369332"/>
          </a:xfrm>
          <a:prstGeom prst="rect">
            <a:avLst/>
          </a:prstGeom>
          <a:noFill/>
        </p:spPr>
        <p:txBody>
          <a:bodyPr wrap="none" rtlCol="0">
            <a:spAutoFit/>
          </a:bodyPr>
          <a:lstStyle/>
          <a:p>
            <a:r>
              <a:rPr lang="en-US" dirty="0"/>
              <a:t>4</a:t>
            </a:r>
          </a:p>
        </p:txBody>
      </p:sp>
      <p:sp>
        <p:nvSpPr>
          <p:cNvPr id="36" name="TextBox 35"/>
          <p:cNvSpPr txBox="1"/>
          <p:nvPr/>
        </p:nvSpPr>
        <p:spPr>
          <a:xfrm>
            <a:off x="3428361" y="4454831"/>
            <a:ext cx="301686" cy="369332"/>
          </a:xfrm>
          <a:prstGeom prst="rect">
            <a:avLst/>
          </a:prstGeom>
          <a:noFill/>
        </p:spPr>
        <p:txBody>
          <a:bodyPr wrap="none" rtlCol="0">
            <a:spAutoFit/>
          </a:bodyPr>
          <a:lstStyle/>
          <a:p>
            <a:r>
              <a:rPr lang="en-US" dirty="0" smtClean="0"/>
              <a:t>4</a:t>
            </a:r>
            <a:endParaRPr lang="en-US" dirty="0"/>
          </a:p>
        </p:txBody>
      </p:sp>
      <p:sp>
        <p:nvSpPr>
          <p:cNvPr id="38" name="TextBox 37"/>
          <p:cNvSpPr txBox="1"/>
          <p:nvPr/>
        </p:nvSpPr>
        <p:spPr>
          <a:xfrm>
            <a:off x="3428361" y="2746793"/>
            <a:ext cx="301686" cy="369332"/>
          </a:xfrm>
          <a:prstGeom prst="rect">
            <a:avLst/>
          </a:prstGeom>
          <a:noFill/>
        </p:spPr>
        <p:txBody>
          <a:bodyPr wrap="none" rtlCol="0">
            <a:spAutoFit/>
          </a:bodyPr>
          <a:lstStyle/>
          <a:p>
            <a:r>
              <a:rPr lang="en-US" dirty="0"/>
              <a:t>1</a:t>
            </a:r>
          </a:p>
        </p:txBody>
      </p:sp>
      <p:sp>
        <p:nvSpPr>
          <p:cNvPr id="40" name="TextBox 39"/>
          <p:cNvSpPr txBox="1"/>
          <p:nvPr/>
        </p:nvSpPr>
        <p:spPr>
          <a:xfrm>
            <a:off x="4497636" y="3566541"/>
            <a:ext cx="301686" cy="369332"/>
          </a:xfrm>
          <a:prstGeom prst="rect">
            <a:avLst/>
          </a:prstGeom>
          <a:noFill/>
        </p:spPr>
        <p:txBody>
          <a:bodyPr wrap="none" rtlCol="0">
            <a:spAutoFit/>
          </a:bodyPr>
          <a:lstStyle/>
          <a:p>
            <a:r>
              <a:rPr lang="en-US" dirty="0"/>
              <a:t>2</a:t>
            </a:r>
          </a:p>
        </p:txBody>
      </p:sp>
      <p:sp>
        <p:nvSpPr>
          <p:cNvPr id="42" name="TextBox 41"/>
          <p:cNvSpPr txBox="1"/>
          <p:nvPr/>
        </p:nvSpPr>
        <p:spPr>
          <a:xfrm>
            <a:off x="2371333" y="3615496"/>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2973636" y="3425809"/>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6294191" y="3566541"/>
            <a:ext cx="301686" cy="369332"/>
          </a:xfrm>
          <a:prstGeom prst="rect">
            <a:avLst/>
          </a:prstGeom>
          <a:noFill/>
        </p:spPr>
        <p:txBody>
          <a:bodyPr wrap="none" rtlCol="0">
            <a:spAutoFit/>
          </a:bodyPr>
          <a:lstStyle/>
          <a:p>
            <a:r>
              <a:rPr lang="en-US" dirty="0"/>
              <a:t>2</a:t>
            </a:r>
          </a:p>
        </p:txBody>
      </p:sp>
      <p:cxnSp>
        <p:nvCxnSpPr>
          <p:cNvPr id="59" name="Straight Connector 58"/>
          <p:cNvCxnSpPr>
            <a:stCxn id="19" idx="4"/>
            <a:endCxn id="11" idx="0"/>
          </p:cNvCxnSpPr>
          <p:nvPr/>
        </p:nvCxnSpPr>
        <p:spPr>
          <a:xfrm>
            <a:off x="6322404" y="3324393"/>
            <a:ext cx="0" cy="88898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6"/>
            <a:endCxn id="21" idx="2"/>
          </p:cNvCxnSpPr>
          <p:nvPr/>
        </p:nvCxnSpPr>
        <p:spPr>
          <a:xfrm>
            <a:off x="2892486" y="4454831"/>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5" idx="5"/>
            <a:endCxn id="21" idx="1"/>
          </p:cNvCxnSpPr>
          <p:nvPr/>
        </p:nvCxnSpPr>
        <p:spPr>
          <a:xfrm>
            <a:off x="2825799" y="3267795"/>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7"/>
            <a:endCxn id="16" idx="3"/>
          </p:cNvCxnSpPr>
          <p:nvPr/>
        </p:nvCxnSpPr>
        <p:spPr>
          <a:xfrm flipV="1">
            <a:off x="2825799" y="3267795"/>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6" idx="4"/>
            <a:endCxn id="21" idx="0"/>
          </p:cNvCxnSpPr>
          <p:nvPr/>
        </p:nvCxnSpPr>
        <p:spPr>
          <a:xfrm>
            <a:off x="4493604" y="3334750"/>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6" idx="5"/>
            <a:endCxn id="11" idx="1"/>
          </p:cNvCxnSpPr>
          <p:nvPr/>
        </p:nvCxnSpPr>
        <p:spPr>
          <a:xfrm>
            <a:off x="4654599" y="3267795"/>
            <a:ext cx="1506810" cy="1012533"/>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808722" y="3442904"/>
            <a:ext cx="301686" cy="369332"/>
          </a:xfrm>
          <a:prstGeom prst="rect">
            <a:avLst/>
          </a:prstGeom>
          <a:noFill/>
        </p:spPr>
        <p:txBody>
          <a:bodyPr wrap="none" rtlCol="0">
            <a:spAutoFit/>
          </a:bodyPr>
          <a:lstStyle/>
          <a:p>
            <a:r>
              <a:rPr lang="en-US" dirty="0" smtClean="0"/>
              <a:t>4</a:t>
            </a:r>
            <a:endParaRPr lang="en-US" dirty="0"/>
          </a:p>
        </p:txBody>
      </p:sp>
      <p:sp>
        <p:nvSpPr>
          <p:cNvPr id="82" name="TextBox 81"/>
          <p:cNvSpPr txBox="1"/>
          <p:nvPr/>
        </p:nvSpPr>
        <p:spPr>
          <a:xfrm>
            <a:off x="3596157" y="5334000"/>
            <a:ext cx="1472904" cy="369332"/>
          </a:xfrm>
          <a:prstGeom prst="rect">
            <a:avLst/>
          </a:prstGeom>
          <a:noFill/>
        </p:spPr>
        <p:txBody>
          <a:bodyPr wrap="none" rtlCol="0">
            <a:spAutoFit/>
          </a:bodyPr>
          <a:lstStyle/>
          <a:p>
            <a:r>
              <a:rPr lang="en-US" dirty="0" smtClean="0"/>
              <a:t>Total cost:  13</a:t>
            </a:r>
            <a:endParaRPr lang="en-US" dirty="0"/>
          </a:p>
        </p:txBody>
      </p:sp>
    </p:spTree>
    <p:extLst>
      <p:ext uri="{BB962C8B-B14F-4D97-AF65-F5344CB8AC3E}">
        <p14:creationId xmlns:p14="http://schemas.microsoft.com/office/powerpoint/2010/main" val="10974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17"/>
                                        </p:tgtEl>
                                        <p:attrNameLst>
                                          <p:attrName>stroke.color</p:attrName>
                                        </p:attrNameLst>
                                      </p:cBhvr>
                                      <p:to>
                                        <p:clrVal>
                                          <a:srgbClr val="FFFF00"/>
                                        </p:clrVal>
                                      </p:to>
                                    </p:set>
                                    <p:set>
                                      <p:cBhvr>
                                        <p:cTn id="7" dur="indefinite"/>
                                        <p:tgtEl>
                                          <p:spTgt spid="17"/>
                                        </p:tgtEl>
                                        <p:attrNameLst>
                                          <p:attrName>stroke.on</p:attrName>
                                        </p:attrNameLst>
                                      </p:cBhvr>
                                      <p:to>
                                        <p:strVal val="true"/>
                                      </p:to>
                                    </p:set>
                                  </p:childTnLst>
                                </p:cTn>
                              </p:par>
                              <p:par>
                                <p:cTn id="8" presetID="7" presetClass="emph" presetSubtype="1" nodeType="withEffect">
                                  <p:stCondLst>
                                    <p:cond delay="0"/>
                                  </p:stCondLst>
                                  <p:childTnLst>
                                    <p:set>
                                      <p:cBhvr>
                                        <p:cTn id="9" dur="indefinite"/>
                                        <p:tgtEl>
                                          <p:spTgt spid="72"/>
                                        </p:tgtEl>
                                        <p:attrNameLst>
                                          <p:attrName>stroke.color</p:attrName>
                                        </p:attrNameLst>
                                      </p:cBhvr>
                                      <p:to>
                                        <p:clrVal>
                                          <a:srgbClr val="FFFF00"/>
                                        </p:clrVal>
                                      </p:to>
                                    </p:set>
                                    <p:set>
                                      <p:cBhvr>
                                        <p:cTn id="10" dur="indefinite"/>
                                        <p:tgtEl>
                                          <p:spTgt spid="72"/>
                                        </p:tgtEl>
                                        <p:attrNameLst>
                                          <p:attrName>stroke.on</p:attrName>
                                        </p:attrNameLst>
                                      </p:cBhvr>
                                      <p:to>
                                        <p:strVal val="true"/>
                                      </p:to>
                                    </p:set>
                                  </p:childTnLst>
                                </p:cTn>
                              </p:par>
                              <p:par>
                                <p:cTn id="11" presetID="7" presetClass="emph" presetSubtype="1" nodeType="withEffect">
                                  <p:stCondLst>
                                    <p:cond delay="0"/>
                                  </p:stCondLst>
                                  <p:childTnLst>
                                    <p:set>
                                      <p:cBhvr>
                                        <p:cTn id="12" dur="indefinite"/>
                                        <p:tgtEl>
                                          <p:spTgt spid="63"/>
                                        </p:tgtEl>
                                        <p:attrNameLst>
                                          <p:attrName>stroke.color</p:attrName>
                                        </p:attrNameLst>
                                      </p:cBhvr>
                                      <p:to>
                                        <p:clrVal>
                                          <a:srgbClr val="FFFF00"/>
                                        </p:clrVal>
                                      </p:to>
                                    </p:set>
                                    <p:set>
                                      <p:cBhvr>
                                        <p:cTn id="13" dur="indefinite"/>
                                        <p:tgtEl>
                                          <p:spTgt spid="63"/>
                                        </p:tgtEl>
                                        <p:attrNameLst>
                                          <p:attrName>stroke.on</p:attrName>
                                        </p:attrNameLst>
                                      </p:cBhvr>
                                      <p:to>
                                        <p:strVal val="true"/>
                                      </p:to>
                                    </p:set>
                                  </p:childTnLst>
                                </p:cTn>
                              </p:par>
                              <p:par>
                                <p:cTn id="14" presetID="7" presetClass="emph" presetSubtype="1" nodeType="withEffect">
                                  <p:stCondLst>
                                    <p:cond delay="0"/>
                                  </p:stCondLst>
                                  <p:childTnLst>
                                    <p:set>
                                      <p:cBhvr>
                                        <p:cTn id="15" dur="indefinite"/>
                                        <p:tgtEl>
                                          <p:spTgt spid="76"/>
                                        </p:tgtEl>
                                        <p:attrNameLst>
                                          <p:attrName>stroke.color</p:attrName>
                                        </p:attrNameLst>
                                      </p:cBhvr>
                                      <p:to>
                                        <p:clrVal>
                                          <a:srgbClr val="FFFF00"/>
                                        </p:clrVal>
                                      </p:to>
                                    </p:set>
                                    <p:set>
                                      <p:cBhvr>
                                        <p:cTn id="16" dur="indefinite"/>
                                        <p:tgtEl>
                                          <p:spTgt spid="76"/>
                                        </p:tgtEl>
                                        <p:attrNameLst>
                                          <p:attrName>stroke.on</p:attrName>
                                        </p:attrNameLst>
                                      </p:cBhvr>
                                      <p:to>
                                        <p:strVal val="true"/>
                                      </p:to>
                                    </p:set>
                                  </p:childTnLst>
                                </p:cTn>
                              </p:par>
                              <p:par>
                                <p:cTn id="17" presetID="7" presetClass="emph" presetSubtype="1" nodeType="withEffect">
                                  <p:stCondLst>
                                    <p:cond delay="0"/>
                                  </p:stCondLst>
                                  <p:childTnLst>
                                    <p:set>
                                      <p:cBhvr>
                                        <p:cTn id="18" dur="indefinite"/>
                                        <p:tgtEl>
                                          <p:spTgt spid="59"/>
                                        </p:tgtEl>
                                        <p:attrNameLst>
                                          <p:attrName>stroke.color</p:attrName>
                                        </p:attrNameLst>
                                      </p:cBhvr>
                                      <p:to>
                                        <p:clrVal>
                                          <a:srgbClr val="FFFF00"/>
                                        </p:clrVal>
                                      </p:to>
                                    </p:set>
                                    <p:set>
                                      <p:cBhvr>
                                        <p:cTn id="19" dur="indefinite"/>
                                        <p:tgtEl>
                                          <p:spTgt spid="59"/>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err="1" smtClean="0"/>
              <a:t>Kruskal’s</a:t>
            </a:r>
            <a:r>
              <a:rPr lang="en-US" dirty="0" smtClean="0"/>
              <a:t> Algorithm</a:t>
            </a:r>
            <a:endParaRPr lang="en-US" dirty="0"/>
          </a:p>
        </p:txBody>
      </p:sp>
      <p:sp>
        <p:nvSpPr>
          <p:cNvPr id="3" name="TextBox 2"/>
          <p:cNvSpPr txBox="1"/>
          <p:nvPr/>
        </p:nvSpPr>
        <p:spPr>
          <a:xfrm>
            <a:off x="1143000" y="1371600"/>
            <a:ext cx="6781800" cy="369332"/>
          </a:xfrm>
          <a:prstGeom prst="rect">
            <a:avLst/>
          </a:prstGeom>
          <a:noFill/>
        </p:spPr>
        <p:txBody>
          <a:bodyPr wrap="square" rtlCol="0">
            <a:spAutoFit/>
          </a:bodyPr>
          <a:lstStyle/>
          <a:p>
            <a:r>
              <a:rPr lang="en-US" dirty="0" smtClean="0"/>
              <a:t>Repeatedly choose the lightest edge that does not create a cycle</a:t>
            </a:r>
          </a:p>
        </p:txBody>
      </p:sp>
      <p:sp>
        <p:nvSpPr>
          <p:cNvPr id="11" name="Oval 10"/>
          <p:cNvSpPr>
            <a:spLocks noChangeAspect="1"/>
          </p:cNvSpPr>
          <p:nvPr/>
        </p:nvSpPr>
        <p:spPr>
          <a:xfrm>
            <a:off x="6103724" y="3974416"/>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15" name="Oval 14"/>
          <p:cNvSpPr>
            <a:spLocks noChangeAspect="1"/>
          </p:cNvSpPr>
          <p:nvPr/>
        </p:nvSpPr>
        <p:spPr>
          <a:xfrm>
            <a:off x="2446124" y="2638593"/>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a:t>
            </a:r>
          </a:p>
        </p:txBody>
      </p:sp>
      <p:sp>
        <p:nvSpPr>
          <p:cNvPr id="16" name="Oval 15"/>
          <p:cNvSpPr>
            <a:spLocks noChangeAspect="1"/>
          </p:cNvSpPr>
          <p:nvPr/>
        </p:nvSpPr>
        <p:spPr>
          <a:xfrm>
            <a:off x="4274924" y="2638593"/>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t>
            </a:r>
          </a:p>
        </p:txBody>
      </p:sp>
      <p:cxnSp>
        <p:nvCxnSpPr>
          <p:cNvPr id="17" name="Straight Connector 16"/>
          <p:cNvCxnSpPr>
            <a:stCxn id="15" idx="6"/>
            <a:endCxn id="16" idx="2"/>
          </p:cNvCxnSpPr>
          <p:nvPr/>
        </p:nvCxnSpPr>
        <p:spPr>
          <a:xfrm>
            <a:off x="2901488" y="2867193"/>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2446124" y="3987274"/>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t>
            </a:r>
          </a:p>
        </p:txBody>
      </p:sp>
      <p:sp>
        <p:nvSpPr>
          <p:cNvPr id="19" name="Oval 18"/>
          <p:cNvSpPr>
            <a:spLocks noChangeAspect="1"/>
          </p:cNvSpPr>
          <p:nvPr/>
        </p:nvSpPr>
        <p:spPr>
          <a:xfrm>
            <a:off x="6103724" y="2628236"/>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a:t>
            </a:r>
          </a:p>
        </p:txBody>
      </p:sp>
      <p:cxnSp>
        <p:nvCxnSpPr>
          <p:cNvPr id="20" name="Straight Connector 19"/>
          <p:cNvCxnSpPr>
            <a:stCxn id="15" idx="4"/>
            <a:endCxn id="18" idx="0"/>
          </p:cNvCxnSpPr>
          <p:nvPr/>
        </p:nvCxnSpPr>
        <p:spPr>
          <a:xfrm>
            <a:off x="2673806" y="3095793"/>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1" name="Oval 20"/>
          <p:cNvSpPr>
            <a:spLocks noChangeAspect="1"/>
          </p:cNvSpPr>
          <p:nvPr/>
        </p:nvSpPr>
        <p:spPr>
          <a:xfrm>
            <a:off x="4274924" y="3987274"/>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
            </a:r>
          </a:p>
        </p:txBody>
      </p:sp>
      <p:cxnSp>
        <p:nvCxnSpPr>
          <p:cNvPr id="27" name="Straight Connector 26"/>
          <p:cNvCxnSpPr>
            <a:stCxn id="21" idx="6"/>
            <a:endCxn id="11" idx="2"/>
          </p:cNvCxnSpPr>
          <p:nvPr/>
        </p:nvCxnSpPr>
        <p:spPr>
          <a:xfrm flipV="1">
            <a:off x="4730288" y="4203016"/>
            <a:ext cx="1373436" cy="12858"/>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66163" y="4165784"/>
            <a:ext cx="301686" cy="369332"/>
          </a:xfrm>
          <a:prstGeom prst="rect">
            <a:avLst/>
          </a:prstGeom>
          <a:noFill/>
        </p:spPr>
        <p:txBody>
          <a:bodyPr wrap="none" rtlCol="0">
            <a:spAutoFit/>
          </a:bodyPr>
          <a:lstStyle/>
          <a:p>
            <a:r>
              <a:rPr lang="en-US" dirty="0"/>
              <a:t>6</a:t>
            </a:r>
          </a:p>
        </p:txBody>
      </p:sp>
      <p:sp>
        <p:nvSpPr>
          <p:cNvPr id="35" name="TextBox 34"/>
          <p:cNvSpPr txBox="1"/>
          <p:nvPr/>
        </p:nvSpPr>
        <p:spPr>
          <a:xfrm>
            <a:off x="5266163" y="3203947"/>
            <a:ext cx="301686" cy="369332"/>
          </a:xfrm>
          <a:prstGeom prst="rect">
            <a:avLst/>
          </a:prstGeom>
          <a:noFill/>
        </p:spPr>
        <p:txBody>
          <a:bodyPr wrap="none" rtlCol="0">
            <a:spAutoFit/>
          </a:bodyPr>
          <a:lstStyle/>
          <a:p>
            <a:r>
              <a:rPr lang="en-US" dirty="0"/>
              <a:t>4</a:t>
            </a:r>
          </a:p>
        </p:txBody>
      </p:sp>
      <p:sp>
        <p:nvSpPr>
          <p:cNvPr id="36" name="TextBox 35"/>
          <p:cNvSpPr txBox="1"/>
          <p:nvPr/>
        </p:nvSpPr>
        <p:spPr>
          <a:xfrm>
            <a:off x="3437363" y="4215874"/>
            <a:ext cx="301686" cy="369332"/>
          </a:xfrm>
          <a:prstGeom prst="rect">
            <a:avLst/>
          </a:prstGeom>
          <a:noFill/>
        </p:spPr>
        <p:txBody>
          <a:bodyPr wrap="none" rtlCol="0">
            <a:spAutoFit/>
          </a:bodyPr>
          <a:lstStyle/>
          <a:p>
            <a:r>
              <a:rPr lang="en-US" dirty="0" smtClean="0"/>
              <a:t>4</a:t>
            </a:r>
            <a:endParaRPr lang="en-US" dirty="0"/>
          </a:p>
        </p:txBody>
      </p:sp>
      <p:sp>
        <p:nvSpPr>
          <p:cNvPr id="38" name="TextBox 37"/>
          <p:cNvSpPr txBox="1"/>
          <p:nvPr/>
        </p:nvSpPr>
        <p:spPr>
          <a:xfrm>
            <a:off x="3437363" y="2507836"/>
            <a:ext cx="301686" cy="369332"/>
          </a:xfrm>
          <a:prstGeom prst="rect">
            <a:avLst/>
          </a:prstGeom>
          <a:noFill/>
        </p:spPr>
        <p:txBody>
          <a:bodyPr wrap="none" rtlCol="0">
            <a:spAutoFit/>
          </a:bodyPr>
          <a:lstStyle/>
          <a:p>
            <a:r>
              <a:rPr lang="en-US" dirty="0"/>
              <a:t>1</a:t>
            </a:r>
          </a:p>
        </p:txBody>
      </p:sp>
      <p:sp>
        <p:nvSpPr>
          <p:cNvPr id="40" name="TextBox 39"/>
          <p:cNvSpPr txBox="1"/>
          <p:nvPr/>
        </p:nvSpPr>
        <p:spPr>
          <a:xfrm>
            <a:off x="4506638" y="3327584"/>
            <a:ext cx="301686" cy="369332"/>
          </a:xfrm>
          <a:prstGeom prst="rect">
            <a:avLst/>
          </a:prstGeom>
          <a:noFill/>
        </p:spPr>
        <p:txBody>
          <a:bodyPr wrap="none" rtlCol="0">
            <a:spAutoFit/>
          </a:bodyPr>
          <a:lstStyle/>
          <a:p>
            <a:r>
              <a:rPr lang="en-US" dirty="0"/>
              <a:t>2</a:t>
            </a:r>
          </a:p>
        </p:txBody>
      </p:sp>
      <p:sp>
        <p:nvSpPr>
          <p:cNvPr id="42" name="TextBox 41"/>
          <p:cNvSpPr txBox="1"/>
          <p:nvPr/>
        </p:nvSpPr>
        <p:spPr>
          <a:xfrm>
            <a:off x="2380335" y="3376539"/>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2982638" y="3186852"/>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6303193" y="3327584"/>
            <a:ext cx="301686" cy="369332"/>
          </a:xfrm>
          <a:prstGeom prst="rect">
            <a:avLst/>
          </a:prstGeom>
          <a:noFill/>
        </p:spPr>
        <p:txBody>
          <a:bodyPr wrap="none" rtlCol="0">
            <a:spAutoFit/>
          </a:bodyPr>
          <a:lstStyle/>
          <a:p>
            <a:r>
              <a:rPr lang="en-US" dirty="0"/>
              <a:t>2</a:t>
            </a:r>
          </a:p>
        </p:txBody>
      </p:sp>
      <p:cxnSp>
        <p:nvCxnSpPr>
          <p:cNvPr id="59" name="Straight Connector 58"/>
          <p:cNvCxnSpPr>
            <a:stCxn id="19" idx="4"/>
            <a:endCxn id="11" idx="0"/>
          </p:cNvCxnSpPr>
          <p:nvPr/>
        </p:nvCxnSpPr>
        <p:spPr>
          <a:xfrm>
            <a:off x="6331406" y="3085436"/>
            <a:ext cx="0" cy="88898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6"/>
            <a:endCxn id="21" idx="2"/>
          </p:cNvCxnSpPr>
          <p:nvPr/>
        </p:nvCxnSpPr>
        <p:spPr>
          <a:xfrm>
            <a:off x="2901488" y="4215874"/>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5" idx="5"/>
            <a:endCxn id="21" idx="1"/>
          </p:cNvCxnSpPr>
          <p:nvPr/>
        </p:nvCxnSpPr>
        <p:spPr>
          <a:xfrm>
            <a:off x="2834801" y="3028838"/>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7"/>
            <a:endCxn id="16" idx="3"/>
          </p:cNvCxnSpPr>
          <p:nvPr/>
        </p:nvCxnSpPr>
        <p:spPr>
          <a:xfrm flipV="1">
            <a:off x="2834801" y="3028838"/>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6" idx="4"/>
            <a:endCxn id="21" idx="0"/>
          </p:cNvCxnSpPr>
          <p:nvPr/>
        </p:nvCxnSpPr>
        <p:spPr>
          <a:xfrm>
            <a:off x="4502606" y="3095793"/>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6" idx="5"/>
            <a:endCxn id="11" idx="1"/>
          </p:cNvCxnSpPr>
          <p:nvPr/>
        </p:nvCxnSpPr>
        <p:spPr>
          <a:xfrm>
            <a:off x="4663601" y="3028838"/>
            <a:ext cx="1506810" cy="1012533"/>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817724" y="3203947"/>
            <a:ext cx="301686"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134076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17"/>
                                        </p:tgtEl>
                                        <p:attrNameLst>
                                          <p:attrName>stroke.color</p:attrName>
                                        </p:attrNameLst>
                                      </p:cBhvr>
                                      <p:to>
                                        <p:clrVal>
                                          <a:srgbClr val="FFFF00"/>
                                        </p:clrVal>
                                      </p:to>
                                    </p:set>
                                    <p:set>
                                      <p:cBhvr>
                                        <p:cTn id="7" dur="indefinite"/>
                                        <p:tgtEl>
                                          <p:spTgt spid="17"/>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nodeType="clickEffect">
                                  <p:stCondLst>
                                    <p:cond delay="0"/>
                                  </p:stCondLst>
                                  <p:childTnLst>
                                    <p:set>
                                      <p:cBhvr>
                                        <p:cTn id="11" dur="indefinite"/>
                                        <p:tgtEl>
                                          <p:spTgt spid="59"/>
                                        </p:tgtEl>
                                        <p:attrNameLst>
                                          <p:attrName>stroke.color</p:attrName>
                                        </p:attrNameLst>
                                      </p:cBhvr>
                                      <p:to>
                                        <p:clrVal>
                                          <a:srgbClr val="FFFF00"/>
                                        </p:clrVal>
                                      </p:to>
                                    </p:set>
                                    <p:set>
                                      <p:cBhvr>
                                        <p:cTn id="12" dur="indefinite"/>
                                        <p:tgtEl>
                                          <p:spTgt spid="59"/>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nodeType="clickEffect">
                                  <p:stCondLst>
                                    <p:cond delay="0"/>
                                  </p:stCondLst>
                                  <p:childTnLst>
                                    <p:set>
                                      <p:cBhvr>
                                        <p:cTn id="16" dur="indefinite"/>
                                        <p:tgtEl>
                                          <p:spTgt spid="72"/>
                                        </p:tgtEl>
                                        <p:attrNameLst>
                                          <p:attrName>stroke.color</p:attrName>
                                        </p:attrNameLst>
                                      </p:cBhvr>
                                      <p:to>
                                        <p:clrVal>
                                          <a:srgbClr val="FFFF00"/>
                                        </p:clrVal>
                                      </p:to>
                                    </p:set>
                                    <p:set>
                                      <p:cBhvr>
                                        <p:cTn id="17" dur="indefinite"/>
                                        <p:tgtEl>
                                          <p:spTgt spid="7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nodeType="clickEffect">
                                  <p:stCondLst>
                                    <p:cond delay="0"/>
                                  </p:stCondLst>
                                  <p:childTnLst>
                                    <p:set>
                                      <p:cBhvr>
                                        <p:cTn id="21" dur="indefinite"/>
                                        <p:tgtEl>
                                          <p:spTgt spid="69"/>
                                        </p:tgtEl>
                                        <p:attrNameLst>
                                          <p:attrName>stroke.color</p:attrName>
                                        </p:attrNameLst>
                                      </p:cBhvr>
                                      <p:to>
                                        <p:clrVal>
                                          <a:srgbClr val="FFFF00"/>
                                        </p:clrVal>
                                      </p:to>
                                    </p:set>
                                    <p:set>
                                      <p:cBhvr>
                                        <p:cTn id="22" dur="indefinite"/>
                                        <p:tgtEl>
                                          <p:spTgt spid="69"/>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1" nodeType="clickEffect">
                                  <p:stCondLst>
                                    <p:cond delay="0"/>
                                  </p:stCondLst>
                                  <p:childTnLst>
                                    <p:set>
                                      <p:cBhvr>
                                        <p:cTn id="26" dur="indefinite"/>
                                        <p:tgtEl>
                                          <p:spTgt spid="76"/>
                                        </p:tgtEl>
                                        <p:attrNameLst>
                                          <p:attrName>stroke.color</p:attrName>
                                        </p:attrNameLst>
                                      </p:cBhvr>
                                      <p:to>
                                        <p:clrVal>
                                          <a:srgbClr val="FFFF00"/>
                                        </p:clrVal>
                                      </p:to>
                                    </p:set>
                                    <p:set>
                                      <p:cBhvr>
                                        <p:cTn id="27" dur="indefinite"/>
                                        <p:tgtEl>
                                          <p:spTgt spid="7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Prim’s Algorithm</a:t>
            </a:r>
            <a:endParaRPr lang="en-US" dirty="0"/>
          </a:p>
        </p:txBody>
      </p:sp>
      <p:sp>
        <p:nvSpPr>
          <p:cNvPr id="3" name="TextBox 2"/>
          <p:cNvSpPr txBox="1"/>
          <p:nvPr/>
        </p:nvSpPr>
        <p:spPr>
          <a:xfrm>
            <a:off x="762000" y="1371600"/>
            <a:ext cx="7391400" cy="1477328"/>
          </a:xfrm>
          <a:prstGeom prst="rect">
            <a:avLst/>
          </a:prstGeom>
          <a:noFill/>
        </p:spPr>
        <p:txBody>
          <a:bodyPr wrap="square" rtlCol="0">
            <a:spAutoFit/>
          </a:bodyPr>
          <a:lstStyle/>
          <a:p>
            <a:r>
              <a:rPr lang="en-US" dirty="0" smtClean="0"/>
              <a:t>Arbitrarily pick a starting vertex, such as A, and let S = {A}.  (Think of S as the set of vertices that have been incorporated into the spanning tree.)</a:t>
            </a:r>
            <a:endParaRPr lang="en-US" dirty="0"/>
          </a:p>
          <a:p>
            <a:endParaRPr lang="en-US" dirty="0" smtClean="0"/>
          </a:p>
          <a:p>
            <a:r>
              <a:rPr lang="en-US" dirty="0" smtClean="0"/>
              <a:t>Repeatedly pick the lightest edge (</a:t>
            </a:r>
            <a:r>
              <a:rPr lang="en-US" dirty="0" err="1" smtClean="0"/>
              <a:t>u,v</a:t>
            </a:r>
            <a:r>
              <a:rPr lang="en-US" dirty="0" smtClean="0"/>
              <a:t>) that goes from a vertex u in S to a vertex v not in S.  Add v to S.</a:t>
            </a:r>
          </a:p>
        </p:txBody>
      </p:sp>
      <p:sp>
        <p:nvSpPr>
          <p:cNvPr id="11" name="Oval 10"/>
          <p:cNvSpPr>
            <a:spLocks noChangeAspect="1"/>
          </p:cNvSpPr>
          <p:nvPr/>
        </p:nvSpPr>
        <p:spPr>
          <a:xfrm>
            <a:off x="5995971" y="4865844"/>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15" name="Oval 14"/>
          <p:cNvSpPr>
            <a:spLocks noChangeAspect="1"/>
          </p:cNvSpPr>
          <p:nvPr/>
        </p:nvSpPr>
        <p:spPr>
          <a:xfrm>
            <a:off x="2338371" y="3530021"/>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a:t>
            </a:r>
          </a:p>
        </p:txBody>
      </p:sp>
      <p:sp>
        <p:nvSpPr>
          <p:cNvPr id="16" name="Oval 15"/>
          <p:cNvSpPr>
            <a:spLocks noChangeAspect="1"/>
          </p:cNvSpPr>
          <p:nvPr/>
        </p:nvSpPr>
        <p:spPr>
          <a:xfrm>
            <a:off x="4167171" y="3530021"/>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a:t>
            </a:r>
          </a:p>
        </p:txBody>
      </p:sp>
      <p:cxnSp>
        <p:nvCxnSpPr>
          <p:cNvPr id="17" name="Straight Connector 16"/>
          <p:cNvCxnSpPr>
            <a:stCxn id="15" idx="6"/>
            <a:endCxn id="16" idx="2"/>
          </p:cNvCxnSpPr>
          <p:nvPr/>
        </p:nvCxnSpPr>
        <p:spPr>
          <a:xfrm>
            <a:off x="2793735" y="3758621"/>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18" name="Oval 17"/>
          <p:cNvSpPr>
            <a:spLocks noChangeAspect="1"/>
          </p:cNvSpPr>
          <p:nvPr/>
        </p:nvSpPr>
        <p:spPr>
          <a:xfrm>
            <a:off x="2338371" y="4878702"/>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a:t>
            </a:r>
          </a:p>
        </p:txBody>
      </p:sp>
      <p:sp>
        <p:nvSpPr>
          <p:cNvPr id="19" name="Oval 18"/>
          <p:cNvSpPr>
            <a:spLocks noChangeAspect="1"/>
          </p:cNvSpPr>
          <p:nvPr/>
        </p:nvSpPr>
        <p:spPr>
          <a:xfrm>
            <a:off x="5995971" y="3519664"/>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a:t>
            </a:r>
          </a:p>
        </p:txBody>
      </p:sp>
      <p:cxnSp>
        <p:nvCxnSpPr>
          <p:cNvPr id="20" name="Straight Connector 19"/>
          <p:cNvCxnSpPr>
            <a:stCxn id="15" idx="4"/>
            <a:endCxn id="18" idx="0"/>
          </p:cNvCxnSpPr>
          <p:nvPr/>
        </p:nvCxnSpPr>
        <p:spPr>
          <a:xfrm>
            <a:off x="2566053" y="3987221"/>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21" name="Oval 20"/>
          <p:cNvSpPr>
            <a:spLocks noChangeAspect="1"/>
          </p:cNvSpPr>
          <p:nvPr/>
        </p:nvSpPr>
        <p:spPr>
          <a:xfrm>
            <a:off x="4167171" y="4878702"/>
            <a:ext cx="455364" cy="457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
            </a:r>
          </a:p>
        </p:txBody>
      </p:sp>
      <p:cxnSp>
        <p:nvCxnSpPr>
          <p:cNvPr id="27" name="Straight Connector 26"/>
          <p:cNvCxnSpPr>
            <a:stCxn id="21" idx="6"/>
            <a:endCxn id="11" idx="2"/>
          </p:cNvCxnSpPr>
          <p:nvPr/>
        </p:nvCxnSpPr>
        <p:spPr>
          <a:xfrm flipV="1">
            <a:off x="4622535" y="5094444"/>
            <a:ext cx="1373436" cy="12858"/>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58410" y="5057212"/>
            <a:ext cx="301686" cy="369332"/>
          </a:xfrm>
          <a:prstGeom prst="rect">
            <a:avLst/>
          </a:prstGeom>
          <a:noFill/>
        </p:spPr>
        <p:txBody>
          <a:bodyPr wrap="none" rtlCol="0">
            <a:spAutoFit/>
          </a:bodyPr>
          <a:lstStyle/>
          <a:p>
            <a:r>
              <a:rPr lang="en-US" dirty="0"/>
              <a:t>6</a:t>
            </a:r>
          </a:p>
        </p:txBody>
      </p:sp>
      <p:sp>
        <p:nvSpPr>
          <p:cNvPr id="35" name="TextBox 34"/>
          <p:cNvSpPr txBox="1"/>
          <p:nvPr/>
        </p:nvSpPr>
        <p:spPr>
          <a:xfrm>
            <a:off x="5158410" y="4095375"/>
            <a:ext cx="301686" cy="369332"/>
          </a:xfrm>
          <a:prstGeom prst="rect">
            <a:avLst/>
          </a:prstGeom>
          <a:noFill/>
        </p:spPr>
        <p:txBody>
          <a:bodyPr wrap="none" rtlCol="0">
            <a:spAutoFit/>
          </a:bodyPr>
          <a:lstStyle/>
          <a:p>
            <a:r>
              <a:rPr lang="en-US" dirty="0"/>
              <a:t>4</a:t>
            </a:r>
          </a:p>
        </p:txBody>
      </p:sp>
      <p:sp>
        <p:nvSpPr>
          <p:cNvPr id="36" name="TextBox 35"/>
          <p:cNvSpPr txBox="1"/>
          <p:nvPr/>
        </p:nvSpPr>
        <p:spPr>
          <a:xfrm>
            <a:off x="3329610" y="5107302"/>
            <a:ext cx="301686" cy="369332"/>
          </a:xfrm>
          <a:prstGeom prst="rect">
            <a:avLst/>
          </a:prstGeom>
          <a:noFill/>
        </p:spPr>
        <p:txBody>
          <a:bodyPr wrap="none" rtlCol="0">
            <a:spAutoFit/>
          </a:bodyPr>
          <a:lstStyle/>
          <a:p>
            <a:r>
              <a:rPr lang="en-US" dirty="0" smtClean="0"/>
              <a:t>4</a:t>
            </a:r>
            <a:endParaRPr lang="en-US" dirty="0"/>
          </a:p>
        </p:txBody>
      </p:sp>
      <p:sp>
        <p:nvSpPr>
          <p:cNvPr id="38" name="TextBox 37"/>
          <p:cNvSpPr txBox="1"/>
          <p:nvPr/>
        </p:nvSpPr>
        <p:spPr>
          <a:xfrm>
            <a:off x="3329610" y="3399264"/>
            <a:ext cx="301686" cy="369332"/>
          </a:xfrm>
          <a:prstGeom prst="rect">
            <a:avLst/>
          </a:prstGeom>
          <a:noFill/>
        </p:spPr>
        <p:txBody>
          <a:bodyPr wrap="none" rtlCol="0">
            <a:spAutoFit/>
          </a:bodyPr>
          <a:lstStyle/>
          <a:p>
            <a:r>
              <a:rPr lang="en-US" dirty="0"/>
              <a:t>1</a:t>
            </a:r>
          </a:p>
        </p:txBody>
      </p:sp>
      <p:sp>
        <p:nvSpPr>
          <p:cNvPr id="40" name="TextBox 39"/>
          <p:cNvSpPr txBox="1"/>
          <p:nvPr/>
        </p:nvSpPr>
        <p:spPr>
          <a:xfrm>
            <a:off x="4398885" y="4219012"/>
            <a:ext cx="301686" cy="369332"/>
          </a:xfrm>
          <a:prstGeom prst="rect">
            <a:avLst/>
          </a:prstGeom>
          <a:noFill/>
        </p:spPr>
        <p:txBody>
          <a:bodyPr wrap="none" rtlCol="0">
            <a:spAutoFit/>
          </a:bodyPr>
          <a:lstStyle/>
          <a:p>
            <a:r>
              <a:rPr lang="en-US" dirty="0"/>
              <a:t>2</a:t>
            </a:r>
          </a:p>
        </p:txBody>
      </p:sp>
      <p:sp>
        <p:nvSpPr>
          <p:cNvPr id="42" name="TextBox 41"/>
          <p:cNvSpPr txBox="1"/>
          <p:nvPr/>
        </p:nvSpPr>
        <p:spPr>
          <a:xfrm>
            <a:off x="2272582" y="4267967"/>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2874885" y="4078280"/>
            <a:ext cx="301686" cy="369332"/>
          </a:xfrm>
          <a:prstGeom prst="rect">
            <a:avLst/>
          </a:prstGeom>
          <a:noFill/>
        </p:spPr>
        <p:txBody>
          <a:bodyPr wrap="none" rtlCol="0">
            <a:spAutoFit/>
          </a:bodyPr>
          <a:lstStyle/>
          <a:p>
            <a:r>
              <a:rPr lang="en-US" dirty="0"/>
              <a:t>3</a:t>
            </a:r>
          </a:p>
        </p:txBody>
      </p:sp>
      <p:sp>
        <p:nvSpPr>
          <p:cNvPr id="47" name="TextBox 46"/>
          <p:cNvSpPr txBox="1"/>
          <p:nvPr/>
        </p:nvSpPr>
        <p:spPr>
          <a:xfrm>
            <a:off x="6195440" y="4219012"/>
            <a:ext cx="301686" cy="369332"/>
          </a:xfrm>
          <a:prstGeom prst="rect">
            <a:avLst/>
          </a:prstGeom>
          <a:noFill/>
        </p:spPr>
        <p:txBody>
          <a:bodyPr wrap="none" rtlCol="0">
            <a:spAutoFit/>
          </a:bodyPr>
          <a:lstStyle/>
          <a:p>
            <a:r>
              <a:rPr lang="en-US" dirty="0"/>
              <a:t>2</a:t>
            </a:r>
          </a:p>
        </p:txBody>
      </p:sp>
      <p:cxnSp>
        <p:nvCxnSpPr>
          <p:cNvPr id="59" name="Straight Connector 58"/>
          <p:cNvCxnSpPr>
            <a:stCxn id="19" idx="4"/>
            <a:endCxn id="11" idx="0"/>
          </p:cNvCxnSpPr>
          <p:nvPr/>
        </p:nvCxnSpPr>
        <p:spPr>
          <a:xfrm>
            <a:off x="6223653" y="3976864"/>
            <a:ext cx="0" cy="88898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8" idx="6"/>
            <a:endCxn id="21" idx="2"/>
          </p:cNvCxnSpPr>
          <p:nvPr/>
        </p:nvCxnSpPr>
        <p:spPr>
          <a:xfrm>
            <a:off x="2793735" y="5107302"/>
            <a:ext cx="1373436" cy="0"/>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15" idx="5"/>
            <a:endCxn id="21" idx="1"/>
          </p:cNvCxnSpPr>
          <p:nvPr/>
        </p:nvCxnSpPr>
        <p:spPr>
          <a:xfrm>
            <a:off x="2727048" y="3920266"/>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7"/>
            <a:endCxn id="16" idx="3"/>
          </p:cNvCxnSpPr>
          <p:nvPr/>
        </p:nvCxnSpPr>
        <p:spPr>
          <a:xfrm flipV="1">
            <a:off x="2727048" y="3920266"/>
            <a:ext cx="1506810" cy="102539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6" idx="4"/>
            <a:endCxn id="21" idx="0"/>
          </p:cNvCxnSpPr>
          <p:nvPr/>
        </p:nvCxnSpPr>
        <p:spPr>
          <a:xfrm>
            <a:off x="4394853" y="3987221"/>
            <a:ext cx="0" cy="891481"/>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6" idx="5"/>
            <a:endCxn id="11" idx="1"/>
          </p:cNvCxnSpPr>
          <p:nvPr/>
        </p:nvCxnSpPr>
        <p:spPr>
          <a:xfrm>
            <a:off x="4555848" y="3920266"/>
            <a:ext cx="1506810" cy="1012533"/>
          </a:xfrm>
          <a:prstGeom prst="line">
            <a:avLst/>
          </a:prstGeom>
          <a:ln w="22225">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709971" y="4095375"/>
            <a:ext cx="301686"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423594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15"/>
                                        </p:tgtEl>
                                        <p:attrNameLst>
                                          <p:attrName>fillcolor</p:attrName>
                                        </p:attrNameLst>
                                      </p:cBhvr>
                                      <p:to>
                                        <p:clrVal>
                                          <a:srgbClr val="FFFF00"/>
                                        </p:clrVal>
                                      </p:to>
                                    </p:set>
                                    <p:set>
                                      <p:cBhvr>
                                        <p:cTn id="7" dur="indefinite"/>
                                        <p:tgtEl>
                                          <p:spTgt spid="15"/>
                                        </p:tgtEl>
                                        <p:attrNameLst>
                                          <p:attrName>fill.type</p:attrName>
                                        </p:attrNameLst>
                                      </p:cBhvr>
                                      <p:to>
                                        <p:strVal val="solid"/>
                                      </p:to>
                                    </p:set>
                                    <p:set>
                                      <p:cBhvr>
                                        <p:cTn id="8" dur="indefinite"/>
                                        <p:tgtEl>
                                          <p:spTgt spid="1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1" nodeType="clickEffect">
                                  <p:stCondLst>
                                    <p:cond delay="0"/>
                                  </p:stCondLst>
                                  <p:childTnLst>
                                    <p:set>
                                      <p:cBhvr>
                                        <p:cTn id="12" dur="indefinite"/>
                                        <p:tgtEl>
                                          <p:spTgt spid="17"/>
                                        </p:tgtEl>
                                        <p:attrNameLst>
                                          <p:attrName>stroke.color</p:attrName>
                                        </p:attrNameLst>
                                      </p:cBhvr>
                                      <p:to>
                                        <p:clrVal>
                                          <a:srgbClr val="FFFF00"/>
                                        </p:clrVal>
                                      </p:to>
                                    </p:set>
                                    <p:set>
                                      <p:cBhvr>
                                        <p:cTn id="13" dur="indefinite"/>
                                        <p:tgtEl>
                                          <p:spTgt spid="17"/>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1" nodeType="clickEffect">
                                  <p:stCondLst>
                                    <p:cond delay="0"/>
                                  </p:stCondLst>
                                  <p:childTnLst>
                                    <p:set>
                                      <p:cBhvr>
                                        <p:cTn id="17" dur="indefinite"/>
                                        <p:tgtEl>
                                          <p:spTgt spid="16"/>
                                        </p:tgtEl>
                                        <p:attrNameLst>
                                          <p:attrName>fillcolor</p:attrName>
                                        </p:attrNameLst>
                                      </p:cBhvr>
                                      <p:to>
                                        <p:clrVal>
                                          <a:srgbClr val="FFFF00"/>
                                        </p:clrVal>
                                      </p:to>
                                    </p:set>
                                    <p:set>
                                      <p:cBhvr>
                                        <p:cTn id="18" dur="indefinite"/>
                                        <p:tgtEl>
                                          <p:spTgt spid="16"/>
                                        </p:tgtEl>
                                        <p:attrNameLst>
                                          <p:attrName>fill.type</p:attrName>
                                        </p:attrNameLst>
                                      </p:cBhvr>
                                      <p:to>
                                        <p:strVal val="solid"/>
                                      </p:to>
                                    </p:set>
                                    <p:set>
                                      <p:cBhvr>
                                        <p:cTn id="19" dur="indefinite"/>
                                        <p:tgtEl>
                                          <p:spTgt spid="1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childTnLst>
                                    <p:set>
                                      <p:cBhvr>
                                        <p:cTn id="23" dur="indefinite"/>
                                        <p:tgtEl>
                                          <p:spTgt spid="72"/>
                                        </p:tgtEl>
                                        <p:attrNameLst>
                                          <p:attrName>stroke.color</p:attrName>
                                        </p:attrNameLst>
                                      </p:cBhvr>
                                      <p:to>
                                        <p:clrVal>
                                          <a:srgbClr val="FFFF00"/>
                                        </p:clrVal>
                                      </p:to>
                                    </p:set>
                                    <p:set>
                                      <p:cBhvr>
                                        <p:cTn id="24" dur="indefinite"/>
                                        <p:tgtEl>
                                          <p:spTgt spid="72"/>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21"/>
                                        </p:tgtEl>
                                        <p:attrNameLst>
                                          <p:attrName>fillcolor</p:attrName>
                                        </p:attrNameLst>
                                      </p:cBhvr>
                                      <p:to>
                                        <p:clrVal>
                                          <a:srgbClr val="FFFF00"/>
                                        </p:clrVal>
                                      </p:to>
                                    </p:set>
                                    <p:set>
                                      <p:cBhvr>
                                        <p:cTn id="29" dur="indefinite"/>
                                        <p:tgtEl>
                                          <p:spTgt spid="21"/>
                                        </p:tgtEl>
                                        <p:attrNameLst>
                                          <p:attrName>fill.type</p:attrName>
                                        </p:attrNameLst>
                                      </p:cBhvr>
                                      <p:to>
                                        <p:strVal val="solid"/>
                                      </p:to>
                                    </p:set>
                                    <p:set>
                                      <p:cBhvr>
                                        <p:cTn id="30" dur="indefinite"/>
                                        <p:tgtEl>
                                          <p:spTgt spid="21"/>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1" nodeType="clickEffect">
                                  <p:stCondLst>
                                    <p:cond delay="0"/>
                                  </p:stCondLst>
                                  <p:childTnLst>
                                    <p:set>
                                      <p:cBhvr>
                                        <p:cTn id="34" dur="indefinite"/>
                                        <p:tgtEl>
                                          <p:spTgt spid="20"/>
                                        </p:tgtEl>
                                        <p:attrNameLst>
                                          <p:attrName>stroke.color</p:attrName>
                                        </p:attrNameLst>
                                      </p:cBhvr>
                                      <p:to>
                                        <p:clrVal>
                                          <a:srgbClr val="FFFF00"/>
                                        </p:clrVal>
                                      </p:to>
                                    </p:set>
                                    <p:set>
                                      <p:cBhvr>
                                        <p:cTn id="35" dur="indefinite"/>
                                        <p:tgtEl>
                                          <p:spTgt spid="20"/>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1" nodeType="clickEffect">
                                  <p:stCondLst>
                                    <p:cond delay="0"/>
                                  </p:stCondLst>
                                  <p:childTnLst>
                                    <p:set>
                                      <p:cBhvr>
                                        <p:cTn id="39" dur="indefinite"/>
                                        <p:tgtEl>
                                          <p:spTgt spid="18"/>
                                        </p:tgtEl>
                                        <p:attrNameLst>
                                          <p:attrName>fillcolor</p:attrName>
                                        </p:attrNameLst>
                                      </p:cBhvr>
                                      <p:to>
                                        <p:clrVal>
                                          <a:srgbClr val="FFFF00"/>
                                        </p:clrVal>
                                      </p:to>
                                    </p:set>
                                    <p:set>
                                      <p:cBhvr>
                                        <p:cTn id="40" dur="indefinite"/>
                                        <p:tgtEl>
                                          <p:spTgt spid="18"/>
                                        </p:tgtEl>
                                        <p:attrNameLst>
                                          <p:attrName>fill.type</p:attrName>
                                        </p:attrNameLst>
                                      </p:cBhvr>
                                      <p:to>
                                        <p:strVal val="solid"/>
                                      </p:to>
                                    </p:set>
                                    <p:set>
                                      <p:cBhvr>
                                        <p:cTn id="41" dur="indefinite"/>
                                        <p:tgtEl>
                                          <p:spTgt spid="18"/>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nodeType="clickEffect">
                                  <p:stCondLst>
                                    <p:cond delay="0"/>
                                  </p:stCondLst>
                                  <p:childTnLst>
                                    <p:set>
                                      <p:cBhvr>
                                        <p:cTn id="45" dur="indefinite"/>
                                        <p:tgtEl>
                                          <p:spTgt spid="76"/>
                                        </p:tgtEl>
                                        <p:attrNameLst>
                                          <p:attrName>stroke.color</p:attrName>
                                        </p:attrNameLst>
                                      </p:cBhvr>
                                      <p:to>
                                        <p:clrVal>
                                          <a:srgbClr val="FFFF00"/>
                                        </p:clrVal>
                                      </p:to>
                                    </p:set>
                                    <p:set>
                                      <p:cBhvr>
                                        <p:cTn id="46" dur="indefinite"/>
                                        <p:tgtEl>
                                          <p:spTgt spid="76"/>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11"/>
                                        </p:tgtEl>
                                        <p:attrNameLst>
                                          <p:attrName>fillcolor</p:attrName>
                                        </p:attrNameLst>
                                      </p:cBhvr>
                                      <p:to>
                                        <p:clrVal>
                                          <a:srgbClr val="FFFF00"/>
                                        </p:clrVal>
                                      </p:to>
                                    </p:set>
                                    <p:set>
                                      <p:cBhvr>
                                        <p:cTn id="51" dur="indefinite"/>
                                        <p:tgtEl>
                                          <p:spTgt spid="11"/>
                                        </p:tgtEl>
                                        <p:attrNameLst>
                                          <p:attrName>fill.type</p:attrName>
                                        </p:attrNameLst>
                                      </p:cBhvr>
                                      <p:to>
                                        <p:strVal val="solid"/>
                                      </p:to>
                                    </p:set>
                                    <p:set>
                                      <p:cBhvr>
                                        <p:cTn id="52" dur="indefinite"/>
                                        <p:tgtEl>
                                          <p:spTgt spid="11"/>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7" presetClass="emph" presetSubtype="1" nodeType="clickEffect">
                                  <p:stCondLst>
                                    <p:cond delay="0"/>
                                  </p:stCondLst>
                                  <p:childTnLst>
                                    <p:set>
                                      <p:cBhvr>
                                        <p:cTn id="56" dur="indefinite"/>
                                        <p:tgtEl>
                                          <p:spTgt spid="59"/>
                                        </p:tgtEl>
                                        <p:attrNameLst>
                                          <p:attrName>stroke.color</p:attrName>
                                        </p:attrNameLst>
                                      </p:cBhvr>
                                      <p:to>
                                        <p:clrVal>
                                          <a:srgbClr val="FFFF00"/>
                                        </p:clrVal>
                                      </p:to>
                                    </p:set>
                                    <p:set>
                                      <p:cBhvr>
                                        <p:cTn id="57" dur="indefinite"/>
                                        <p:tgtEl>
                                          <p:spTgt spid="59"/>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mph" presetSubtype="1" nodeType="clickEffect">
                                  <p:stCondLst>
                                    <p:cond delay="0"/>
                                  </p:stCondLst>
                                  <p:childTnLst>
                                    <p:set>
                                      <p:cBhvr>
                                        <p:cTn id="61" dur="indefinite"/>
                                        <p:tgtEl>
                                          <p:spTgt spid="19"/>
                                        </p:tgtEl>
                                        <p:attrNameLst>
                                          <p:attrName>fillcolor</p:attrName>
                                        </p:attrNameLst>
                                      </p:cBhvr>
                                      <p:to>
                                        <p:clrVal>
                                          <a:srgbClr val="FFFF00"/>
                                        </p:clrVal>
                                      </p:to>
                                    </p:set>
                                    <p:set>
                                      <p:cBhvr>
                                        <p:cTn id="62" dur="indefinite"/>
                                        <p:tgtEl>
                                          <p:spTgt spid="19"/>
                                        </p:tgtEl>
                                        <p:attrNameLst>
                                          <p:attrName>fill.type</p:attrName>
                                        </p:attrNameLst>
                                      </p:cBhvr>
                                      <p:to>
                                        <p:strVal val="solid"/>
                                      </p:to>
                                    </p:set>
                                    <p:set>
                                      <p:cBhvr>
                                        <p:cTn id="63" dur="indefinite"/>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Gold Mines (from </a:t>
            </a:r>
            <a:r>
              <a:rPr lang="en-US" dirty="0" err="1" smtClean="0"/>
              <a:t>TopCoder</a:t>
            </a:r>
            <a:r>
              <a:rPr lang="en-US" dirty="0" smtClean="0"/>
              <a:t>)</a:t>
            </a:r>
            <a:endParaRPr lang="en-US" dirty="0"/>
          </a:p>
        </p:txBody>
      </p:sp>
      <p:sp>
        <p:nvSpPr>
          <p:cNvPr id="3" name="TextBox 2"/>
          <p:cNvSpPr txBox="1"/>
          <p:nvPr/>
        </p:nvSpPr>
        <p:spPr>
          <a:xfrm>
            <a:off x="304800" y="1391483"/>
            <a:ext cx="8610600" cy="4524315"/>
          </a:xfrm>
          <a:prstGeom prst="rect">
            <a:avLst/>
          </a:prstGeom>
          <a:noFill/>
        </p:spPr>
        <p:txBody>
          <a:bodyPr wrap="square" rtlCol="0">
            <a:spAutoFit/>
          </a:bodyPr>
          <a:lstStyle/>
          <a:p>
            <a:r>
              <a:rPr lang="en-US" dirty="0" smtClean="0"/>
              <a:t>You have two gold mines, each containing up to six deposits with these probabilities: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You can employ up to six miners per mine.  Your profit per mine is:</a:t>
            </a:r>
          </a:p>
          <a:p>
            <a:pPr marL="742950" lvl="1" indent="-285750">
              <a:buFont typeface="Arial" panose="020B0604020202020204" pitchFamily="34" charset="0"/>
              <a:buChar char="•"/>
            </a:pPr>
            <a:r>
              <a:rPr lang="en-US" dirty="0" smtClean="0"/>
              <a:t>$60 per miner if fewer miners than deposits</a:t>
            </a:r>
          </a:p>
          <a:p>
            <a:pPr marL="742950" lvl="1" indent="-285750">
              <a:buFont typeface="Arial" panose="020B0604020202020204" pitchFamily="34" charset="0"/>
              <a:buChar char="•"/>
            </a:pPr>
            <a:r>
              <a:rPr lang="en-US" dirty="0" smtClean="0"/>
              <a:t>$50 per miner if the same number of miners as deposits</a:t>
            </a:r>
          </a:p>
          <a:p>
            <a:pPr marL="742950" lvl="1" indent="-285750">
              <a:buFont typeface="Arial" panose="020B0604020202020204" pitchFamily="34" charset="0"/>
              <a:buChar char="•"/>
            </a:pPr>
            <a:r>
              <a:rPr lang="en-US" dirty="0" smtClean="0"/>
              <a:t>$50 per deposit being mined minus $20 per excess miner otherwise.</a:t>
            </a:r>
          </a:p>
          <a:p>
            <a:pPr marL="742950" lvl="1" indent="-285750">
              <a:buFont typeface="Arial" panose="020B0604020202020204" pitchFamily="34" charset="0"/>
              <a:buChar char="•"/>
            </a:pPr>
            <a:endParaRPr lang="en-US" dirty="0"/>
          </a:p>
          <a:p>
            <a:r>
              <a:rPr lang="en-US" dirty="0" smtClean="0"/>
              <a:t>For example, if you have one miner the expected profits would be</a:t>
            </a:r>
          </a:p>
          <a:p>
            <a:endParaRPr lang="en-US" dirty="0" smtClean="0"/>
          </a:p>
          <a:p>
            <a:pPr marL="742950" lvl="1" indent="-285750">
              <a:buFont typeface="Arial" panose="020B0604020202020204" pitchFamily="34" charset="0"/>
              <a:buChar char="•"/>
            </a:pPr>
            <a:r>
              <a:rPr lang="en-US" dirty="0" smtClean="0"/>
              <a:t>Mine 1:  30% of $50 + 70% of $60 = $57</a:t>
            </a:r>
          </a:p>
          <a:p>
            <a:pPr marL="742950" lvl="1" indent="-285750">
              <a:buFont typeface="Arial" panose="020B0604020202020204" pitchFamily="34" charset="0"/>
              <a:buChar char="•"/>
            </a:pPr>
            <a:r>
              <a:rPr lang="en-US" dirty="0" smtClean="0"/>
              <a:t>Mine 2:  20% of -$20 + 20% of $50 + 60% of $60 = $44</a:t>
            </a:r>
          </a:p>
        </p:txBody>
      </p:sp>
      <p:graphicFrame>
        <p:nvGraphicFramePr>
          <p:cNvPr id="4" name="Table 3"/>
          <p:cNvGraphicFramePr>
            <a:graphicFrameLocks noGrp="1"/>
          </p:cNvGraphicFramePr>
          <p:nvPr>
            <p:extLst>
              <p:ext uri="{D42A27DB-BD31-4B8C-83A1-F6EECF244321}">
                <p14:modId xmlns:p14="http://schemas.microsoft.com/office/powerpoint/2010/main" val="111115810"/>
              </p:ext>
            </p:extLst>
          </p:nvPr>
        </p:nvGraphicFramePr>
        <p:xfrm>
          <a:off x="762000" y="2011680"/>
          <a:ext cx="7086600" cy="111252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2</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r>
              <a:tr h="370840">
                <a:tc>
                  <a:txBody>
                    <a:bodyPr/>
                    <a:lstStyle/>
                    <a:p>
                      <a:r>
                        <a:rPr lang="en-US" dirty="0" smtClean="0"/>
                        <a:t>Mine 1</a:t>
                      </a:r>
                      <a:endParaRPr lang="en-US" dirty="0"/>
                    </a:p>
                  </a:txBody>
                  <a:tcPr/>
                </a:tc>
                <a:tc>
                  <a:txBody>
                    <a:bodyPr/>
                    <a:lstStyle/>
                    <a:p>
                      <a:pPr algn="r"/>
                      <a:r>
                        <a:rPr lang="en-US" dirty="0" smtClean="0"/>
                        <a:t>0</a:t>
                      </a:r>
                      <a:endParaRPr lang="en-US" dirty="0"/>
                    </a:p>
                  </a:txBody>
                  <a:tcPr/>
                </a:tc>
                <a:tc>
                  <a:txBody>
                    <a:bodyPr/>
                    <a:lstStyle/>
                    <a:p>
                      <a:pPr algn="r"/>
                      <a:r>
                        <a:rPr lang="en-US" dirty="0" smtClean="0"/>
                        <a:t>30</a:t>
                      </a:r>
                      <a:endParaRPr lang="en-US" dirty="0"/>
                    </a:p>
                  </a:txBody>
                  <a:tcPr/>
                </a:tc>
                <a:tc>
                  <a:txBody>
                    <a:bodyPr/>
                    <a:lstStyle/>
                    <a:p>
                      <a:pPr algn="r"/>
                      <a:r>
                        <a:rPr lang="en-US" dirty="0" smtClean="0"/>
                        <a:t>30</a:t>
                      </a:r>
                      <a:endParaRPr lang="en-US" dirty="0"/>
                    </a:p>
                  </a:txBody>
                  <a:tcPr/>
                </a:tc>
                <a:tc>
                  <a:txBody>
                    <a:bodyPr/>
                    <a:lstStyle/>
                    <a:p>
                      <a:pPr algn="r"/>
                      <a:r>
                        <a:rPr lang="en-US" dirty="0" smtClean="0"/>
                        <a:t>40</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r>
              <a:tr h="370840">
                <a:tc>
                  <a:txBody>
                    <a:bodyPr/>
                    <a:lstStyle/>
                    <a:p>
                      <a:r>
                        <a:rPr lang="en-US" dirty="0" smtClean="0"/>
                        <a:t>Mine 2</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bl>
          </a:graphicData>
        </a:graphic>
      </p:graphicFrame>
    </p:spTree>
    <p:extLst>
      <p:ext uri="{BB962C8B-B14F-4D97-AF65-F5344CB8AC3E}">
        <p14:creationId xmlns:p14="http://schemas.microsoft.com/office/powerpoint/2010/main" val="3510695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Solution</a:t>
            </a:r>
            <a:endParaRPr lang="en-US" dirty="0"/>
          </a:p>
        </p:txBody>
      </p:sp>
      <p:sp>
        <p:nvSpPr>
          <p:cNvPr id="4" name="TextBox 3"/>
          <p:cNvSpPr txBox="1"/>
          <p:nvPr/>
        </p:nvSpPr>
        <p:spPr>
          <a:xfrm>
            <a:off x="228600" y="1154668"/>
            <a:ext cx="8610601" cy="1077218"/>
          </a:xfrm>
          <a:prstGeom prst="rect">
            <a:avLst/>
          </a:prstGeom>
          <a:noFill/>
        </p:spPr>
        <p:txBody>
          <a:bodyPr wrap="square" rtlCol="0">
            <a:spAutoFit/>
          </a:bodyPr>
          <a:lstStyle/>
          <a:p>
            <a:r>
              <a:rPr lang="en-US" dirty="0" smtClean="0"/>
              <a:t>Repeat until there are no meetings left to schedule</a:t>
            </a:r>
          </a:p>
          <a:p>
            <a:endParaRPr lang="en-US" sz="1000" dirty="0" smtClean="0"/>
          </a:p>
          <a:p>
            <a:pPr marL="742950" lvl="1" indent="-285750">
              <a:buFont typeface="Arial" pitchFamily="34" charset="0"/>
              <a:buChar char="•"/>
            </a:pPr>
            <a:r>
              <a:rPr lang="en-US" dirty="0" smtClean="0"/>
              <a:t>Pick the meeting with the earliest ending time.</a:t>
            </a:r>
          </a:p>
          <a:p>
            <a:pPr marL="742950" lvl="1" indent="-285750">
              <a:buFont typeface="Arial" pitchFamily="34" charset="0"/>
              <a:buChar char="•"/>
            </a:pPr>
            <a:r>
              <a:rPr lang="en-US" dirty="0" smtClean="0"/>
              <a:t>Discard </a:t>
            </a:r>
            <a:r>
              <a:rPr lang="en-US" dirty="0"/>
              <a:t>all conflicting </a:t>
            </a:r>
            <a:r>
              <a:rPr lang="en-US" dirty="0" smtClean="0"/>
              <a:t>meetings</a:t>
            </a:r>
            <a:endParaRPr lang="en-US" dirty="0"/>
          </a:p>
        </p:txBody>
      </p:sp>
      <p:cxnSp>
        <p:nvCxnSpPr>
          <p:cNvPr id="13" name="Straight Connector 12"/>
          <p:cNvCxnSpPr/>
          <p:nvPr/>
        </p:nvCxnSpPr>
        <p:spPr>
          <a:xfrm>
            <a:off x="457200" y="603504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14400" y="3840480"/>
            <a:ext cx="914400" cy="11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0" y="5303520"/>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848600" y="438912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181600" y="5577840"/>
            <a:ext cx="1905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280160" y="3200400"/>
            <a:ext cx="27051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133600" y="4663440"/>
            <a:ext cx="2133600" cy="11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200400" y="4114800"/>
            <a:ext cx="29337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381750" y="5029200"/>
            <a:ext cx="20764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876800" y="3566160"/>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81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21"/>
                                        </p:tgtEl>
                                        <p:attrNameLst>
                                          <p:attrName>stroke.color</p:attrName>
                                        </p:attrNameLst>
                                      </p:cBhvr>
                                      <p:to>
                                        <p:clrVal>
                                          <a:srgbClr val="FFFF00"/>
                                        </p:clrVal>
                                      </p:to>
                                    </p:set>
                                    <p:set>
                                      <p:cBhvr>
                                        <p:cTn id="7" dur="indefinite"/>
                                        <p:tgtEl>
                                          <p:spTgt spid="2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3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7" presetClass="emph" presetSubtype="1" nodeType="clickEffect">
                                  <p:stCondLst>
                                    <p:cond delay="0"/>
                                  </p:stCondLst>
                                  <p:childTnLst>
                                    <p:set>
                                      <p:cBhvr>
                                        <p:cTn id="17" dur="indefinite"/>
                                        <p:tgtEl>
                                          <p:spTgt spid="39"/>
                                        </p:tgtEl>
                                        <p:attrNameLst>
                                          <p:attrName>stroke.color</p:attrName>
                                        </p:attrNameLst>
                                      </p:cBhvr>
                                      <p:to>
                                        <p:clrVal>
                                          <a:srgbClr val="FFFF00"/>
                                        </p:clrVal>
                                      </p:to>
                                    </p:set>
                                    <p:set>
                                      <p:cBhvr>
                                        <p:cTn id="18" dur="indefinite"/>
                                        <p:tgtEl>
                                          <p:spTgt spid="39"/>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1" nodeType="clickEffect">
                                  <p:stCondLst>
                                    <p:cond delay="0"/>
                                  </p:stCondLst>
                                  <p:childTnLst>
                                    <p:set>
                                      <p:cBhvr>
                                        <p:cTn id="26" dur="indefinite"/>
                                        <p:tgtEl>
                                          <p:spTgt spid="31"/>
                                        </p:tgtEl>
                                        <p:attrNameLst>
                                          <p:attrName>stroke.color</p:attrName>
                                        </p:attrNameLst>
                                      </p:cBhvr>
                                      <p:to>
                                        <p:clrVal>
                                          <a:srgbClr val="FFFF00"/>
                                        </p:clrVal>
                                      </p:to>
                                    </p:set>
                                    <p:set>
                                      <p:cBhvr>
                                        <p:cTn id="27" dur="indefinite"/>
                                        <p:tgtEl>
                                          <p:spTgt spid="31"/>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0"/>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5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1" nodeType="clickEffect">
                                  <p:stCondLst>
                                    <p:cond delay="0"/>
                                  </p:stCondLst>
                                  <p:childTnLst>
                                    <p:set>
                                      <p:cBhvr>
                                        <p:cTn id="37" dur="indefinite"/>
                                        <p:tgtEl>
                                          <p:spTgt spid="30"/>
                                        </p:tgtEl>
                                        <p:attrNameLst>
                                          <p:attrName>stroke.color</p:attrName>
                                        </p:attrNameLst>
                                      </p:cBhvr>
                                      <p:to>
                                        <p:clrVal>
                                          <a:srgbClr val="FFFF00"/>
                                        </p:clrVal>
                                      </p:to>
                                    </p:set>
                                    <p:set>
                                      <p:cBhvr>
                                        <p:cTn id="38" dur="indefinite"/>
                                        <p:tgtEl>
                                          <p:spTgt spid="3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Gold Mines (from </a:t>
            </a:r>
            <a:r>
              <a:rPr lang="en-US" dirty="0" err="1" smtClean="0"/>
              <a:t>TopCoder</a:t>
            </a:r>
            <a:r>
              <a:rPr lang="en-US" dirty="0" smtClean="0"/>
              <a:t>)</a:t>
            </a:r>
            <a:endParaRPr lang="en-US" dirty="0"/>
          </a:p>
        </p:txBody>
      </p:sp>
      <p:sp>
        <p:nvSpPr>
          <p:cNvPr id="3" name="TextBox 2"/>
          <p:cNvSpPr txBox="1"/>
          <p:nvPr/>
        </p:nvSpPr>
        <p:spPr>
          <a:xfrm>
            <a:off x="304800" y="990600"/>
            <a:ext cx="8610600" cy="4801314"/>
          </a:xfrm>
          <a:prstGeom prst="rect">
            <a:avLst/>
          </a:prstGeom>
          <a:noFill/>
        </p:spPr>
        <p:txBody>
          <a:bodyPr wrap="square" rtlCol="0">
            <a:spAutoFit/>
          </a:bodyPr>
          <a:lstStyle/>
          <a:p>
            <a:r>
              <a:rPr lang="en-US" dirty="0" smtClean="0"/>
              <a:t>Suppose you have n ≤ 12 miners.  How do you allocate them to mines?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can calculate the profit (or loss) corresponding to each number of miners:</a:t>
            </a:r>
          </a:p>
          <a:p>
            <a:endParaRPr lang="en-US" dirty="0"/>
          </a:p>
          <a:p>
            <a:endParaRPr lang="en-US" dirty="0" smtClean="0"/>
          </a:p>
          <a:p>
            <a:endParaRPr lang="en-US" dirty="0"/>
          </a:p>
          <a:p>
            <a:endParaRPr lang="en-US" dirty="0" smtClean="0"/>
          </a:p>
          <a:p>
            <a:pPr lvl="1"/>
            <a:endParaRPr lang="en-US" dirty="0"/>
          </a:p>
          <a:p>
            <a:endParaRPr lang="en-US" dirty="0"/>
          </a:p>
          <a:p>
            <a:r>
              <a:rPr lang="en-US" dirty="0" smtClean="0"/>
              <a:t>We can also calculate profit (or loss) that each additional miner brings to a mine:</a:t>
            </a:r>
          </a:p>
          <a:p>
            <a:endParaRPr lang="en-US" dirty="0"/>
          </a:p>
          <a:p>
            <a:endParaRPr lang="en-US" dirty="0"/>
          </a:p>
        </p:txBody>
      </p:sp>
      <p:graphicFrame>
        <p:nvGraphicFramePr>
          <p:cNvPr id="4" name="Table 3"/>
          <p:cNvGraphicFramePr>
            <a:graphicFrameLocks noGrp="1"/>
          </p:cNvGraphicFramePr>
          <p:nvPr>
            <p:extLst/>
          </p:nvPr>
        </p:nvGraphicFramePr>
        <p:xfrm>
          <a:off x="1066804" y="1600200"/>
          <a:ext cx="7086600" cy="111252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2</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r>
              <a:tr h="370840">
                <a:tc>
                  <a:txBody>
                    <a:bodyPr/>
                    <a:lstStyle/>
                    <a:p>
                      <a:r>
                        <a:rPr lang="en-US" dirty="0" smtClean="0"/>
                        <a:t>Mine 1</a:t>
                      </a:r>
                      <a:endParaRPr lang="en-US" dirty="0"/>
                    </a:p>
                  </a:txBody>
                  <a:tcPr/>
                </a:tc>
                <a:tc>
                  <a:txBody>
                    <a:bodyPr/>
                    <a:lstStyle/>
                    <a:p>
                      <a:pPr algn="r"/>
                      <a:r>
                        <a:rPr lang="en-US" dirty="0" smtClean="0"/>
                        <a:t>0</a:t>
                      </a:r>
                      <a:endParaRPr lang="en-US" dirty="0"/>
                    </a:p>
                  </a:txBody>
                  <a:tcPr/>
                </a:tc>
                <a:tc>
                  <a:txBody>
                    <a:bodyPr/>
                    <a:lstStyle/>
                    <a:p>
                      <a:pPr algn="r"/>
                      <a:r>
                        <a:rPr lang="en-US" dirty="0" smtClean="0"/>
                        <a:t>30</a:t>
                      </a:r>
                      <a:endParaRPr lang="en-US" dirty="0"/>
                    </a:p>
                  </a:txBody>
                  <a:tcPr/>
                </a:tc>
                <a:tc>
                  <a:txBody>
                    <a:bodyPr/>
                    <a:lstStyle/>
                    <a:p>
                      <a:pPr algn="r"/>
                      <a:r>
                        <a:rPr lang="en-US" dirty="0" smtClean="0"/>
                        <a:t>30</a:t>
                      </a:r>
                      <a:endParaRPr lang="en-US" dirty="0"/>
                    </a:p>
                  </a:txBody>
                  <a:tcPr/>
                </a:tc>
                <a:tc>
                  <a:txBody>
                    <a:bodyPr/>
                    <a:lstStyle/>
                    <a:p>
                      <a:pPr algn="r"/>
                      <a:r>
                        <a:rPr lang="en-US" dirty="0" smtClean="0"/>
                        <a:t>40</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r>
              <a:tr h="370840">
                <a:tc>
                  <a:txBody>
                    <a:bodyPr/>
                    <a:lstStyle/>
                    <a:p>
                      <a:r>
                        <a:rPr lang="en-US" dirty="0" smtClean="0"/>
                        <a:t>Mine 2</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c>
                  <a:txBody>
                    <a:bodyPr/>
                    <a:lstStyle/>
                    <a:p>
                      <a:pPr algn="r"/>
                      <a:r>
                        <a:rPr lang="en-US" dirty="0" smtClean="0"/>
                        <a:t>10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2600860"/>
              </p:ext>
            </p:extLst>
          </p:nvPr>
        </p:nvGraphicFramePr>
        <p:xfrm>
          <a:off x="1066800" y="3459480"/>
          <a:ext cx="7086600" cy="111252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2</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r>
              <a:tr h="370840">
                <a:tc>
                  <a:txBody>
                    <a:bodyPr/>
                    <a:lstStyle/>
                    <a:p>
                      <a:r>
                        <a:rPr lang="en-US" dirty="0" smtClean="0"/>
                        <a:t>Mine 1</a:t>
                      </a:r>
                      <a:endParaRPr lang="en-US" dirty="0"/>
                    </a:p>
                  </a:txBody>
                  <a:tcPr/>
                </a:tc>
                <a:tc>
                  <a:txBody>
                    <a:bodyPr/>
                    <a:lstStyle/>
                    <a:p>
                      <a:pPr algn="r"/>
                      <a:endParaRPr lang="en-US" dirty="0"/>
                    </a:p>
                  </a:txBody>
                  <a:tcPr/>
                </a:tc>
                <a:tc>
                  <a:txBody>
                    <a:bodyPr/>
                    <a:lstStyle/>
                    <a:p>
                      <a:pPr algn="r"/>
                      <a:r>
                        <a:rPr lang="en-US" dirty="0" smtClean="0"/>
                        <a:t>57</a:t>
                      </a:r>
                      <a:endParaRPr lang="en-US" dirty="0"/>
                    </a:p>
                  </a:txBody>
                  <a:tcPr/>
                </a:tc>
                <a:tc>
                  <a:txBody>
                    <a:bodyPr/>
                    <a:lstStyle/>
                    <a:p>
                      <a:pPr algn="r"/>
                      <a:r>
                        <a:rPr lang="en-US" dirty="0" smtClean="0"/>
                        <a:t>87</a:t>
                      </a:r>
                      <a:endParaRPr lang="en-US" dirty="0"/>
                    </a:p>
                  </a:txBody>
                  <a:tcPr/>
                </a:tc>
                <a:tc>
                  <a:txBody>
                    <a:bodyPr/>
                    <a:lstStyle/>
                    <a:p>
                      <a:pPr algn="r"/>
                      <a:r>
                        <a:rPr lang="en-US" dirty="0" smtClean="0"/>
                        <a:t>87</a:t>
                      </a:r>
                      <a:endParaRPr lang="en-US" dirty="0"/>
                    </a:p>
                  </a:txBody>
                  <a:tcPr/>
                </a:tc>
                <a:tc>
                  <a:txBody>
                    <a:bodyPr/>
                    <a:lstStyle/>
                    <a:p>
                      <a:pPr algn="r"/>
                      <a:r>
                        <a:rPr lang="en-US" dirty="0" smtClean="0"/>
                        <a:t>67</a:t>
                      </a:r>
                      <a:endParaRPr lang="en-US" dirty="0"/>
                    </a:p>
                  </a:txBody>
                  <a:tcPr/>
                </a:tc>
                <a:tc>
                  <a:txBody>
                    <a:bodyPr/>
                    <a:lstStyle/>
                    <a:p>
                      <a:pPr algn="r"/>
                      <a:r>
                        <a:rPr lang="en-US" dirty="0" smtClean="0"/>
                        <a:t>47</a:t>
                      </a:r>
                      <a:endParaRPr lang="en-US" dirty="0"/>
                    </a:p>
                  </a:txBody>
                  <a:tcPr/>
                </a:tc>
                <a:tc>
                  <a:txBody>
                    <a:bodyPr/>
                    <a:lstStyle/>
                    <a:p>
                      <a:pPr algn="r"/>
                      <a:r>
                        <a:rPr lang="en-US" dirty="0" smtClean="0"/>
                        <a:t>27</a:t>
                      </a:r>
                      <a:endParaRPr lang="en-US" dirty="0"/>
                    </a:p>
                  </a:txBody>
                  <a:tcPr/>
                </a:tc>
              </a:tr>
              <a:tr h="370840">
                <a:tc>
                  <a:txBody>
                    <a:bodyPr/>
                    <a:lstStyle/>
                    <a:p>
                      <a:r>
                        <a:rPr lang="en-US" dirty="0" smtClean="0"/>
                        <a:t>Mine 2</a:t>
                      </a:r>
                      <a:endParaRPr lang="en-US" dirty="0"/>
                    </a:p>
                  </a:txBody>
                  <a:tcPr/>
                </a:tc>
                <a:tc>
                  <a:txBody>
                    <a:bodyPr/>
                    <a:lstStyle/>
                    <a:p>
                      <a:pPr algn="r"/>
                      <a:endParaRPr lang="en-US" dirty="0"/>
                    </a:p>
                  </a:txBody>
                  <a:tcPr/>
                </a:tc>
                <a:tc>
                  <a:txBody>
                    <a:bodyPr/>
                    <a:lstStyle/>
                    <a:p>
                      <a:pPr algn="r"/>
                      <a:r>
                        <a:rPr lang="en-US" dirty="0" smtClean="0"/>
                        <a:t>44</a:t>
                      </a:r>
                      <a:endParaRPr lang="en-US" dirty="0"/>
                    </a:p>
                  </a:txBody>
                  <a:tcPr/>
                </a:tc>
                <a:tc>
                  <a:txBody>
                    <a:bodyPr/>
                    <a:lstStyle/>
                    <a:p>
                      <a:pPr algn="r"/>
                      <a:r>
                        <a:rPr lang="en-US" dirty="0" smtClean="0"/>
                        <a:t>66</a:t>
                      </a:r>
                      <a:endParaRPr lang="en-US" dirty="0"/>
                    </a:p>
                  </a:txBody>
                  <a:tcPr/>
                </a:tc>
                <a:tc>
                  <a:txBody>
                    <a:bodyPr/>
                    <a:lstStyle/>
                    <a:p>
                      <a:pPr algn="r"/>
                      <a:r>
                        <a:rPr lang="en-US" dirty="0" smtClean="0"/>
                        <a:t>75</a:t>
                      </a:r>
                      <a:endParaRPr lang="en-US" dirty="0"/>
                    </a:p>
                  </a:txBody>
                  <a:tcPr/>
                </a:tc>
                <a:tc>
                  <a:txBody>
                    <a:bodyPr/>
                    <a:lstStyle/>
                    <a:p>
                      <a:pPr algn="r"/>
                      <a:r>
                        <a:rPr lang="en-US" dirty="0" smtClean="0"/>
                        <a:t>75</a:t>
                      </a:r>
                      <a:endParaRPr lang="en-US" dirty="0"/>
                    </a:p>
                  </a:txBody>
                  <a:tcPr/>
                </a:tc>
                <a:tc>
                  <a:txBody>
                    <a:bodyPr/>
                    <a:lstStyle/>
                    <a:p>
                      <a:pPr algn="r"/>
                      <a:r>
                        <a:rPr lang="en-US" dirty="0" smtClean="0"/>
                        <a:t>66</a:t>
                      </a:r>
                      <a:endParaRPr lang="en-US" dirty="0"/>
                    </a:p>
                  </a:txBody>
                  <a:tcPr/>
                </a:tc>
                <a:tc>
                  <a:txBody>
                    <a:bodyPr/>
                    <a:lstStyle/>
                    <a:p>
                      <a:pPr algn="r"/>
                      <a:r>
                        <a:rPr lang="en-US" dirty="0" smtClean="0"/>
                        <a:t>48</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6865820"/>
              </p:ext>
            </p:extLst>
          </p:nvPr>
        </p:nvGraphicFramePr>
        <p:xfrm>
          <a:off x="1066800" y="5364480"/>
          <a:ext cx="7086600" cy="111252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2</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r>
              <a:tr h="370840">
                <a:tc>
                  <a:txBody>
                    <a:bodyPr/>
                    <a:lstStyle/>
                    <a:p>
                      <a:r>
                        <a:rPr lang="en-US" dirty="0" smtClean="0"/>
                        <a:t>Mine 1</a:t>
                      </a:r>
                      <a:endParaRPr lang="en-US" dirty="0"/>
                    </a:p>
                  </a:txBody>
                  <a:tcPr/>
                </a:tc>
                <a:tc>
                  <a:txBody>
                    <a:bodyPr/>
                    <a:lstStyle/>
                    <a:p>
                      <a:pPr algn="r"/>
                      <a:endParaRPr lang="en-US" dirty="0"/>
                    </a:p>
                  </a:txBody>
                  <a:tcPr/>
                </a:tc>
                <a:tc>
                  <a:txBody>
                    <a:bodyPr/>
                    <a:lstStyle/>
                    <a:p>
                      <a:pPr algn="r"/>
                      <a:r>
                        <a:rPr lang="en-US" dirty="0" smtClean="0"/>
                        <a:t>57</a:t>
                      </a:r>
                      <a:endParaRPr lang="en-US" dirty="0"/>
                    </a:p>
                  </a:txBody>
                  <a:tcPr/>
                </a:tc>
                <a:tc>
                  <a:txBody>
                    <a:bodyPr/>
                    <a:lstStyle/>
                    <a:p>
                      <a:pPr algn="r"/>
                      <a:r>
                        <a:rPr lang="en-US" dirty="0" smtClean="0"/>
                        <a:t>30</a:t>
                      </a:r>
                      <a:endParaRPr lang="en-US" dirty="0"/>
                    </a:p>
                  </a:txBody>
                  <a:tcPr/>
                </a:tc>
                <a:tc>
                  <a:txBody>
                    <a:bodyPr/>
                    <a:lstStyle/>
                    <a:p>
                      <a:pPr algn="r"/>
                      <a:r>
                        <a:rPr lang="en-US" dirty="0" smtClean="0"/>
                        <a:t>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r>
                        <a:rPr lang="en-US" dirty="0" smtClean="0"/>
                        <a:t>Mine 2</a:t>
                      </a:r>
                      <a:endParaRPr lang="en-US" dirty="0"/>
                    </a:p>
                  </a:txBody>
                  <a:tcPr/>
                </a:tc>
                <a:tc>
                  <a:txBody>
                    <a:bodyPr/>
                    <a:lstStyle/>
                    <a:p>
                      <a:pPr algn="r"/>
                      <a:endParaRPr lang="en-US" dirty="0"/>
                    </a:p>
                  </a:txBody>
                  <a:tcPr/>
                </a:tc>
                <a:tc>
                  <a:txBody>
                    <a:bodyPr/>
                    <a:lstStyle/>
                    <a:p>
                      <a:pPr algn="r"/>
                      <a:r>
                        <a:rPr lang="en-US" dirty="0" smtClean="0"/>
                        <a:t>44</a:t>
                      </a:r>
                      <a:endParaRPr lang="en-US" dirty="0"/>
                    </a:p>
                  </a:txBody>
                  <a:tcPr/>
                </a:tc>
                <a:tc>
                  <a:txBody>
                    <a:bodyPr/>
                    <a:lstStyle/>
                    <a:p>
                      <a:pPr algn="r"/>
                      <a:r>
                        <a:rPr lang="en-US" dirty="0" smtClean="0"/>
                        <a:t>22</a:t>
                      </a:r>
                      <a:endParaRPr lang="en-US" dirty="0"/>
                    </a:p>
                  </a:txBody>
                  <a:tcPr/>
                </a:tc>
                <a:tc>
                  <a:txBody>
                    <a:bodyPr/>
                    <a:lstStyle/>
                    <a:p>
                      <a:pPr algn="r"/>
                      <a:r>
                        <a:rPr lang="en-US" dirty="0" smtClean="0"/>
                        <a:t>9</a:t>
                      </a:r>
                      <a:endParaRPr lang="en-US" dirty="0"/>
                    </a:p>
                  </a:txBody>
                  <a:tcPr/>
                </a:tc>
                <a:tc>
                  <a:txBody>
                    <a:bodyPr/>
                    <a:lstStyle/>
                    <a:p>
                      <a:pPr algn="r"/>
                      <a:r>
                        <a:rPr lang="en-US" dirty="0" smtClean="0"/>
                        <a:t>0</a:t>
                      </a:r>
                      <a:endParaRPr lang="en-US" dirty="0"/>
                    </a:p>
                  </a:txBody>
                  <a:tcPr/>
                </a:tc>
                <a:tc>
                  <a:txBody>
                    <a:bodyPr/>
                    <a:lstStyle/>
                    <a:p>
                      <a:pPr algn="r"/>
                      <a:r>
                        <a:rPr lang="en-US" dirty="0" smtClean="0"/>
                        <a:t>-9</a:t>
                      </a:r>
                      <a:endParaRPr lang="en-US" dirty="0"/>
                    </a:p>
                  </a:txBody>
                  <a:tcPr/>
                </a:tc>
                <a:tc>
                  <a:txBody>
                    <a:bodyPr/>
                    <a:lstStyle/>
                    <a:p>
                      <a:pPr algn="r"/>
                      <a:r>
                        <a:rPr lang="en-US" dirty="0" smtClean="0"/>
                        <a:t>-22</a:t>
                      </a:r>
                      <a:endParaRPr lang="en-US" dirty="0"/>
                    </a:p>
                  </a:txBody>
                  <a:tcPr/>
                </a:tc>
              </a:tr>
            </a:tbl>
          </a:graphicData>
        </a:graphic>
      </p:graphicFrame>
    </p:spTree>
    <p:extLst>
      <p:ext uri="{BB962C8B-B14F-4D97-AF65-F5344CB8AC3E}">
        <p14:creationId xmlns:p14="http://schemas.microsoft.com/office/powerpoint/2010/main" val="3375879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Gold Mines (from </a:t>
            </a:r>
            <a:r>
              <a:rPr lang="en-US" dirty="0" err="1" smtClean="0"/>
              <a:t>TopCoder</a:t>
            </a:r>
            <a:r>
              <a:rPr lang="en-US" dirty="0" smtClean="0"/>
              <a:t>)</a:t>
            </a:r>
            <a:endParaRPr lang="en-US" dirty="0"/>
          </a:p>
        </p:txBody>
      </p:sp>
      <p:sp>
        <p:nvSpPr>
          <p:cNvPr id="3" name="TextBox 2"/>
          <p:cNvSpPr txBox="1"/>
          <p:nvPr/>
        </p:nvSpPr>
        <p:spPr>
          <a:xfrm>
            <a:off x="304800" y="838200"/>
            <a:ext cx="8763000" cy="2862322"/>
          </a:xfrm>
          <a:prstGeom prst="rect">
            <a:avLst/>
          </a:prstGeom>
          <a:noFill/>
        </p:spPr>
        <p:txBody>
          <a:bodyPr wrap="square" rtlCol="0">
            <a:spAutoFit/>
          </a:bodyPr>
          <a:lstStyle/>
          <a:p>
            <a:r>
              <a:rPr lang="en-US" dirty="0" smtClean="0"/>
              <a:t>We can also calculate profit (or loss) that each additional miner brings to a mine:</a:t>
            </a:r>
          </a:p>
          <a:p>
            <a:endParaRPr lang="en-US" dirty="0"/>
          </a:p>
          <a:p>
            <a:endParaRPr lang="en-US" dirty="0" smtClean="0"/>
          </a:p>
          <a:p>
            <a:endParaRPr lang="en-US" dirty="0"/>
          </a:p>
          <a:p>
            <a:endParaRPr lang="en-US" dirty="0" smtClean="0"/>
          </a:p>
          <a:p>
            <a:endParaRPr lang="en-US" dirty="0" smtClean="0"/>
          </a:p>
          <a:p>
            <a:r>
              <a:rPr lang="en-US" dirty="0" smtClean="0"/>
              <a:t>(</a:t>
            </a:r>
            <a:r>
              <a:rPr lang="en-US" dirty="0"/>
              <a:t>Does delta never increase?) </a:t>
            </a:r>
            <a:r>
              <a:rPr lang="en-US" dirty="0" smtClean="0"/>
              <a:t> How can we turn these observations into a greedy algorithm?</a:t>
            </a:r>
          </a:p>
          <a:p>
            <a:endParaRPr lang="en-US" dirty="0" smtClean="0"/>
          </a:p>
          <a:p>
            <a:r>
              <a:rPr lang="en-US" dirty="0" smtClean="0"/>
              <a:t>Allocate the miners to mines one at a time, always allocating to the mine that gives the highest additional profit.</a:t>
            </a:r>
          </a:p>
        </p:txBody>
      </p:sp>
      <p:graphicFrame>
        <p:nvGraphicFramePr>
          <p:cNvPr id="6" name="Table 5"/>
          <p:cNvGraphicFramePr>
            <a:graphicFrameLocks noGrp="1"/>
          </p:cNvGraphicFramePr>
          <p:nvPr>
            <p:extLst>
              <p:ext uri="{D42A27DB-BD31-4B8C-83A1-F6EECF244321}">
                <p14:modId xmlns:p14="http://schemas.microsoft.com/office/powerpoint/2010/main" val="2379617874"/>
              </p:ext>
            </p:extLst>
          </p:nvPr>
        </p:nvGraphicFramePr>
        <p:xfrm>
          <a:off x="1066800" y="1295400"/>
          <a:ext cx="7086600" cy="1112520"/>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2</a:t>
                      </a:r>
                      <a:endParaRPr lang="en-US" dirty="0"/>
                    </a:p>
                  </a:txBody>
                  <a:tcPr/>
                </a:tc>
                <a:tc>
                  <a:txBody>
                    <a:bodyPr/>
                    <a:lstStyle/>
                    <a:p>
                      <a:pPr algn="r"/>
                      <a:r>
                        <a:rPr lang="en-US" dirty="0" smtClean="0"/>
                        <a:t>3</a:t>
                      </a:r>
                      <a:endParaRPr lang="en-US" dirty="0"/>
                    </a:p>
                  </a:txBody>
                  <a:tcPr/>
                </a:tc>
                <a:tc>
                  <a:txBody>
                    <a:bodyPr/>
                    <a:lstStyle/>
                    <a:p>
                      <a:pPr algn="r"/>
                      <a:r>
                        <a:rPr lang="en-US" dirty="0" smtClean="0"/>
                        <a:t>4</a:t>
                      </a:r>
                      <a:endParaRPr lang="en-US" dirty="0"/>
                    </a:p>
                  </a:txBody>
                  <a:tcPr/>
                </a:tc>
                <a:tc>
                  <a:txBody>
                    <a:bodyPr/>
                    <a:lstStyle/>
                    <a:p>
                      <a:pPr algn="r"/>
                      <a:r>
                        <a:rPr lang="en-US" dirty="0" smtClean="0"/>
                        <a:t>5</a:t>
                      </a:r>
                      <a:endParaRPr lang="en-US" dirty="0"/>
                    </a:p>
                  </a:txBody>
                  <a:tcPr/>
                </a:tc>
                <a:tc>
                  <a:txBody>
                    <a:bodyPr/>
                    <a:lstStyle/>
                    <a:p>
                      <a:pPr algn="r"/>
                      <a:r>
                        <a:rPr lang="en-US" dirty="0" smtClean="0"/>
                        <a:t>6</a:t>
                      </a:r>
                      <a:endParaRPr lang="en-US" dirty="0"/>
                    </a:p>
                  </a:txBody>
                  <a:tcPr/>
                </a:tc>
              </a:tr>
              <a:tr h="370840">
                <a:tc>
                  <a:txBody>
                    <a:bodyPr/>
                    <a:lstStyle/>
                    <a:p>
                      <a:r>
                        <a:rPr lang="en-US" dirty="0" smtClean="0"/>
                        <a:t>Mine 1</a:t>
                      </a:r>
                      <a:endParaRPr lang="en-US" dirty="0"/>
                    </a:p>
                  </a:txBody>
                  <a:tcPr/>
                </a:tc>
                <a:tc>
                  <a:txBody>
                    <a:bodyPr/>
                    <a:lstStyle/>
                    <a:p>
                      <a:pPr algn="r"/>
                      <a:endParaRPr lang="en-US" dirty="0"/>
                    </a:p>
                  </a:txBody>
                  <a:tcPr/>
                </a:tc>
                <a:tc>
                  <a:txBody>
                    <a:bodyPr/>
                    <a:lstStyle/>
                    <a:p>
                      <a:pPr algn="r"/>
                      <a:r>
                        <a:rPr lang="en-US" dirty="0" smtClean="0"/>
                        <a:t>57</a:t>
                      </a:r>
                      <a:endParaRPr lang="en-US" dirty="0"/>
                    </a:p>
                  </a:txBody>
                  <a:tcPr/>
                </a:tc>
                <a:tc>
                  <a:txBody>
                    <a:bodyPr/>
                    <a:lstStyle/>
                    <a:p>
                      <a:pPr algn="r"/>
                      <a:r>
                        <a:rPr lang="en-US" dirty="0" smtClean="0"/>
                        <a:t>30</a:t>
                      </a:r>
                      <a:endParaRPr lang="en-US" dirty="0"/>
                    </a:p>
                  </a:txBody>
                  <a:tcPr/>
                </a:tc>
                <a:tc>
                  <a:txBody>
                    <a:bodyPr/>
                    <a:lstStyle/>
                    <a:p>
                      <a:pPr algn="r"/>
                      <a:r>
                        <a:rPr lang="en-US" dirty="0" smtClean="0"/>
                        <a:t>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r>
                        <a:rPr lang="en-US" dirty="0" smtClean="0"/>
                        <a:t>Mine 2</a:t>
                      </a:r>
                      <a:endParaRPr lang="en-US" dirty="0"/>
                    </a:p>
                  </a:txBody>
                  <a:tcPr/>
                </a:tc>
                <a:tc>
                  <a:txBody>
                    <a:bodyPr/>
                    <a:lstStyle/>
                    <a:p>
                      <a:pPr algn="r"/>
                      <a:endParaRPr lang="en-US" dirty="0"/>
                    </a:p>
                  </a:txBody>
                  <a:tcPr/>
                </a:tc>
                <a:tc>
                  <a:txBody>
                    <a:bodyPr/>
                    <a:lstStyle/>
                    <a:p>
                      <a:pPr algn="r"/>
                      <a:r>
                        <a:rPr lang="en-US" dirty="0" smtClean="0"/>
                        <a:t>44</a:t>
                      </a:r>
                      <a:endParaRPr lang="en-US" dirty="0"/>
                    </a:p>
                  </a:txBody>
                  <a:tcPr/>
                </a:tc>
                <a:tc>
                  <a:txBody>
                    <a:bodyPr/>
                    <a:lstStyle/>
                    <a:p>
                      <a:pPr algn="r"/>
                      <a:r>
                        <a:rPr lang="en-US" dirty="0" smtClean="0"/>
                        <a:t>22</a:t>
                      </a:r>
                      <a:endParaRPr lang="en-US" dirty="0"/>
                    </a:p>
                  </a:txBody>
                  <a:tcPr/>
                </a:tc>
                <a:tc>
                  <a:txBody>
                    <a:bodyPr/>
                    <a:lstStyle/>
                    <a:p>
                      <a:pPr algn="r"/>
                      <a:r>
                        <a:rPr lang="en-US" dirty="0" smtClean="0"/>
                        <a:t>9</a:t>
                      </a:r>
                      <a:endParaRPr lang="en-US" dirty="0"/>
                    </a:p>
                  </a:txBody>
                  <a:tcPr/>
                </a:tc>
                <a:tc>
                  <a:txBody>
                    <a:bodyPr/>
                    <a:lstStyle/>
                    <a:p>
                      <a:pPr algn="r"/>
                      <a:r>
                        <a:rPr lang="en-US" dirty="0" smtClean="0"/>
                        <a:t>0</a:t>
                      </a:r>
                      <a:endParaRPr lang="en-US" dirty="0"/>
                    </a:p>
                  </a:txBody>
                  <a:tcPr/>
                </a:tc>
                <a:tc>
                  <a:txBody>
                    <a:bodyPr/>
                    <a:lstStyle/>
                    <a:p>
                      <a:pPr algn="r"/>
                      <a:r>
                        <a:rPr lang="en-US" dirty="0" smtClean="0"/>
                        <a:t>-9</a:t>
                      </a:r>
                      <a:endParaRPr lang="en-US" dirty="0"/>
                    </a:p>
                  </a:txBody>
                  <a:tcPr/>
                </a:tc>
                <a:tc>
                  <a:txBody>
                    <a:bodyPr/>
                    <a:lstStyle/>
                    <a:p>
                      <a:pPr algn="r"/>
                      <a:r>
                        <a:rPr lang="en-US" dirty="0" smtClean="0"/>
                        <a:t>-22</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83726458"/>
              </p:ext>
            </p:extLst>
          </p:nvPr>
        </p:nvGraphicFramePr>
        <p:xfrm>
          <a:off x="1562100" y="3733800"/>
          <a:ext cx="6096000" cy="29667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Miner</a:t>
                      </a:r>
                      <a:endParaRPr lang="en-US" dirty="0"/>
                    </a:p>
                  </a:txBody>
                  <a:tcPr/>
                </a:tc>
                <a:tc>
                  <a:txBody>
                    <a:bodyPr/>
                    <a:lstStyle/>
                    <a:p>
                      <a:r>
                        <a:rPr lang="en-US" dirty="0" smtClean="0"/>
                        <a:t>Mine</a:t>
                      </a:r>
                      <a:endParaRPr lang="en-US" dirty="0"/>
                    </a:p>
                  </a:txBody>
                  <a:tcPr/>
                </a:tc>
                <a:tc>
                  <a:txBody>
                    <a:bodyPr/>
                    <a:lstStyle/>
                    <a:p>
                      <a:r>
                        <a:rPr lang="en-US" dirty="0" smtClean="0"/>
                        <a:t>Total Profit</a:t>
                      </a:r>
                      <a:endParaRPr lang="en-US" dirty="0"/>
                    </a:p>
                  </a:txBody>
                  <a:tcPr/>
                </a:tc>
              </a:tr>
              <a:tr h="370840">
                <a:tc>
                  <a:txBody>
                    <a:bodyPr/>
                    <a:lstStyle/>
                    <a:p>
                      <a:r>
                        <a:rPr lang="en-US" dirty="0" smtClean="0"/>
                        <a:t>1</a:t>
                      </a:r>
                    </a:p>
                  </a:txBody>
                  <a:tcPr/>
                </a:tc>
                <a:tc>
                  <a:txBody>
                    <a:bodyPr/>
                    <a:lstStyle/>
                    <a:p>
                      <a:r>
                        <a:rPr lang="en-US" dirty="0" smtClean="0"/>
                        <a:t>1</a:t>
                      </a:r>
                      <a:endParaRPr lang="en-US" dirty="0"/>
                    </a:p>
                  </a:txBody>
                  <a:tcPr/>
                </a:tc>
                <a:tc>
                  <a:txBody>
                    <a:bodyPr/>
                    <a:lstStyle/>
                    <a:p>
                      <a:r>
                        <a:rPr lang="en-US" dirty="0" smtClean="0"/>
                        <a:t>57</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101</a:t>
                      </a:r>
                      <a:endParaRPr lang="en-US" dirty="0"/>
                    </a:p>
                  </a:txBody>
                  <a:tcPr/>
                </a:tc>
              </a:tr>
              <a:tr h="370840">
                <a:tc>
                  <a:txBody>
                    <a:bodyPr/>
                    <a:lstStyle/>
                    <a:p>
                      <a:r>
                        <a:rPr lang="en-US" dirty="0" smtClean="0"/>
                        <a:t>3</a:t>
                      </a:r>
                      <a:endParaRPr lang="en-US" dirty="0"/>
                    </a:p>
                  </a:txBody>
                  <a:tcPr/>
                </a:tc>
                <a:tc>
                  <a:txBody>
                    <a:bodyPr/>
                    <a:lstStyle/>
                    <a:p>
                      <a:r>
                        <a:rPr lang="en-US" dirty="0" smtClean="0"/>
                        <a:t>1</a:t>
                      </a:r>
                      <a:endParaRPr lang="en-US" dirty="0"/>
                    </a:p>
                  </a:txBody>
                  <a:tcPr/>
                </a:tc>
                <a:tc>
                  <a:txBody>
                    <a:bodyPr/>
                    <a:lstStyle/>
                    <a:p>
                      <a:r>
                        <a:rPr lang="en-US" dirty="0" smtClean="0"/>
                        <a:t>131</a:t>
                      </a:r>
                      <a:endParaRPr lang="en-US" dirty="0"/>
                    </a:p>
                  </a:txBody>
                  <a:tcPr/>
                </a:tc>
              </a:tr>
              <a:tr h="370840">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140</a:t>
                      </a:r>
                      <a:endParaRPr lang="en-US" dirty="0"/>
                    </a:p>
                  </a:txBody>
                  <a:tcPr/>
                </a:tc>
              </a:tr>
              <a:tr h="370840">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140</a:t>
                      </a:r>
                      <a:endParaRPr lang="en-US" dirty="0"/>
                    </a:p>
                  </a:txBody>
                  <a:tcPr/>
                </a:tc>
              </a:tr>
              <a:tr h="370840">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140</a:t>
                      </a:r>
                      <a:endParaRPr lang="en-US" dirty="0"/>
                    </a:p>
                  </a:txBody>
                  <a:tcPr/>
                </a:tc>
              </a:tr>
              <a:tr h="370840">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131</a:t>
                      </a:r>
                      <a:endParaRPr lang="en-US" dirty="0"/>
                    </a:p>
                  </a:txBody>
                  <a:tcPr/>
                </a:tc>
              </a:tr>
            </a:tbl>
          </a:graphicData>
        </a:graphic>
      </p:graphicFrame>
    </p:spTree>
    <p:extLst>
      <p:ext uri="{BB962C8B-B14F-4D97-AF65-F5344CB8AC3E}">
        <p14:creationId xmlns:p14="http://schemas.microsoft.com/office/powerpoint/2010/main" val="33022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Other Ideas</a:t>
            </a:r>
            <a:endParaRPr lang="en-US" dirty="0"/>
          </a:p>
        </p:txBody>
      </p:sp>
      <p:sp>
        <p:nvSpPr>
          <p:cNvPr id="4" name="TextBox 3"/>
          <p:cNvSpPr txBox="1"/>
          <p:nvPr/>
        </p:nvSpPr>
        <p:spPr>
          <a:xfrm>
            <a:off x="228600" y="1154668"/>
            <a:ext cx="8610601" cy="646331"/>
          </a:xfrm>
          <a:prstGeom prst="rect">
            <a:avLst/>
          </a:prstGeom>
          <a:noFill/>
        </p:spPr>
        <p:txBody>
          <a:bodyPr wrap="square" rtlCol="0">
            <a:spAutoFit/>
          </a:bodyPr>
          <a:lstStyle/>
          <a:p>
            <a:pPr marL="342900" indent="-342900">
              <a:buFont typeface="+mj-lt"/>
              <a:buAutoNum type="arabicPeriod"/>
            </a:pPr>
            <a:r>
              <a:rPr lang="en-US" dirty="0" smtClean="0"/>
              <a:t>Pick the shortest meetings first?</a:t>
            </a:r>
          </a:p>
          <a:p>
            <a:pPr lvl="1"/>
            <a:r>
              <a:rPr lang="en-US" dirty="0" smtClean="0"/>
              <a:t>	No:</a:t>
            </a:r>
            <a:endParaRPr lang="en-US" dirty="0"/>
          </a:p>
        </p:txBody>
      </p:sp>
      <p:cxnSp>
        <p:nvCxnSpPr>
          <p:cNvPr id="13" name="Straight Connector 12"/>
          <p:cNvCxnSpPr/>
          <p:nvPr/>
        </p:nvCxnSpPr>
        <p:spPr>
          <a:xfrm>
            <a:off x="457200" y="281940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32808" y="2514600"/>
            <a:ext cx="914400" cy="11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86275" y="2209800"/>
            <a:ext cx="40481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7200" y="2209800"/>
            <a:ext cx="3733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8154" y="3962400"/>
            <a:ext cx="8610601" cy="646331"/>
          </a:xfrm>
          <a:prstGeom prst="rect">
            <a:avLst/>
          </a:prstGeom>
          <a:noFill/>
        </p:spPr>
        <p:txBody>
          <a:bodyPr wrap="square" rtlCol="0">
            <a:spAutoFit/>
          </a:bodyPr>
          <a:lstStyle/>
          <a:p>
            <a:pPr marL="342900" indent="-342900">
              <a:buFont typeface="+mj-lt"/>
              <a:buAutoNum type="arabicPeriod" startAt="2"/>
            </a:pPr>
            <a:r>
              <a:rPr lang="en-US" dirty="0" smtClean="0"/>
              <a:t>Pick the meeting with the earliest starting time first?</a:t>
            </a:r>
          </a:p>
          <a:p>
            <a:pPr lvl="1"/>
            <a:r>
              <a:rPr lang="en-US" dirty="0" smtClean="0"/>
              <a:t>	No:</a:t>
            </a:r>
            <a:endParaRPr lang="en-US" dirty="0"/>
          </a:p>
        </p:txBody>
      </p:sp>
      <p:cxnSp>
        <p:nvCxnSpPr>
          <p:cNvPr id="16" name="Straight Connector 15"/>
          <p:cNvCxnSpPr/>
          <p:nvPr/>
        </p:nvCxnSpPr>
        <p:spPr>
          <a:xfrm>
            <a:off x="516754" y="5627132"/>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013534" y="5322332"/>
            <a:ext cx="3200400" cy="118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6754" y="5017532"/>
            <a:ext cx="81167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04534" y="5331780"/>
            <a:ext cx="3200400" cy="118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78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Other Ideas</a:t>
            </a:r>
            <a:endParaRPr lang="en-US" dirty="0"/>
          </a:p>
        </p:txBody>
      </p:sp>
      <p:sp>
        <p:nvSpPr>
          <p:cNvPr id="4" name="TextBox 3"/>
          <p:cNvSpPr txBox="1"/>
          <p:nvPr/>
        </p:nvSpPr>
        <p:spPr>
          <a:xfrm>
            <a:off x="228600" y="1154668"/>
            <a:ext cx="8610601" cy="646331"/>
          </a:xfrm>
          <a:prstGeom prst="rect">
            <a:avLst/>
          </a:prstGeom>
          <a:noFill/>
        </p:spPr>
        <p:txBody>
          <a:bodyPr wrap="square" rtlCol="0">
            <a:spAutoFit/>
          </a:bodyPr>
          <a:lstStyle/>
          <a:p>
            <a:pPr marL="342900" indent="-342900">
              <a:buFont typeface="+mj-lt"/>
              <a:buAutoNum type="arabicPeriod" startAt="3"/>
            </a:pPr>
            <a:r>
              <a:rPr lang="en-US" dirty="0" smtClean="0"/>
              <a:t>Pick the meeting with the fewest conflicts first?</a:t>
            </a:r>
          </a:p>
          <a:p>
            <a:pPr lvl="1"/>
            <a:r>
              <a:rPr lang="en-US" dirty="0" smtClean="0"/>
              <a:t>	No:</a:t>
            </a:r>
            <a:endParaRPr lang="en-US" dirty="0"/>
          </a:p>
        </p:txBody>
      </p:sp>
      <p:cxnSp>
        <p:nvCxnSpPr>
          <p:cNvPr id="13" name="Straight Connector 12"/>
          <p:cNvCxnSpPr/>
          <p:nvPr/>
        </p:nvCxnSpPr>
        <p:spPr>
          <a:xfrm>
            <a:off x="457200" y="3905867"/>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475608" y="3624741"/>
            <a:ext cx="178219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629400" y="3296267"/>
            <a:ext cx="1905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7200" y="3296267"/>
            <a:ext cx="1866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24400" y="3296267"/>
            <a:ext cx="152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90800" y="3296267"/>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92306" y="2915269"/>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92306" y="2686667"/>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692306" y="2458067"/>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715000" y="2915270"/>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715000" y="2686668"/>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715000" y="2458068"/>
            <a:ext cx="126358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2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Proof of Correctness</a:t>
            </a:r>
            <a:endParaRPr lang="en-US" dirty="0"/>
          </a:p>
        </p:txBody>
      </p:sp>
      <p:sp>
        <p:nvSpPr>
          <p:cNvPr id="3" name="TextBox 2"/>
          <p:cNvSpPr txBox="1"/>
          <p:nvPr/>
        </p:nvSpPr>
        <p:spPr>
          <a:xfrm>
            <a:off x="534140" y="1447800"/>
            <a:ext cx="7239000" cy="4801314"/>
          </a:xfrm>
          <a:prstGeom prst="rect">
            <a:avLst/>
          </a:prstGeom>
          <a:noFill/>
        </p:spPr>
        <p:txBody>
          <a:bodyPr wrap="square" rtlCol="0">
            <a:spAutoFit/>
          </a:bodyPr>
          <a:lstStyle/>
          <a:p>
            <a:r>
              <a:rPr lang="en-US" dirty="0" smtClean="0"/>
              <a:t>The idea is to show that there is an optimal solution that contains the meeting with the earliest ending time.  Thus, it is “safe” to pick that meeting first, since it can lead to an optimal solution.</a:t>
            </a:r>
          </a:p>
          <a:p>
            <a:endParaRPr lang="en-US" dirty="0"/>
          </a:p>
          <a:p>
            <a:pPr marL="800100" lvl="1" indent="-342900">
              <a:buFont typeface="+mj-lt"/>
              <a:buAutoNum type="arabicPeriod"/>
            </a:pPr>
            <a:r>
              <a:rPr lang="en-US" dirty="0" smtClean="0"/>
              <a:t>Let m be the meeting with the earliest ending time</a:t>
            </a:r>
          </a:p>
          <a:p>
            <a:pPr marL="800100" lvl="1" indent="-342900">
              <a:buFont typeface="+mj-lt"/>
              <a:buAutoNum type="arabicPeriod"/>
            </a:pPr>
            <a:endParaRPr lang="en-US" dirty="0" smtClean="0"/>
          </a:p>
          <a:p>
            <a:pPr marL="800100" lvl="1" indent="-342900">
              <a:buFont typeface="+mj-lt"/>
              <a:buAutoNum type="arabicPeriod"/>
            </a:pPr>
            <a:r>
              <a:rPr lang="en-US" dirty="0" smtClean="0"/>
              <a:t>There has to be at least one optimal solution; call it S.  Suppose that S does not contain m.</a:t>
            </a:r>
          </a:p>
          <a:p>
            <a:pPr marL="800100" lvl="1" indent="-342900">
              <a:buFont typeface="+mj-lt"/>
              <a:buAutoNum type="arabicPeriod"/>
            </a:pPr>
            <a:endParaRPr lang="en-US" dirty="0"/>
          </a:p>
          <a:p>
            <a:pPr marL="800100" lvl="1" indent="-342900">
              <a:buFont typeface="+mj-lt"/>
              <a:buAutoNum type="arabicPeriod"/>
            </a:pPr>
            <a:r>
              <a:rPr lang="en-US" dirty="0" smtClean="0"/>
              <a:t>Let m’ be the meeting from S that has the earliest ending time</a:t>
            </a:r>
          </a:p>
          <a:p>
            <a:pPr marL="800100" lvl="1" indent="-342900">
              <a:buFont typeface="+mj-lt"/>
              <a:buAutoNum type="arabicPeriod"/>
            </a:pPr>
            <a:endParaRPr lang="en-US" dirty="0"/>
          </a:p>
          <a:p>
            <a:pPr marL="800100" lvl="1" indent="-342900">
              <a:buFont typeface="+mj-lt"/>
              <a:buAutoNum type="arabicPeriod"/>
            </a:pPr>
            <a:r>
              <a:rPr lang="en-US" dirty="0" smtClean="0"/>
              <a:t>Let S’  =  S  U  {m}  </a:t>
            </a:r>
            <a:r>
              <a:rPr lang="en-US" dirty="0"/>
              <a:t>– </a:t>
            </a:r>
            <a:r>
              <a:rPr lang="en-US" dirty="0" smtClean="0"/>
              <a:t> {m’}.  S’ is a valid meeting schedule (do you see why?)</a:t>
            </a:r>
          </a:p>
          <a:p>
            <a:pPr marL="800100" lvl="1" indent="-342900">
              <a:buFont typeface="+mj-lt"/>
              <a:buAutoNum type="arabicPeriod"/>
            </a:pPr>
            <a:endParaRPr lang="en-US" dirty="0"/>
          </a:p>
          <a:p>
            <a:pPr marL="800100" lvl="1" indent="-342900">
              <a:buFont typeface="+mj-lt"/>
              <a:buAutoNum type="arabicPeriod"/>
            </a:pPr>
            <a:r>
              <a:rPr lang="en-US" dirty="0" smtClean="0"/>
              <a:t>|S’|  =  |S|, so S’ is also an optimal solution (that contains m)</a:t>
            </a:r>
          </a:p>
          <a:p>
            <a:pPr marL="800100" lvl="1" indent="-342900">
              <a:buFont typeface="+mj-lt"/>
              <a:buAutoNum type="arabicPeriod"/>
            </a:pPr>
            <a:endParaRPr lang="en-US" dirty="0"/>
          </a:p>
          <a:p>
            <a:pPr marL="800100" lvl="1" indent="-342900">
              <a:buFont typeface="+mj-lt"/>
              <a:buAutoNum type="arabicPeriod"/>
            </a:pPr>
            <a:endParaRPr lang="en-US" dirty="0"/>
          </a:p>
        </p:txBody>
      </p:sp>
    </p:spTree>
    <p:extLst>
      <p:ext uri="{BB962C8B-B14F-4D97-AF65-F5344CB8AC3E}">
        <p14:creationId xmlns:p14="http://schemas.microsoft.com/office/powerpoint/2010/main" val="149685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Optimization Problems</a:t>
            </a:r>
            <a:endParaRPr lang="en-US" dirty="0"/>
          </a:p>
        </p:txBody>
      </p:sp>
      <p:sp>
        <p:nvSpPr>
          <p:cNvPr id="3" name="TextBox 2"/>
          <p:cNvSpPr txBox="1"/>
          <p:nvPr/>
        </p:nvSpPr>
        <p:spPr>
          <a:xfrm>
            <a:off x="228600" y="1600200"/>
            <a:ext cx="8686800" cy="2031325"/>
          </a:xfrm>
          <a:prstGeom prst="rect">
            <a:avLst/>
          </a:prstGeom>
          <a:noFill/>
        </p:spPr>
        <p:txBody>
          <a:bodyPr wrap="square" rtlCol="0">
            <a:spAutoFit/>
          </a:bodyPr>
          <a:lstStyle/>
          <a:p>
            <a:r>
              <a:rPr lang="en-US" dirty="0" smtClean="0"/>
              <a:t>The meeting scheduling problem is an example of an optimization problem.</a:t>
            </a:r>
          </a:p>
          <a:p>
            <a:endParaRPr lang="en-US" dirty="0"/>
          </a:p>
          <a:p>
            <a:pPr marL="800100" lvl="1" indent="-342900">
              <a:buFont typeface="+mj-lt"/>
              <a:buAutoNum type="arabicPeriod"/>
            </a:pPr>
            <a:r>
              <a:rPr lang="en-US" dirty="0" smtClean="0"/>
              <a:t>You have a set of choices to make, subject to constraints.</a:t>
            </a:r>
            <a:br>
              <a:rPr lang="en-US" dirty="0" smtClean="0"/>
            </a:br>
            <a:r>
              <a:rPr lang="en-US" dirty="0" smtClean="0"/>
              <a:t>		(Choose meetings, they can’t overlap)</a:t>
            </a:r>
          </a:p>
          <a:p>
            <a:pPr lvl="1"/>
            <a:endParaRPr lang="en-US" dirty="0"/>
          </a:p>
          <a:p>
            <a:pPr marL="800100" lvl="1" indent="-342900">
              <a:buFont typeface="+mj-lt"/>
              <a:buAutoNum type="arabicPeriod" startAt="2"/>
            </a:pPr>
            <a:r>
              <a:rPr lang="en-US" dirty="0" smtClean="0"/>
              <a:t>Your goal is to find an optimal set of choices according to some metric.</a:t>
            </a:r>
            <a:br>
              <a:rPr lang="en-US" dirty="0" smtClean="0"/>
            </a:br>
            <a:r>
              <a:rPr lang="en-US" dirty="0" smtClean="0"/>
              <a:t>		(Largest possible set of non-overlapping meetings)</a:t>
            </a:r>
          </a:p>
        </p:txBody>
      </p:sp>
    </p:spTree>
    <p:extLst>
      <p:ext uri="{BB962C8B-B14F-4D97-AF65-F5344CB8AC3E}">
        <p14:creationId xmlns:p14="http://schemas.microsoft.com/office/powerpoint/2010/main" val="302581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Optimal Substructure</a:t>
            </a:r>
            <a:endParaRPr lang="en-US" dirty="0"/>
          </a:p>
        </p:txBody>
      </p:sp>
      <p:sp>
        <p:nvSpPr>
          <p:cNvPr id="3" name="TextBox 2"/>
          <p:cNvSpPr txBox="1"/>
          <p:nvPr/>
        </p:nvSpPr>
        <p:spPr>
          <a:xfrm>
            <a:off x="228600" y="1447800"/>
            <a:ext cx="8763000" cy="2308324"/>
          </a:xfrm>
          <a:prstGeom prst="rect">
            <a:avLst/>
          </a:prstGeom>
          <a:noFill/>
        </p:spPr>
        <p:txBody>
          <a:bodyPr wrap="square" rtlCol="0">
            <a:spAutoFit/>
          </a:bodyPr>
          <a:lstStyle/>
          <a:p>
            <a:r>
              <a:rPr lang="en-US" dirty="0" smtClean="0"/>
              <a:t>We are interested in optimization problems that exhibit the </a:t>
            </a:r>
            <a:r>
              <a:rPr lang="en-US" i="1" dirty="0" smtClean="0"/>
              <a:t>optimal substructure </a:t>
            </a:r>
            <a:r>
              <a:rPr lang="en-US" dirty="0" smtClean="0"/>
              <a:t>property.</a:t>
            </a:r>
          </a:p>
          <a:p>
            <a:endParaRPr lang="en-US" dirty="0"/>
          </a:p>
          <a:p>
            <a:r>
              <a:rPr lang="en-US" dirty="0" smtClean="0"/>
              <a:t>An optimization problem exhibits optimal substructure if every optimal solution contains within it optimal solutions to each of its </a:t>
            </a:r>
            <a:r>
              <a:rPr lang="en-US" dirty="0" err="1" smtClean="0"/>
              <a:t>subproblems</a:t>
            </a:r>
            <a:r>
              <a:rPr lang="en-US" dirty="0" smtClean="0"/>
              <a:t>.</a:t>
            </a:r>
          </a:p>
          <a:p>
            <a:endParaRPr lang="en-US" dirty="0"/>
          </a:p>
          <a:p>
            <a:r>
              <a:rPr lang="en-US" dirty="0" smtClean="0"/>
              <a:t>For example, consider an optimal solution S to the meeting scheduling problem.  For each meeting m in S, S – {m} is an optimal solution to the problem of scheduling the most meetings assuming that the room is unavailable during m’s interval.</a:t>
            </a:r>
          </a:p>
        </p:txBody>
      </p:sp>
      <p:cxnSp>
        <p:nvCxnSpPr>
          <p:cNvPr id="4" name="Straight Connector 3"/>
          <p:cNvCxnSpPr/>
          <p:nvPr/>
        </p:nvCxnSpPr>
        <p:spPr>
          <a:xfrm>
            <a:off x="457200" y="487680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90800" y="460374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200" y="5943600"/>
            <a:ext cx="181992"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5943600"/>
            <a:ext cx="65532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9192" y="4603740"/>
            <a:ext cx="15706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34992" y="460507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44792" y="4603740"/>
            <a:ext cx="6562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93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Optimal Substructure</a:t>
            </a:r>
            <a:endParaRPr lang="en-US" dirty="0"/>
          </a:p>
        </p:txBody>
      </p:sp>
      <p:sp>
        <p:nvSpPr>
          <p:cNvPr id="3" name="TextBox 2"/>
          <p:cNvSpPr txBox="1"/>
          <p:nvPr/>
        </p:nvSpPr>
        <p:spPr>
          <a:xfrm>
            <a:off x="228600" y="1447800"/>
            <a:ext cx="8763000" cy="2308324"/>
          </a:xfrm>
          <a:prstGeom prst="rect">
            <a:avLst/>
          </a:prstGeom>
          <a:noFill/>
        </p:spPr>
        <p:txBody>
          <a:bodyPr wrap="square" rtlCol="0">
            <a:spAutoFit/>
          </a:bodyPr>
          <a:lstStyle/>
          <a:p>
            <a:r>
              <a:rPr lang="en-US" dirty="0" smtClean="0"/>
              <a:t>We are interested in optimization problems that exhibit the </a:t>
            </a:r>
            <a:r>
              <a:rPr lang="en-US" i="1" dirty="0" smtClean="0"/>
              <a:t>optimal substructure </a:t>
            </a:r>
            <a:r>
              <a:rPr lang="en-US" dirty="0" smtClean="0"/>
              <a:t>property.</a:t>
            </a:r>
          </a:p>
          <a:p>
            <a:endParaRPr lang="en-US" dirty="0"/>
          </a:p>
          <a:p>
            <a:r>
              <a:rPr lang="en-US" dirty="0" smtClean="0"/>
              <a:t>An optimization problem exhibits optimal substructure if every optimal solution contains within it optimal solutions to each of its </a:t>
            </a:r>
            <a:r>
              <a:rPr lang="en-US" dirty="0" err="1" smtClean="0"/>
              <a:t>subproblems</a:t>
            </a:r>
            <a:r>
              <a:rPr lang="en-US" dirty="0" smtClean="0"/>
              <a:t>.</a:t>
            </a:r>
          </a:p>
          <a:p>
            <a:endParaRPr lang="en-US" dirty="0"/>
          </a:p>
          <a:p>
            <a:r>
              <a:rPr lang="en-US" dirty="0" smtClean="0"/>
              <a:t>For example, consider an optimal solution S to the meeting scheduling problem.  For each meeting m in S, S – {m} is an optimal solution to the problem of scheduling the most meetings assuming that the room is unavailable during m’s interval.</a:t>
            </a:r>
          </a:p>
        </p:txBody>
      </p:sp>
      <p:cxnSp>
        <p:nvCxnSpPr>
          <p:cNvPr id="4" name="Straight Connector 3"/>
          <p:cNvCxnSpPr/>
          <p:nvPr/>
        </p:nvCxnSpPr>
        <p:spPr>
          <a:xfrm>
            <a:off x="457200" y="487680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90800" y="460374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200" y="5943600"/>
            <a:ext cx="21336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33900" y="5943600"/>
            <a:ext cx="4229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9192" y="4603740"/>
            <a:ext cx="15706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34992" y="460507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44792" y="4603740"/>
            <a:ext cx="6562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964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Optimal Substructure</a:t>
            </a:r>
            <a:endParaRPr lang="en-US" dirty="0"/>
          </a:p>
        </p:txBody>
      </p:sp>
      <p:sp>
        <p:nvSpPr>
          <p:cNvPr id="3" name="TextBox 2"/>
          <p:cNvSpPr txBox="1"/>
          <p:nvPr/>
        </p:nvSpPr>
        <p:spPr>
          <a:xfrm>
            <a:off x="228600" y="1447800"/>
            <a:ext cx="8763000" cy="2308324"/>
          </a:xfrm>
          <a:prstGeom prst="rect">
            <a:avLst/>
          </a:prstGeom>
          <a:noFill/>
        </p:spPr>
        <p:txBody>
          <a:bodyPr wrap="square" rtlCol="0">
            <a:spAutoFit/>
          </a:bodyPr>
          <a:lstStyle/>
          <a:p>
            <a:r>
              <a:rPr lang="en-US" dirty="0" smtClean="0"/>
              <a:t>We are interested in optimization problems that exhibit the </a:t>
            </a:r>
            <a:r>
              <a:rPr lang="en-US" i="1" dirty="0" smtClean="0"/>
              <a:t>optimal substructure </a:t>
            </a:r>
            <a:r>
              <a:rPr lang="en-US" dirty="0" smtClean="0"/>
              <a:t>property.</a:t>
            </a:r>
          </a:p>
          <a:p>
            <a:endParaRPr lang="en-US" dirty="0"/>
          </a:p>
          <a:p>
            <a:r>
              <a:rPr lang="en-US" dirty="0" smtClean="0"/>
              <a:t>An optimization problem exhibits optimal substructure if every optimal solution contains within it optimal solutions to each of its </a:t>
            </a:r>
            <a:r>
              <a:rPr lang="en-US" dirty="0" err="1" smtClean="0"/>
              <a:t>subproblems</a:t>
            </a:r>
            <a:r>
              <a:rPr lang="en-US" dirty="0" smtClean="0"/>
              <a:t>.</a:t>
            </a:r>
          </a:p>
          <a:p>
            <a:endParaRPr lang="en-US" dirty="0"/>
          </a:p>
          <a:p>
            <a:r>
              <a:rPr lang="en-US" dirty="0" smtClean="0"/>
              <a:t>For example, consider an optimal solution S to the meeting scheduling problem.  For each meeting m in S, S – {m} is an optimal solution to the problem of scheduling the most meetings assuming that the room is unavailable during m’s interval.</a:t>
            </a:r>
          </a:p>
        </p:txBody>
      </p:sp>
      <p:cxnSp>
        <p:nvCxnSpPr>
          <p:cNvPr id="4" name="Straight Connector 3"/>
          <p:cNvCxnSpPr/>
          <p:nvPr/>
        </p:nvCxnSpPr>
        <p:spPr>
          <a:xfrm>
            <a:off x="457200" y="4876800"/>
            <a:ext cx="8153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590800" y="460374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57200" y="5943600"/>
            <a:ext cx="47244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010400" y="5943600"/>
            <a:ext cx="17526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9192" y="4603740"/>
            <a:ext cx="15706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34992" y="4605070"/>
            <a:ext cx="17992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344792" y="4603740"/>
            <a:ext cx="656208" cy="1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956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8126</TotalTime>
  <Words>1413</Words>
  <Application>Microsoft Office PowerPoint</Application>
  <PresentationFormat>On-screen Show (4:3)</PresentationFormat>
  <Paragraphs>395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Meeting Problem</vt:lpstr>
      <vt:lpstr>Solution</vt:lpstr>
      <vt:lpstr>Other Ideas</vt:lpstr>
      <vt:lpstr>Other Ideas</vt:lpstr>
      <vt:lpstr>Proof of Correctness</vt:lpstr>
      <vt:lpstr>Optimization Problems</vt:lpstr>
      <vt:lpstr>Optimal Substructure</vt:lpstr>
      <vt:lpstr>Optimal Substructure</vt:lpstr>
      <vt:lpstr>Optimal Substructure</vt:lpstr>
      <vt:lpstr>Optimal Substructure</vt:lpstr>
      <vt:lpstr>Greedy Algorithms</vt:lpstr>
      <vt:lpstr>Variants of Meeting Problem</vt:lpstr>
      <vt:lpstr>PowerPoint Presentation</vt:lpstr>
      <vt:lpstr>Knapsack Problem</vt:lpstr>
      <vt:lpstr>Making Change</vt:lpstr>
      <vt:lpstr>Minimum Spanning Tree Problem</vt:lpstr>
      <vt:lpstr>Kruskal’s Algorithm</vt:lpstr>
      <vt:lpstr>Prim’s Algorithm</vt:lpstr>
      <vt:lpstr>Gold Mines (from TopCoder)</vt:lpstr>
      <vt:lpstr>Gold Mines (from TopCoder)</vt:lpstr>
      <vt:lpstr>Gold Mines (from TopCoder)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dc:creator>
  <cp:lastModifiedBy>zachary</cp:lastModifiedBy>
  <cp:revision>453</cp:revision>
  <dcterms:created xsi:type="dcterms:W3CDTF">2012-01-06T20:07:23Z</dcterms:created>
  <dcterms:modified xsi:type="dcterms:W3CDTF">2016-10-26T19:51:08Z</dcterms:modified>
</cp:coreProperties>
</file>