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8" r:id="rId2"/>
    <p:sldId id="349" r:id="rId3"/>
    <p:sldId id="350" r:id="rId4"/>
    <p:sldId id="351" r:id="rId5"/>
    <p:sldId id="353" r:id="rId6"/>
    <p:sldId id="352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>
      <p:cViewPr varScale="1">
        <p:scale>
          <a:sx n="89" d="100"/>
          <a:sy n="89" d="100"/>
        </p:scale>
        <p:origin x="133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8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17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80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54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73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34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5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7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19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93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0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Programming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8467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general approach for solving optimization problems in which the constraints and the optimization criterion are linear functions.</a:t>
            </a:r>
          </a:p>
          <a:p>
            <a:endParaRPr lang="en-US" sz="2000" dirty="0"/>
          </a:p>
          <a:p>
            <a:r>
              <a:rPr lang="en-US" sz="2000" dirty="0" smtClean="0"/>
              <a:t>Step One:  Express the problem as a linear program</a:t>
            </a:r>
          </a:p>
          <a:p>
            <a:endParaRPr lang="en-US" sz="2000" dirty="0"/>
          </a:p>
          <a:p>
            <a:r>
              <a:rPr lang="en-US" sz="2000" dirty="0" smtClean="0"/>
              <a:t>Step Two:  Solve the linear program using a standard algorithm such as the Simplex method.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Solving a Linear Program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8772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a linear program has three variables, the feasible region is a polyhedron and the objective function is a plane.  With even more variables, the idea is the same but it becomes tough to visualize!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026637" y="3420070"/>
            <a:ext cx="1974580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x + 6y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7462" y="4609981"/>
            <a:ext cx="1303755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 smtClean="0"/>
              <a:t>x  ≥  0</a:t>
            </a:r>
          </a:p>
          <a:p>
            <a:r>
              <a:rPr lang="en-US" dirty="0" smtClean="0"/>
              <a:t>y  ≥  0</a:t>
            </a:r>
          </a:p>
          <a:p>
            <a:r>
              <a:rPr lang="en-US" dirty="0" smtClean="0"/>
              <a:t>x  ≤  200</a:t>
            </a:r>
          </a:p>
          <a:p>
            <a:r>
              <a:rPr lang="en-US" dirty="0" smtClean="0"/>
              <a:t>y  ≤  300</a:t>
            </a:r>
          </a:p>
          <a:p>
            <a:r>
              <a:rPr lang="en-US" dirty="0" err="1" smtClean="0"/>
              <a:t>x+y</a:t>
            </a:r>
            <a:r>
              <a:rPr lang="en-US" dirty="0" smtClean="0"/>
              <a:t>  ≤  400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33600"/>
            <a:ext cx="4651004" cy="462903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1981200"/>
            <a:ext cx="5410200" cy="6096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Another Linear Program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066800"/>
            <a:ext cx="8772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Now three products:  </a:t>
            </a:r>
            <a:r>
              <a:rPr lang="en-US" sz="2000" dirty="0" err="1" smtClean="0"/>
              <a:t>Matin</a:t>
            </a:r>
            <a:r>
              <a:rPr lang="en-US" sz="2000" dirty="0" smtClean="0"/>
              <a:t>, Nuit, Luxe. 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They can sell x boxes of </a:t>
            </a:r>
            <a:r>
              <a:rPr lang="en-US" sz="2000" dirty="0" err="1" smtClean="0"/>
              <a:t>Matin</a:t>
            </a:r>
            <a:r>
              <a:rPr lang="en-US" sz="2000" dirty="0" smtClean="0"/>
              <a:t> for a profit of $1 per box.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They can sell y boxes of Nuit for a profit of $6 per box.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They can sell z boxes of Luxe for a profit of $13 per box.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They can sell at most 200 boxes of </a:t>
            </a:r>
            <a:r>
              <a:rPr lang="en-US" sz="2000" dirty="0" err="1" smtClean="0"/>
              <a:t>Matin</a:t>
            </a:r>
            <a:r>
              <a:rPr lang="en-US" sz="2000" dirty="0" smtClean="0"/>
              <a:t> and 300 of Nuit per day.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They can produce at most 400 total boxes per day.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 packaging machine used by Nuit and Luxe can run for 600 minutes per day.  Nuit requires one minute/box; Luxe requires three minutes/box.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127560"/>
            <a:ext cx="2222788" cy="8002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sz="1000" dirty="0"/>
          </a:p>
          <a:p>
            <a:r>
              <a:rPr lang="en-US" dirty="0" smtClean="0"/>
              <a:t>Maximize x + 6y + 13z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4127560"/>
            <a:ext cx="1388522" cy="24622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sz="1000" dirty="0"/>
          </a:p>
          <a:p>
            <a:r>
              <a:rPr lang="en-US" dirty="0" smtClean="0"/>
              <a:t>x  ≥  0</a:t>
            </a:r>
          </a:p>
          <a:p>
            <a:r>
              <a:rPr lang="en-US" dirty="0" smtClean="0"/>
              <a:t>y  ≥  0</a:t>
            </a:r>
          </a:p>
          <a:p>
            <a:r>
              <a:rPr lang="en-US" dirty="0" smtClean="0"/>
              <a:t>z  ≥  </a:t>
            </a:r>
            <a:r>
              <a:rPr lang="en-US" dirty="0"/>
              <a:t>0</a:t>
            </a:r>
            <a:endParaRPr lang="en-US" dirty="0" smtClean="0"/>
          </a:p>
          <a:p>
            <a:r>
              <a:rPr lang="en-US" dirty="0" smtClean="0"/>
              <a:t>x  ≤  200</a:t>
            </a:r>
          </a:p>
          <a:p>
            <a:r>
              <a:rPr lang="en-US" dirty="0" smtClean="0"/>
              <a:t>y  ≤  300</a:t>
            </a:r>
          </a:p>
          <a:p>
            <a:r>
              <a:rPr lang="en-US" dirty="0" err="1" smtClean="0"/>
              <a:t>x+y+z</a:t>
            </a:r>
            <a:r>
              <a:rPr lang="en-US" dirty="0" smtClean="0"/>
              <a:t>  ≤  400</a:t>
            </a:r>
          </a:p>
          <a:p>
            <a:r>
              <a:rPr lang="en-US" dirty="0" smtClean="0"/>
              <a:t>y+3z  ≤  600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69478" y="4114800"/>
            <a:ext cx="3217322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</a:t>
            </a:r>
            <a:r>
              <a:rPr lang="en-US" dirty="0" smtClean="0">
                <a:solidFill>
                  <a:srgbClr val="FFFF00"/>
                </a:solidFill>
              </a:rPr>
              <a:t>ax: x+6y+13z;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x &gt;= 0;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y &gt;= 0;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z &gt;= 0;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x &lt;= 200;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y &lt;= 300;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x+y+z</a:t>
            </a:r>
            <a:r>
              <a:rPr lang="en-US" dirty="0" smtClean="0">
                <a:solidFill>
                  <a:srgbClr val="FFFF00"/>
                </a:solidFill>
              </a:rPr>
              <a:t> &lt;= 400;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y+3z &lt;= 600;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5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Program for Network Flow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148" y="1143000"/>
            <a:ext cx="3781425" cy="2428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4038600"/>
            <a:ext cx="6172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Oil is produced at vertex s and consumed at vertex t.</a:t>
            </a:r>
          </a:p>
          <a:p>
            <a:endParaRPr lang="en-US" sz="1000" dirty="0"/>
          </a:p>
          <a:p>
            <a:r>
              <a:rPr lang="en-US" dirty="0" smtClean="0"/>
              <a:t>Edges are pipelines; weights are capacities of pipelines per hour.</a:t>
            </a:r>
          </a:p>
          <a:p>
            <a:endParaRPr lang="en-US" sz="1000" dirty="0"/>
          </a:p>
          <a:p>
            <a:r>
              <a:rPr lang="en-US" dirty="0" smtClean="0"/>
              <a:t>Any oil that is piped in to a vertex (other than t) must be immediately piped out; oil can’t be stored.</a:t>
            </a:r>
          </a:p>
          <a:p>
            <a:endParaRPr lang="en-US" sz="1000" dirty="0"/>
          </a:p>
          <a:p>
            <a:r>
              <a:rPr lang="en-US" dirty="0" smtClean="0"/>
              <a:t>What is the maximum amount of oil that can be piped per hour from vertex s to vertex 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Preview of 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148" y="1143000"/>
            <a:ext cx="3781425" cy="2428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623" y="4038600"/>
            <a:ext cx="37909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Program for Network Flow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148" y="1143000"/>
            <a:ext cx="3781425" cy="2428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4038600"/>
            <a:ext cx="617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max: </a:t>
            </a:r>
            <a:r>
              <a:rPr lang="en-US" dirty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+ </a:t>
            </a:r>
            <a:r>
              <a:rPr lang="en-US" dirty="0" err="1" smtClean="0"/>
              <a:t>sb</a:t>
            </a:r>
            <a:r>
              <a:rPr lang="en-US" dirty="0" smtClean="0"/>
              <a:t> + </a:t>
            </a:r>
            <a:r>
              <a:rPr lang="en-US" dirty="0" err="1" smtClean="0"/>
              <a:t>sc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sa</a:t>
            </a:r>
            <a:r>
              <a:rPr lang="en-US" dirty="0" smtClean="0"/>
              <a:t> &gt;= 0; </a:t>
            </a:r>
            <a:r>
              <a:rPr lang="en-US" dirty="0" err="1" smtClean="0"/>
              <a:t>sb</a:t>
            </a:r>
            <a:r>
              <a:rPr lang="en-US" dirty="0" smtClean="0"/>
              <a:t> &gt;= 0; </a:t>
            </a:r>
            <a:r>
              <a:rPr lang="en-US" dirty="0" err="1" smtClean="0"/>
              <a:t>sc</a:t>
            </a:r>
            <a:r>
              <a:rPr lang="en-US" dirty="0" smtClean="0"/>
              <a:t> &gt;= 0; ad &gt;= 0; </a:t>
            </a:r>
            <a:r>
              <a:rPr lang="en-US" dirty="0" err="1" smtClean="0"/>
              <a:t>ba</a:t>
            </a:r>
            <a:r>
              <a:rPr lang="en-US" dirty="0" smtClean="0"/>
              <a:t> &gt;= 0; </a:t>
            </a:r>
            <a:r>
              <a:rPr lang="en-US" dirty="0" err="1" smtClean="0"/>
              <a:t>bd</a:t>
            </a:r>
            <a:r>
              <a:rPr lang="en-US" dirty="0" smtClean="0"/>
              <a:t> &gt;= 0; </a:t>
            </a:r>
            <a:r>
              <a:rPr lang="en-US" dirty="0" err="1" smtClean="0"/>
              <a:t>ce</a:t>
            </a:r>
            <a:r>
              <a:rPr lang="en-US" dirty="0" smtClean="0"/>
              <a:t> &gt;= 0;</a:t>
            </a:r>
          </a:p>
          <a:p>
            <a:r>
              <a:rPr lang="en-US" dirty="0"/>
              <a:t> </a:t>
            </a:r>
            <a:r>
              <a:rPr lang="en-US" dirty="0" smtClean="0"/>
              <a:t> dc &gt;= 0; de &gt;= 0; </a:t>
            </a:r>
            <a:r>
              <a:rPr lang="en-US" dirty="0" err="1" smtClean="0"/>
              <a:t>dt</a:t>
            </a:r>
            <a:r>
              <a:rPr lang="en-US" dirty="0" smtClean="0"/>
              <a:t> &gt;= 0; et &gt;= 0;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sa</a:t>
            </a:r>
            <a:r>
              <a:rPr lang="en-US" dirty="0" smtClean="0"/>
              <a:t> &lt;= 3; </a:t>
            </a:r>
            <a:r>
              <a:rPr lang="en-US" dirty="0" err="1" smtClean="0"/>
              <a:t>sb</a:t>
            </a:r>
            <a:r>
              <a:rPr lang="en-US" dirty="0" smtClean="0"/>
              <a:t> &lt;= 3; </a:t>
            </a:r>
            <a:r>
              <a:rPr lang="en-US" dirty="0" err="1" smtClean="0"/>
              <a:t>sc</a:t>
            </a:r>
            <a:r>
              <a:rPr lang="en-US" dirty="0" smtClean="0"/>
              <a:t> &lt;= 4; ad &lt;= 2; </a:t>
            </a:r>
            <a:r>
              <a:rPr lang="en-US" dirty="0" err="1" smtClean="0"/>
              <a:t>ba</a:t>
            </a:r>
            <a:r>
              <a:rPr lang="en-US" dirty="0" smtClean="0"/>
              <a:t> &lt;= 10; </a:t>
            </a:r>
            <a:r>
              <a:rPr lang="en-US" dirty="0" err="1" smtClean="0"/>
              <a:t>bd</a:t>
            </a:r>
            <a:r>
              <a:rPr lang="en-US" dirty="0" smtClean="0"/>
              <a:t> &lt;= 1; </a:t>
            </a:r>
            <a:r>
              <a:rPr lang="en-US" dirty="0" err="1" smtClean="0"/>
              <a:t>ce</a:t>
            </a:r>
            <a:r>
              <a:rPr lang="en-US" dirty="0" smtClean="0"/>
              <a:t> &lt;= 5;</a:t>
            </a:r>
            <a:endParaRPr lang="en-US" dirty="0"/>
          </a:p>
          <a:p>
            <a:r>
              <a:rPr lang="en-US" dirty="0" smtClean="0"/>
              <a:t>  dc &lt;= 1; de &lt;= 1; </a:t>
            </a:r>
            <a:r>
              <a:rPr lang="en-US" dirty="0" err="1" smtClean="0"/>
              <a:t>dt</a:t>
            </a:r>
            <a:r>
              <a:rPr lang="en-US" dirty="0" smtClean="0"/>
              <a:t> &lt;= 2; et &lt;= 5;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sa+ba</a:t>
            </a:r>
            <a:r>
              <a:rPr lang="en-US" dirty="0" smtClean="0"/>
              <a:t> = ad;  </a:t>
            </a:r>
            <a:r>
              <a:rPr lang="en-US" dirty="0" err="1" smtClean="0"/>
              <a:t>sb</a:t>
            </a:r>
            <a:r>
              <a:rPr lang="en-US" dirty="0" smtClean="0"/>
              <a:t> = </a:t>
            </a:r>
            <a:r>
              <a:rPr lang="en-US" dirty="0" err="1" smtClean="0"/>
              <a:t>ba+bd</a:t>
            </a:r>
            <a:r>
              <a:rPr lang="en-US" dirty="0" smtClean="0"/>
              <a:t>;  </a:t>
            </a:r>
            <a:r>
              <a:rPr lang="en-US" dirty="0" err="1" smtClean="0"/>
              <a:t>sc+dc</a:t>
            </a:r>
            <a:r>
              <a:rPr lang="en-US" dirty="0" smtClean="0"/>
              <a:t> = </a:t>
            </a:r>
            <a:r>
              <a:rPr lang="en-US" dirty="0" err="1" smtClean="0"/>
              <a:t>ce</a:t>
            </a:r>
            <a:r>
              <a:rPr lang="en-US" dirty="0" smtClean="0"/>
              <a:t>;  </a:t>
            </a:r>
            <a:r>
              <a:rPr lang="en-US" dirty="0" err="1" smtClean="0"/>
              <a:t>ad+bd</a:t>
            </a:r>
            <a:r>
              <a:rPr lang="en-US" dirty="0" smtClean="0"/>
              <a:t>=</a:t>
            </a:r>
            <a:r>
              <a:rPr lang="en-US" dirty="0" err="1" smtClean="0"/>
              <a:t>dc+de+dt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de+ce</a:t>
            </a:r>
            <a:r>
              <a:rPr lang="en-US" dirty="0" smtClean="0"/>
              <a:t> = et;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Linear Program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066800"/>
            <a:ext cx="87726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Chocolate company has two products, </a:t>
            </a:r>
            <a:r>
              <a:rPr lang="en-US" sz="2000" dirty="0" err="1" smtClean="0"/>
              <a:t>Matin</a:t>
            </a:r>
            <a:r>
              <a:rPr lang="en-US" sz="2000" dirty="0" smtClean="0"/>
              <a:t> and Nuit.  Here is the issue they face:</a:t>
            </a:r>
          </a:p>
          <a:p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They can sell x boxes of </a:t>
            </a:r>
            <a:r>
              <a:rPr lang="en-US" sz="2000" dirty="0" err="1" smtClean="0"/>
              <a:t>Matin</a:t>
            </a:r>
            <a:r>
              <a:rPr lang="en-US" sz="2000" dirty="0" smtClean="0"/>
              <a:t> for a profit of $1 per box.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They can sell y boxes of Nuit for a profit of $6 per box.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They can sell at most 200 boxes of </a:t>
            </a:r>
            <a:r>
              <a:rPr lang="en-US" sz="2000" dirty="0" err="1" smtClean="0"/>
              <a:t>Matin</a:t>
            </a:r>
            <a:r>
              <a:rPr lang="en-US" sz="2000" dirty="0" smtClean="0"/>
              <a:t> and 300 of Nuit per day.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They can produce at most 400 total boxes per day.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What should they do to maximize profit?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 smtClean="0"/>
              <a:t>We can express all this with a linear program: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4330460"/>
            <a:ext cx="1974580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x + 6y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4330460"/>
            <a:ext cx="1303755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 smtClean="0"/>
              <a:t>x  ≥  0</a:t>
            </a:r>
          </a:p>
          <a:p>
            <a:r>
              <a:rPr lang="en-US" dirty="0" smtClean="0"/>
              <a:t>y  ≥  0</a:t>
            </a:r>
          </a:p>
          <a:p>
            <a:r>
              <a:rPr lang="en-US" dirty="0" smtClean="0"/>
              <a:t>x  ≤  200</a:t>
            </a:r>
          </a:p>
          <a:p>
            <a:r>
              <a:rPr lang="en-US" dirty="0" smtClean="0"/>
              <a:t>y  ≤  300</a:t>
            </a:r>
          </a:p>
          <a:p>
            <a:r>
              <a:rPr lang="en-US" dirty="0" err="1" smtClean="0"/>
              <a:t>x+y</a:t>
            </a:r>
            <a:r>
              <a:rPr lang="en-US" dirty="0" smtClean="0"/>
              <a:t>  ≤  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3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Solving a Linear Program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601363"/>
            <a:ext cx="87726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a linear program solver and use it!</a:t>
            </a:r>
          </a:p>
          <a:p>
            <a:endParaRPr lang="en-US" sz="2000" dirty="0"/>
          </a:p>
          <a:p>
            <a:r>
              <a:rPr lang="en-US" sz="2000" dirty="0" smtClean="0"/>
              <a:t>I used </a:t>
            </a:r>
            <a:r>
              <a:rPr lang="en-US" sz="2000" dirty="0" err="1" smtClean="0"/>
              <a:t>LPSolve</a:t>
            </a:r>
            <a:r>
              <a:rPr lang="en-US" sz="2000" dirty="0" smtClean="0"/>
              <a:t>, whi</a:t>
            </a:r>
            <a:r>
              <a:rPr lang="en-US" sz="2000" dirty="0" smtClean="0"/>
              <a:t>ch is freely available</a:t>
            </a:r>
            <a:r>
              <a:rPr lang="en-US" sz="2000" dirty="0" smtClean="0"/>
              <a:t>.  Let’s try </a:t>
            </a:r>
            <a:r>
              <a:rPr lang="en-US" sz="2000" dirty="0" smtClean="0"/>
              <a:t>it out using this program: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FF00"/>
                </a:solidFill>
              </a:rPr>
              <a:t>m</a:t>
            </a:r>
            <a:r>
              <a:rPr lang="en-US" sz="2000" dirty="0" smtClean="0">
                <a:solidFill>
                  <a:srgbClr val="FFFF00"/>
                </a:solidFill>
              </a:rPr>
              <a:t>ax: x + 6y; 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x  </a:t>
            </a:r>
            <a:r>
              <a:rPr lang="en-US" sz="2000" dirty="0" smtClean="0">
                <a:solidFill>
                  <a:srgbClr val="FFFF00"/>
                </a:solidFill>
              </a:rPr>
              <a:t>&gt;=  0; 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y  </a:t>
            </a:r>
            <a:r>
              <a:rPr lang="en-US" sz="2000" dirty="0" smtClean="0">
                <a:solidFill>
                  <a:srgbClr val="FFFF00"/>
                </a:solidFill>
              </a:rPr>
              <a:t>&gt;=  0; 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x  </a:t>
            </a:r>
            <a:r>
              <a:rPr lang="en-US" sz="2000" dirty="0" smtClean="0">
                <a:solidFill>
                  <a:srgbClr val="FFFF00"/>
                </a:solidFill>
              </a:rPr>
              <a:t>&lt;=  200; 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y  </a:t>
            </a:r>
            <a:r>
              <a:rPr lang="en-US" sz="2000" dirty="0" smtClean="0">
                <a:solidFill>
                  <a:srgbClr val="FFFF00"/>
                </a:solidFill>
              </a:rPr>
              <a:t>&lt;=  300; 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err="1" smtClean="0">
                <a:solidFill>
                  <a:srgbClr val="FFFF00"/>
                </a:solidFill>
              </a:rPr>
              <a:t>x+y</a:t>
            </a:r>
            <a:r>
              <a:rPr lang="en-US" sz="2000" dirty="0" smtClean="0">
                <a:solidFill>
                  <a:srgbClr val="FFFF00"/>
                </a:solidFill>
              </a:rPr>
              <a:t>  </a:t>
            </a:r>
            <a:r>
              <a:rPr lang="en-US" sz="2000" dirty="0" smtClean="0">
                <a:solidFill>
                  <a:srgbClr val="FFFF00"/>
                </a:solidFill>
              </a:rPr>
              <a:t>&lt;=  400;</a:t>
            </a:r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47800" y="1219200"/>
            <a:ext cx="1974580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x + 6y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1219200"/>
            <a:ext cx="1303755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 smtClean="0"/>
              <a:t>x  ≥  0</a:t>
            </a:r>
          </a:p>
          <a:p>
            <a:r>
              <a:rPr lang="en-US" dirty="0" smtClean="0"/>
              <a:t>y  ≥  0</a:t>
            </a:r>
          </a:p>
          <a:p>
            <a:r>
              <a:rPr lang="en-US" dirty="0" smtClean="0"/>
              <a:t>x  ≤  200</a:t>
            </a:r>
          </a:p>
          <a:p>
            <a:r>
              <a:rPr lang="en-US" dirty="0" smtClean="0"/>
              <a:t>y  ≤  300</a:t>
            </a:r>
          </a:p>
          <a:p>
            <a:r>
              <a:rPr lang="en-US" dirty="0" err="1" smtClean="0"/>
              <a:t>x+y</a:t>
            </a:r>
            <a:r>
              <a:rPr lang="en-US" dirty="0" smtClean="0"/>
              <a:t>  ≤  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Solving a Linear Program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143000"/>
            <a:ext cx="8772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What’s going on behind the scenes?  To understand, start by graphing the constraints: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6637" y="3420070"/>
            <a:ext cx="1974580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x + 6y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7462" y="4609981"/>
            <a:ext cx="1303755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 smtClean="0"/>
              <a:t>x  ≥  0</a:t>
            </a:r>
          </a:p>
          <a:p>
            <a:r>
              <a:rPr lang="en-US" dirty="0" smtClean="0"/>
              <a:t>y  ≥  0</a:t>
            </a:r>
          </a:p>
          <a:p>
            <a:r>
              <a:rPr lang="en-US" dirty="0" smtClean="0"/>
              <a:t>x  ≤  200</a:t>
            </a:r>
          </a:p>
          <a:p>
            <a:r>
              <a:rPr lang="en-US" dirty="0" smtClean="0"/>
              <a:t>y  ≤  300</a:t>
            </a:r>
          </a:p>
          <a:p>
            <a:r>
              <a:rPr lang="en-US" dirty="0" err="1" smtClean="0"/>
              <a:t>x+y</a:t>
            </a:r>
            <a:r>
              <a:rPr lang="en-US" dirty="0" smtClean="0"/>
              <a:t>  ≤  400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55560"/>
            <a:ext cx="4648200" cy="462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Solving a Linear Program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143000"/>
            <a:ext cx="8772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pink area is called the </a:t>
            </a:r>
            <a:r>
              <a:rPr lang="en-US" sz="2000" i="1" dirty="0" smtClean="0"/>
              <a:t>feasible region</a:t>
            </a:r>
            <a:r>
              <a:rPr lang="en-US" sz="2000" dirty="0" smtClean="0"/>
              <a:t>.  One of the points in the feasible region will give us the (x, y) for which the objective function is maximized. 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6637" y="3420070"/>
            <a:ext cx="1974580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x + 6y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7462" y="4609981"/>
            <a:ext cx="1303755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 smtClean="0"/>
              <a:t>x  ≥  0</a:t>
            </a:r>
          </a:p>
          <a:p>
            <a:r>
              <a:rPr lang="en-US" dirty="0" smtClean="0"/>
              <a:t>y  ≥  0</a:t>
            </a:r>
          </a:p>
          <a:p>
            <a:r>
              <a:rPr lang="en-US" dirty="0" smtClean="0"/>
              <a:t>x  ≤  200</a:t>
            </a:r>
          </a:p>
          <a:p>
            <a:r>
              <a:rPr lang="en-US" dirty="0" smtClean="0"/>
              <a:t>y  ≤  300</a:t>
            </a:r>
          </a:p>
          <a:p>
            <a:r>
              <a:rPr lang="en-US" dirty="0" err="1" smtClean="0"/>
              <a:t>x+y</a:t>
            </a:r>
            <a:r>
              <a:rPr lang="en-US" dirty="0" smtClean="0"/>
              <a:t>  ≤  400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55560"/>
            <a:ext cx="4648200" cy="462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Solving a Linear Program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8772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Now plot the objective function for a particular total: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x + 6y = 180    or   y = 30 – x/6</a:t>
            </a:r>
          </a:p>
          <a:p>
            <a:r>
              <a:rPr lang="en-US" sz="2000" dirty="0" smtClean="0"/>
              <a:t>Any point along the line inside the feasible region will give you an (</a:t>
            </a:r>
            <a:r>
              <a:rPr lang="en-US" sz="2000" dirty="0" err="1" smtClean="0"/>
              <a:t>x,y</a:t>
            </a:r>
            <a:r>
              <a:rPr lang="en-US" sz="2000" dirty="0" smtClean="0"/>
              <a:t>) that satisfies the constraints and such that the objective function evaluates to 180 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026637" y="3420070"/>
            <a:ext cx="1974580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x + 6y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7462" y="4609981"/>
            <a:ext cx="1303755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 smtClean="0"/>
              <a:t>x  ≥  0</a:t>
            </a:r>
          </a:p>
          <a:p>
            <a:r>
              <a:rPr lang="en-US" dirty="0" smtClean="0"/>
              <a:t>y  ≥  0</a:t>
            </a:r>
          </a:p>
          <a:p>
            <a:r>
              <a:rPr lang="en-US" dirty="0" smtClean="0"/>
              <a:t>x  ≤  200</a:t>
            </a:r>
          </a:p>
          <a:p>
            <a:r>
              <a:rPr lang="en-US" dirty="0" smtClean="0"/>
              <a:t>y  ≤  300</a:t>
            </a:r>
          </a:p>
          <a:p>
            <a:r>
              <a:rPr lang="en-US" dirty="0" err="1" smtClean="0"/>
              <a:t>x+y</a:t>
            </a:r>
            <a:r>
              <a:rPr lang="en-US" dirty="0" smtClean="0"/>
              <a:t>  ≤  400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33600"/>
            <a:ext cx="4651004" cy="462903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5993922"/>
            <a:ext cx="5410200" cy="6096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Solving a Linear Program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8772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 we make the value c of the objective function larger, the line moves upward.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x + 6y = c</a:t>
            </a:r>
          </a:p>
          <a:p>
            <a:r>
              <a:rPr lang="en-US" sz="2000" dirty="0" smtClean="0"/>
              <a:t>How large can we make c while still intersecting the feasible region?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026637" y="3420070"/>
            <a:ext cx="1974580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x + 6y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7462" y="4609981"/>
            <a:ext cx="1303755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 smtClean="0"/>
              <a:t>x  ≥  0</a:t>
            </a:r>
          </a:p>
          <a:p>
            <a:r>
              <a:rPr lang="en-US" dirty="0" smtClean="0"/>
              <a:t>y  ≥  0</a:t>
            </a:r>
          </a:p>
          <a:p>
            <a:r>
              <a:rPr lang="en-US" dirty="0" smtClean="0"/>
              <a:t>x  ≤  200</a:t>
            </a:r>
          </a:p>
          <a:p>
            <a:r>
              <a:rPr lang="en-US" dirty="0" smtClean="0"/>
              <a:t>y  ≤  300</a:t>
            </a:r>
          </a:p>
          <a:p>
            <a:r>
              <a:rPr lang="en-US" dirty="0" err="1" smtClean="0"/>
              <a:t>x+y</a:t>
            </a:r>
            <a:r>
              <a:rPr lang="en-US" dirty="0" smtClean="0"/>
              <a:t>  ≤  400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33600"/>
            <a:ext cx="4651004" cy="462903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5993922"/>
            <a:ext cx="5410200" cy="6096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4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-0.00417 -0.5851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Solving a Linear Program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8772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objective function has its maximum value when it exits the feasible region at the vertex (100, 300) where its value is 1900.  That’s the solution to the program.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026637" y="3420070"/>
            <a:ext cx="1974580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x + 6y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7462" y="4609981"/>
            <a:ext cx="1303755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 smtClean="0"/>
              <a:t>x  ≥  0</a:t>
            </a:r>
          </a:p>
          <a:p>
            <a:r>
              <a:rPr lang="en-US" dirty="0" smtClean="0"/>
              <a:t>y  ≥  0</a:t>
            </a:r>
          </a:p>
          <a:p>
            <a:r>
              <a:rPr lang="en-US" dirty="0" smtClean="0"/>
              <a:t>x  ≤  200</a:t>
            </a:r>
          </a:p>
          <a:p>
            <a:r>
              <a:rPr lang="en-US" dirty="0" smtClean="0"/>
              <a:t>y  ≤  300</a:t>
            </a:r>
          </a:p>
          <a:p>
            <a:r>
              <a:rPr lang="en-US" dirty="0" err="1" smtClean="0"/>
              <a:t>x+y</a:t>
            </a:r>
            <a:r>
              <a:rPr lang="en-US" dirty="0" smtClean="0"/>
              <a:t>  ≤  400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33600"/>
            <a:ext cx="4651004" cy="462903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1981200"/>
            <a:ext cx="5410200" cy="6096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Solving a Linear Program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8772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objective function will </a:t>
            </a:r>
            <a:r>
              <a:rPr lang="en-US" sz="2000" dirty="0" smtClean="0"/>
              <a:t>always have </a:t>
            </a:r>
            <a:r>
              <a:rPr lang="en-US" sz="2000" dirty="0" smtClean="0"/>
              <a:t>its maximum value at a vertex.  To find the maximum value, we only need check at the vertices.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026637" y="3420070"/>
            <a:ext cx="1974580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x + 6y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7462" y="4609981"/>
            <a:ext cx="1303755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 smtClean="0"/>
              <a:t>x  ≥  0</a:t>
            </a:r>
          </a:p>
          <a:p>
            <a:r>
              <a:rPr lang="en-US" dirty="0" smtClean="0"/>
              <a:t>y  ≥  0</a:t>
            </a:r>
          </a:p>
          <a:p>
            <a:r>
              <a:rPr lang="en-US" dirty="0" smtClean="0"/>
              <a:t>x  ≤  200</a:t>
            </a:r>
          </a:p>
          <a:p>
            <a:r>
              <a:rPr lang="en-US" dirty="0" smtClean="0"/>
              <a:t>y  ≤  300</a:t>
            </a:r>
          </a:p>
          <a:p>
            <a:r>
              <a:rPr lang="en-US" dirty="0" err="1" smtClean="0"/>
              <a:t>x+y</a:t>
            </a:r>
            <a:r>
              <a:rPr lang="en-US" dirty="0" smtClean="0"/>
              <a:t>  ≤  400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33600"/>
            <a:ext cx="4651004" cy="462903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1981200"/>
            <a:ext cx="5410200" cy="6096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1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14435</TotalTime>
  <Words>1076</Words>
  <Application>Microsoft Office PowerPoint</Application>
  <PresentationFormat>On-screen Show (4:3)</PresentationFormat>
  <Paragraphs>198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Linear Programming</vt:lpstr>
      <vt:lpstr>Example Linear Program  </vt:lpstr>
      <vt:lpstr>Solving a Linear Program  </vt:lpstr>
      <vt:lpstr>Solving a Linear Program  </vt:lpstr>
      <vt:lpstr>Solving a Linear Program  </vt:lpstr>
      <vt:lpstr>Solving a Linear Program  </vt:lpstr>
      <vt:lpstr>Solving a Linear Program  </vt:lpstr>
      <vt:lpstr>Solving a Linear Program  </vt:lpstr>
      <vt:lpstr>Solving a Linear Program  </vt:lpstr>
      <vt:lpstr>Solving a Linear Program  </vt:lpstr>
      <vt:lpstr>Another Linear Program  </vt:lpstr>
      <vt:lpstr>Linear Program for Network Flow  </vt:lpstr>
      <vt:lpstr>Preview of Solution</vt:lpstr>
      <vt:lpstr>Linear Program for Network Flow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607</cp:revision>
  <dcterms:created xsi:type="dcterms:W3CDTF">2012-01-06T20:07:23Z</dcterms:created>
  <dcterms:modified xsi:type="dcterms:W3CDTF">2016-11-10T03:07:30Z</dcterms:modified>
</cp:coreProperties>
</file>