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Copying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(Worst Case)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90500" y="1860595"/>
            <a:ext cx="88392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(The array is copied before searching it for no good reason.)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search an n-element array with binary search: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Copy, d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 comparison, determine which half to examine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search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-element array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96775" y="4671700"/>
            <a:ext cx="7944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6" marL="2743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indent="0" lvl="6" marL="2743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953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Theorem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28600" y="762000"/>
            <a:ext cx="8839199" cy="634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T(n)  =  a T(n/b) +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for constants a &gt; 0, b &gt; 1, d ≥ 0, then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              if d &gt;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    if d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        if d  &lt;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Copying binary search: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=  T(n/2) + O(n)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 = 1,  b = 2,  d = 1, 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= 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is  O(n)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=  2 T(n/2) +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 = 2,  b = 2,  d = 1, 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is  O(n log 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=  4 T(n/2)  +  O(n)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a = 4,  b = 2,  d = 1, 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log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=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T(n)  is  O(n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Karatsuba Multiplication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Let x and y be n-bit integers.   </a:t>
            </a:r>
          </a:p>
          <a:p>
            <a:pPr indent="-6985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Split x and y into first n/2 bits (x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,y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) and last n/2 bits (x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,y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)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 = 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  = 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 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  =  (x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) ∙ (y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)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      = 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P</a:t>
            </a:r>
            <a:r>
              <a:rPr baseline="-25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  = x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 + x</a:t>
            </a:r>
            <a:r>
              <a:rPr baseline="-25000" lang="en-US" sz="2400">
                <a:solidFill>
                  <a:srgbClr val="FFFFFF"/>
                </a:solidFill>
              </a:rPr>
              <a:t>R</a:t>
            </a:r>
            <a:r>
              <a:rPr lang="en-US" sz="2400">
                <a:solidFill>
                  <a:srgbClr val="FFFFFF"/>
                </a:solidFill>
              </a:rPr>
              <a:t>∙ y</a:t>
            </a:r>
            <a:r>
              <a:rPr baseline="-25000" lang="en-US" sz="2400">
                <a:solidFill>
                  <a:srgbClr val="FFFFFF"/>
                </a:solidFill>
              </a:rPr>
              <a:t>L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Return 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∙ 2</a:t>
            </a:r>
            <a:r>
              <a:rPr baseline="30000" lang="en-US" sz="2400">
                <a:solidFill>
                  <a:srgbClr val="FFFFFF"/>
                </a:solidFill>
              </a:rPr>
              <a:t>n</a:t>
            </a:r>
            <a:r>
              <a:rPr lang="en-US" sz="2400">
                <a:solidFill>
                  <a:srgbClr val="FFFFFF"/>
                </a:solidFill>
              </a:rPr>
              <a:t>  +  (P</a:t>
            </a:r>
            <a:r>
              <a:rPr baseline="-25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– 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) ∙ 2</a:t>
            </a:r>
            <a:r>
              <a:rPr baseline="30000" lang="en-US" sz="2400">
                <a:solidFill>
                  <a:srgbClr val="FFFFFF"/>
                </a:solidFill>
              </a:rPr>
              <a:t>n/2</a:t>
            </a:r>
            <a:r>
              <a:rPr lang="en-US" sz="2400">
                <a:solidFill>
                  <a:srgbClr val="FFFFFF"/>
                </a:solidFill>
              </a:rPr>
              <a:t>  +  P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</a:p>
          <a:p>
            <a:pPr indent="-69850" lvl="0" marL="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aseline="-25000" lang="en-US" sz="1000">
                <a:solidFill>
                  <a:srgbClr val="FFFFFF"/>
                </a:solidFill>
              </a:rPr>
              <a:t>         </a:t>
            </a:r>
          </a:p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T(n)  =  3 T(n/2) +  O(n)</a:t>
            </a:r>
          </a:p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a = 3, b = 2,  d = 1,  log</a:t>
            </a:r>
            <a:r>
              <a:rPr baseline="-25000" lang="en-US" sz="2400">
                <a:solidFill>
                  <a:srgbClr val="FFFFFF"/>
                </a:solidFill>
              </a:rPr>
              <a:t>b</a:t>
            </a:r>
            <a:r>
              <a:rPr lang="en-US" sz="2400">
                <a:solidFill>
                  <a:srgbClr val="FFFFFF"/>
                </a:solidFill>
              </a:rPr>
              <a:t>a = log</a:t>
            </a:r>
            <a:r>
              <a:rPr baseline="-25000" lang="en-US" sz="2400">
                <a:solidFill>
                  <a:srgbClr val="FFFFFF"/>
                </a:solidFill>
              </a:rPr>
              <a:t>2</a:t>
            </a:r>
            <a:r>
              <a:rPr lang="en-US" sz="2400">
                <a:solidFill>
                  <a:srgbClr val="FFFFFF"/>
                </a:solidFill>
              </a:rPr>
              <a:t>3 &gt; 1</a:t>
            </a:r>
          </a:p>
          <a:p>
            <a:pPr indent="-69850" lvl="0" mar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T(n)  is  O(n</a:t>
            </a:r>
            <a:r>
              <a:rPr baseline="30000" lang="en-US" sz="2400">
                <a:solidFill>
                  <a:srgbClr val="FFFFFF"/>
                </a:solidFill>
              </a:rPr>
              <a:t>log_2</a:t>
            </a:r>
            <a:r>
              <a:rPr baseline="-25000" lang="en-US" sz="2400">
                <a:solidFill>
                  <a:srgbClr val="FFFFFF"/>
                </a:solidFill>
              </a:rPr>
              <a:t> </a:t>
            </a:r>
            <a:r>
              <a:rPr baseline="30000" lang="en-US" sz="2400">
                <a:solidFill>
                  <a:srgbClr val="FFFFFF"/>
                </a:solidFill>
              </a:rPr>
              <a:t>3</a:t>
            </a:r>
            <a:r>
              <a:rPr lang="en-US" sz="2400">
                <a:solidFill>
                  <a:srgbClr val="FFFFFF"/>
                </a:solidFill>
              </a:rPr>
              <a:t>)  which is  O(n</a:t>
            </a:r>
            <a:r>
              <a:rPr baseline="30000" lang="en-US" sz="2400">
                <a:solidFill>
                  <a:srgbClr val="FFFFFF"/>
                </a:solidFill>
              </a:rPr>
              <a:t>1.59</a:t>
            </a:r>
            <a:r>
              <a:rPr lang="en-US" sz="2400">
                <a:solidFill>
                  <a:srgbClr val="FFFFFF"/>
                </a:solidFill>
              </a:rPr>
              <a:t>)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Copying 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 Recurrence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304800" y="1143000"/>
            <a:ext cx="8610599" cy="830996"/>
            <a:chOff x="304800" y="1143000"/>
            <a:chExt cx="8610599" cy="830996"/>
          </a:xfrm>
        </p:grpSpPr>
        <p:sp>
          <p:nvSpPr>
            <p:cNvPr id="94" name="Shape 94"/>
            <p:cNvSpPr txBox="1"/>
            <p:nvPr/>
          </p:nvSpPr>
          <p:spPr>
            <a:xfrm>
              <a:off x="304800" y="1143000"/>
              <a:ext cx="86105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245075" y="1636175"/>
              <a:ext cx="41196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96" name="Shape 96"/>
            <p:cNvCxnSpPr/>
            <p:nvPr/>
          </p:nvCxnSpPr>
          <p:spPr>
            <a:xfrm>
              <a:off x="4554026" y="1788577"/>
              <a:ext cx="9906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97" name="Shape 97"/>
            <p:cNvCxnSpPr/>
            <p:nvPr/>
          </p:nvCxnSpPr>
          <p:spPr>
            <a:xfrm rot="10800000">
              <a:off x="30300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98" name="Shape 98"/>
          <p:cNvGrpSpPr/>
          <p:nvPr/>
        </p:nvGrpSpPr>
        <p:grpSpPr>
          <a:xfrm>
            <a:off x="4325425" y="2466725"/>
            <a:ext cx="2068200" cy="304800"/>
            <a:chOff x="4325425" y="2466725"/>
            <a:chExt cx="2068200" cy="304800"/>
          </a:xfrm>
        </p:grpSpPr>
        <p:sp>
          <p:nvSpPr>
            <p:cNvPr id="99" name="Shape 99"/>
            <p:cNvSpPr/>
            <p:nvPr/>
          </p:nvSpPr>
          <p:spPr>
            <a:xfrm>
              <a:off x="4325425" y="2466725"/>
              <a:ext cx="20682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00" name="Shape 100"/>
            <p:cNvCxnSpPr/>
            <p:nvPr/>
          </p:nvCxnSpPr>
          <p:spPr>
            <a:xfrm>
              <a:off x="5700586" y="2619125"/>
              <a:ext cx="577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01" name="Shape 101"/>
            <p:cNvCxnSpPr/>
            <p:nvPr/>
          </p:nvCxnSpPr>
          <p:spPr>
            <a:xfrm rot="10800000">
              <a:off x="4429960" y="2619125"/>
              <a:ext cx="566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102" name="Shape 102"/>
          <p:cNvSpPr txBox="1"/>
          <p:nvPr/>
        </p:nvSpPr>
        <p:spPr>
          <a:xfrm>
            <a:off x="123710" y="1038245"/>
            <a:ext cx="6703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8001000" y="1043225"/>
            <a:ext cx="8424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n/2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n/4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n/2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28350" y="4149800"/>
            <a:ext cx="6417900" cy="23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work  = 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 =  n + n/2 + n/4 + … &lt; 2n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opying binary search is O(n)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 The top level alone is O(n)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5316025" y="3276600"/>
            <a:ext cx="1033800" cy="304800"/>
            <a:chOff x="5316025" y="3276600"/>
            <a:chExt cx="1033800" cy="304800"/>
          </a:xfrm>
        </p:grpSpPr>
        <p:sp>
          <p:nvSpPr>
            <p:cNvPr id="106" name="Shape 106"/>
            <p:cNvSpPr/>
            <p:nvPr/>
          </p:nvSpPr>
          <p:spPr>
            <a:xfrm>
              <a:off x="5316025" y="3276600"/>
              <a:ext cx="10338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07" name="Shape 107"/>
            <p:cNvCxnSpPr/>
            <p:nvPr/>
          </p:nvCxnSpPr>
          <p:spPr>
            <a:xfrm>
              <a:off x="6049544" y="3429000"/>
              <a:ext cx="2502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5349048" y="3429000"/>
              <a:ext cx="256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90500" y="1860590"/>
            <a:ext cx="8839199" cy="301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recursively multiply two n-bit integers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Split numbers in half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multiply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pairs of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-bit integers 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Add/bit-shift the products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indent="0" lvl="6" marL="2743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 Recurrence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304800" y="1143000"/>
            <a:ext cx="8610600" cy="831000"/>
            <a:chOff x="304800" y="1143000"/>
            <a:chExt cx="8610600" cy="831000"/>
          </a:xfrm>
        </p:grpSpPr>
        <p:sp>
          <p:nvSpPr>
            <p:cNvPr id="122" name="Shape 122"/>
            <p:cNvSpPr txBox="1"/>
            <p:nvPr/>
          </p:nvSpPr>
          <p:spPr>
            <a:xfrm>
              <a:off x="304800" y="1143000"/>
              <a:ext cx="8610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2565650" y="1636175"/>
              <a:ext cx="33375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124" name="Shape 124"/>
            <p:cNvCxnSpPr/>
            <p:nvPr/>
          </p:nvCxnSpPr>
          <p:spPr>
            <a:xfrm>
              <a:off x="4554026" y="1788577"/>
              <a:ext cx="9906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25" name="Shape 125"/>
            <p:cNvCxnSpPr/>
            <p:nvPr/>
          </p:nvCxnSpPr>
          <p:spPr>
            <a:xfrm rot="10800000">
              <a:off x="3030026" y="1788577"/>
              <a:ext cx="9906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26" name="Shape 126"/>
          <p:cNvGrpSpPr/>
          <p:nvPr/>
        </p:nvGrpSpPr>
        <p:grpSpPr>
          <a:xfrm>
            <a:off x="864075" y="2466725"/>
            <a:ext cx="6782400" cy="312450"/>
            <a:chOff x="864075" y="2466725"/>
            <a:chExt cx="6782400" cy="312450"/>
          </a:xfrm>
        </p:grpSpPr>
        <p:sp>
          <p:nvSpPr>
            <p:cNvPr id="127" name="Shape 127"/>
            <p:cNvSpPr/>
            <p:nvPr/>
          </p:nvSpPr>
          <p:spPr>
            <a:xfrm>
              <a:off x="4277800" y="246672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28" name="Shape 128"/>
            <p:cNvCxnSpPr/>
            <p:nvPr/>
          </p:nvCxnSpPr>
          <p:spPr>
            <a:xfrm>
              <a:off x="5392226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29" name="Shape 129"/>
            <p:cNvCxnSpPr/>
            <p:nvPr/>
          </p:nvCxnSpPr>
          <p:spPr>
            <a:xfrm rot="10800000">
              <a:off x="4401637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30" name="Shape 130"/>
            <p:cNvSpPr/>
            <p:nvPr/>
          </p:nvSpPr>
          <p:spPr>
            <a:xfrm>
              <a:off x="864075" y="2466725"/>
              <a:ext cx="16506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>
              <a:off x="1963226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32" name="Shape 132"/>
            <p:cNvCxnSpPr/>
            <p:nvPr/>
          </p:nvCxnSpPr>
          <p:spPr>
            <a:xfrm rot="10800000">
              <a:off x="972637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33" name="Shape 133"/>
            <p:cNvSpPr/>
            <p:nvPr/>
          </p:nvSpPr>
          <p:spPr>
            <a:xfrm>
              <a:off x="5969475" y="2466725"/>
              <a:ext cx="16770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34" name="Shape 134"/>
            <p:cNvCxnSpPr/>
            <p:nvPr/>
          </p:nvCxnSpPr>
          <p:spPr>
            <a:xfrm>
              <a:off x="7144827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35" name="Shape 135"/>
            <p:cNvCxnSpPr/>
            <p:nvPr/>
          </p:nvCxnSpPr>
          <p:spPr>
            <a:xfrm rot="10800000">
              <a:off x="6154238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36" name="Shape 136"/>
            <p:cNvSpPr/>
            <p:nvPr/>
          </p:nvSpPr>
          <p:spPr>
            <a:xfrm>
              <a:off x="2565649" y="247437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137" name="Shape 137"/>
            <p:cNvCxnSpPr/>
            <p:nvPr/>
          </p:nvCxnSpPr>
          <p:spPr>
            <a:xfrm>
              <a:off x="3639626" y="2626777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>
              <a:off x="2725238" y="2626777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139" name="Shape 139"/>
          <p:cNvSpPr txBox="1"/>
          <p:nvPr/>
        </p:nvSpPr>
        <p:spPr>
          <a:xfrm>
            <a:off x="123710" y="1038245"/>
            <a:ext cx="6705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8001000" y="1043216"/>
            <a:ext cx="8244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n/2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 n/4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n/2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28350" y="3981650"/>
            <a:ext cx="6417900" cy="278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 =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 n</a:t>
            </a:r>
            <a:r>
              <a:rPr baseline="30000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 work  =  n (1 + 2 + … + 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log2n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=  n (2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log2n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ecursive multiplication is 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 Base cases alone are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864076" y="3048000"/>
            <a:ext cx="6755923" cy="720480"/>
            <a:chOff x="864076" y="3048000"/>
            <a:chExt cx="6755923" cy="720480"/>
          </a:xfrm>
        </p:grpSpPr>
        <p:sp>
          <p:nvSpPr>
            <p:cNvPr id="143" name="Shape 143"/>
            <p:cNvSpPr/>
            <p:nvPr/>
          </p:nvSpPr>
          <p:spPr>
            <a:xfrm>
              <a:off x="864076" y="3073056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44" name="Shape 144"/>
            <p:cNvCxnSpPr/>
            <p:nvPr/>
          </p:nvCxnSpPr>
          <p:spPr>
            <a:xfrm>
              <a:off x="1422637" y="3225456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>
              <a:off x="889237" y="3225456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46" name="Shape 146"/>
            <p:cNvSpPr/>
            <p:nvPr/>
          </p:nvSpPr>
          <p:spPr>
            <a:xfrm>
              <a:off x="1727438" y="306975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47" name="Shape 147"/>
            <p:cNvCxnSpPr/>
            <p:nvPr/>
          </p:nvCxnSpPr>
          <p:spPr>
            <a:xfrm>
              <a:off x="2285999" y="322215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>
              <a:off x="1752599" y="322215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49" name="Shape 149"/>
            <p:cNvSpPr/>
            <p:nvPr/>
          </p:nvSpPr>
          <p:spPr>
            <a:xfrm>
              <a:off x="2565638" y="3060527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0" name="Shape 150"/>
            <p:cNvCxnSpPr/>
            <p:nvPr/>
          </p:nvCxnSpPr>
          <p:spPr>
            <a:xfrm>
              <a:off x="3124199" y="3212927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51" name="Shape 151"/>
            <p:cNvCxnSpPr/>
            <p:nvPr/>
          </p:nvCxnSpPr>
          <p:spPr>
            <a:xfrm rot="10800000">
              <a:off x="2590799" y="3212927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2" name="Shape 152"/>
            <p:cNvSpPr/>
            <p:nvPr/>
          </p:nvSpPr>
          <p:spPr>
            <a:xfrm>
              <a:off x="3403837" y="3057223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3" name="Shape 153"/>
            <p:cNvCxnSpPr/>
            <p:nvPr/>
          </p:nvCxnSpPr>
          <p:spPr>
            <a:xfrm>
              <a:off x="3972998" y="3204747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3428998" y="3209623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5" name="Shape 155"/>
            <p:cNvSpPr/>
            <p:nvPr/>
          </p:nvSpPr>
          <p:spPr>
            <a:xfrm>
              <a:off x="4252637" y="3060527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6" name="Shape 156"/>
            <p:cNvCxnSpPr/>
            <p:nvPr/>
          </p:nvCxnSpPr>
          <p:spPr>
            <a:xfrm>
              <a:off x="4811198" y="3212927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4277798" y="3212927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58" name="Shape 158"/>
            <p:cNvSpPr/>
            <p:nvPr/>
          </p:nvSpPr>
          <p:spPr>
            <a:xfrm>
              <a:off x="5106114" y="30480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59" name="Shape 159"/>
            <p:cNvCxnSpPr/>
            <p:nvPr/>
          </p:nvCxnSpPr>
          <p:spPr>
            <a:xfrm>
              <a:off x="5664676" y="32004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0" name="Shape 160"/>
            <p:cNvCxnSpPr/>
            <p:nvPr/>
          </p:nvCxnSpPr>
          <p:spPr>
            <a:xfrm rot="10800000">
              <a:off x="5131276" y="32004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1" name="Shape 161"/>
            <p:cNvSpPr/>
            <p:nvPr/>
          </p:nvSpPr>
          <p:spPr>
            <a:xfrm>
              <a:off x="5969476" y="30480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62" name="Shape 162"/>
            <p:cNvCxnSpPr/>
            <p:nvPr/>
          </p:nvCxnSpPr>
          <p:spPr>
            <a:xfrm>
              <a:off x="6528037" y="32004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3" name="Shape 163"/>
            <p:cNvCxnSpPr/>
            <p:nvPr/>
          </p:nvCxnSpPr>
          <p:spPr>
            <a:xfrm rot="10800000">
              <a:off x="5994637" y="32004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4" name="Shape 164"/>
            <p:cNvSpPr/>
            <p:nvPr/>
          </p:nvSpPr>
          <p:spPr>
            <a:xfrm>
              <a:off x="6832838" y="3049571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7391399" y="320197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6" name="Shape 166"/>
            <p:cNvCxnSpPr/>
            <p:nvPr/>
          </p:nvCxnSpPr>
          <p:spPr>
            <a:xfrm rot="10800000">
              <a:off x="6857998" y="320197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864076" y="346368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>
              <a:off x="1422637" y="361608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69" name="Shape 169"/>
            <p:cNvCxnSpPr/>
            <p:nvPr/>
          </p:nvCxnSpPr>
          <p:spPr>
            <a:xfrm rot="10800000">
              <a:off x="889237" y="361608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1727438" y="3460375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>
              <a:off x="2285999" y="3612775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72" name="Shape 172"/>
            <p:cNvCxnSpPr/>
            <p:nvPr/>
          </p:nvCxnSpPr>
          <p:spPr>
            <a:xfrm rot="10800000">
              <a:off x="1752599" y="3612775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2565638" y="3451151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74" name="Shape 174"/>
            <p:cNvCxnSpPr/>
            <p:nvPr/>
          </p:nvCxnSpPr>
          <p:spPr>
            <a:xfrm>
              <a:off x="3124199" y="360355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75" name="Shape 175"/>
            <p:cNvCxnSpPr/>
            <p:nvPr/>
          </p:nvCxnSpPr>
          <p:spPr>
            <a:xfrm rot="10800000">
              <a:off x="2590799" y="360355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6" name="Shape 176"/>
            <p:cNvSpPr/>
            <p:nvPr/>
          </p:nvSpPr>
          <p:spPr>
            <a:xfrm>
              <a:off x="3403837" y="3447846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3972998" y="359537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78" name="Shape 178"/>
            <p:cNvCxnSpPr/>
            <p:nvPr/>
          </p:nvCxnSpPr>
          <p:spPr>
            <a:xfrm rot="10800000">
              <a:off x="3428998" y="3600246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79" name="Shape 179"/>
            <p:cNvSpPr/>
            <p:nvPr/>
          </p:nvSpPr>
          <p:spPr>
            <a:xfrm>
              <a:off x="4252637" y="3451151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0" name="Shape 180"/>
            <p:cNvCxnSpPr/>
            <p:nvPr/>
          </p:nvCxnSpPr>
          <p:spPr>
            <a:xfrm>
              <a:off x="4811198" y="360355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81" name="Shape 181"/>
            <p:cNvCxnSpPr/>
            <p:nvPr/>
          </p:nvCxnSpPr>
          <p:spPr>
            <a:xfrm rot="10800000">
              <a:off x="4277798" y="360355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82" name="Shape 182"/>
            <p:cNvSpPr/>
            <p:nvPr/>
          </p:nvSpPr>
          <p:spPr>
            <a:xfrm>
              <a:off x="5106114" y="3438623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3" name="Shape 183"/>
            <p:cNvCxnSpPr/>
            <p:nvPr/>
          </p:nvCxnSpPr>
          <p:spPr>
            <a:xfrm>
              <a:off x="5664676" y="3591023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84" name="Shape 184"/>
            <p:cNvCxnSpPr/>
            <p:nvPr/>
          </p:nvCxnSpPr>
          <p:spPr>
            <a:xfrm rot="10800000">
              <a:off x="5131276" y="3591023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5969476" y="3438623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6528037" y="3591023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87" name="Shape 187"/>
            <p:cNvCxnSpPr/>
            <p:nvPr/>
          </p:nvCxnSpPr>
          <p:spPr>
            <a:xfrm rot="10800000">
              <a:off x="5994637" y="3591023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88" name="Shape 188"/>
            <p:cNvSpPr/>
            <p:nvPr/>
          </p:nvSpPr>
          <p:spPr>
            <a:xfrm>
              <a:off x="6832838" y="3440194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189" name="Shape 189"/>
            <p:cNvCxnSpPr/>
            <p:nvPr/>
          </p:nvCxnSpPr>
          <p:spPr>
            <a:xfrm>
              <a:off x="7391399" y="3592594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90" name="Shape 190"/>
            <p:cNvCxnSpPr/>
            <p:nvPr/>
          </p:nvCxnSpPr>
          <p:spPr>
            <a:xfrm rot="10800000">
              <a:off x="6857998" y="3592594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90500" y="1860596"/>
            <a:ext cx="8839200" cy="1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mergesort an n-element array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Split the array into two halves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sort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-element integers 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Merge the two halves into a sorted whole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50250" y="3982325"/>
            <a:ext cx="84366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6" marL="2743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lang="en-US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</a:p>
          <a:p>
            <a:pPr indent="0" lvl="6" marL="2743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Recurrence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304800" y="1143000"/>
            <a:ext cx="8610599" cy="830996"/>
            <a:chOff x="304800" y="1143000"/>
            <a:chExt cx="8610599" cy="830996"/>
          </a:xfrm>
        </p:grpSpPr>
        <p:sp>
          <p:nvSpPr>
            <p:cNvPr id="205" name="Shape 205"/>
            <p:cNvSpPr txBox="1"/>
            <p:nvPr/>
          </p:nvSpPr>
          <p:spPr>
            <a:xfrm>
              <a:off x="304800" y="1143000"/>
              <a:ext cx="86105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565650" y="1636175"/>
              <a:ext cx="33276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207" name="Shape 207"/>
            <p:cNvCxnSpPr/>
            <p:nvPr/>
          </p:nvCxnSpPr>
          <p:spPr>
            <a:xfrm>
              <a:off x="43254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8" name="Shape 208"/>
            <p:cNvCxnSpPr/>
            <p:nvPr/>
          </p:nvCxnSpPr>
          <p:spPr>
            <a:xfrm rot="10800000">
              <a:off x="30300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2565650" y="2466725"/>
            <a:ext cx="3327549" cy="312450"/>
            <a:chOff x="2565650" y="2466725"/>
            <a:chExt cx="3327549" cy="312450"/>
          </a:xfrm>
        </p:grpSpPr>
        <p:sp>
          <p:nvSpPr>
            <p:cNvPr id="210" name="Shape 210"/>
            <p:cNvSpPr/>
            <p:nvPr/>
          </p:nvSpPr>
          <p:spPr>
            <a:xfrm>
              <a:off x="4267800" y="246672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>
              <a:off x="5392226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4401637" y="2619126"/>
              <a:ext cx="3738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3" name="Shape 213"/>
            <p:cNvSpPr/>
            <p:nvPr/>
          </p:nvSpPr>
          <p:spPr>
            <a:xfrm>
              <a:off x="2565650" y="2474375"/>
              <a:ext cx="1625400" cy="304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n/2</a:t>
              </a:r>
            </a:p>
          </p:txBody>
        </p:sp>
        <p:cxnSp>
          <p:nvCxnSpPr>
            <p:cNvPr id="214" name="Shape 214"/>
            <p:cNvCxnSpPr/>
            <p:nvPr/>
          </p:nvCxnSpPr>
          <p:spPr>
            <a:xfrm>
              <a:off x="3563426" y="2626777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>
              <a:off x="2725227" y="2626777"/>
              <a:ext cx="37381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216" name="Shape 216"/>
          <p:cNvSpPr txBox="1"/>
          <p:nvPr/>
        </p:nvSpPr>
        <p:spPr>
          <a:xfrm>
            <a:off x="123710" y="1038245"/>
            <a:ext cx="6703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8001000" y="1043216"/>
            <a:ext cx="824265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n/2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n/4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n/2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228350" y="3930124"/>
            <a:ext cx="6417900" cy="269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work  = 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log_2 n 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 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work  =  n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 is O(n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 Each level contributes equally to the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complexity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2565638" y="3264072"/>
            <a:ext cx="3327638" cy="317327"/>
            <a:chOff x="2565638" y="3264072"/>
            <a:chExt cx="3327638" cy="317327"/>
          </a:xfrm>
        </p:grpSpPr>
        <p:sp>
          <p:nvSpPr>
            <p:cNvPr id="220" name="Shape 220"/>
            <p:cNvSpPr/>
            <p:nvPr/>
          </p:nvSpPr>
          <p:spPr>
            <a:xfrm>
              <a:off x="2565638" y="32766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3124199" y="34290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>
              <a:off x="2590799" y="34290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23" name="Shape 223"/>
            <p:cNvSpPr/>
            <p:nvPr/>
          </p:nvSpPr>
          <p:spPr>
            <a:xfrm>
              <a:off x="3403837" y="3273294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24" name="Shape 224"/>
            <p:cNvCxnSpPr/>
            <p:nvPr/>
          </p:nvCxnSpPr>
          <p:spPr>
            <a:xfrm>
              <a:off x="3972998" y="3420819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>
              <a:off x="3428998" y="3425694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26" name="Shape 226"/>
            <p:cNvSpPr/>
            <p:nvPr/>
          </p:nvSpPr>
          <p:spPr>
            <a:xfrm>
              <a:off x="4252637" y="327660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x="4811198" y="3429000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4277798" y="3429000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29" name="Shape 229"/>
            <p:cNvSpPr/>
            <p:nvPr/>
          </p:nvSpPr>
          <p:spPr>
            <a:xfrm>
              <a:off x="5106114" y="3264072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n/4</a:t>
              </a:r>
            </a:p>
          </p:txBody>
        </p:sp>
        <p:cxnSp>
          <p:nvCxnSpPr>
            <p:cNvPr id="230" name="Shape 230"/>
            <p:cNvCxnSpPr/>
            <p:nvPr/>
          </p:nvCxnSpPr>
          <p:spPr>
            <a:xfrm>
              <a:off x="5664676" y="3416471"/>
              <a:ext cx="1905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5131276" y="3416471"/>
              <a:ext cx="195533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427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Case</a:t>
            </a:r>
            <a:b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 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04800" y="1143000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90500" y="1860590"/>
            <a:ext cx="8839199" cy="301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 to solve problem of size n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Set up the recursions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00B05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Recursively solve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problems of size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n/b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1" marL="800100" marR="0" rtl="0" algn="l">
              <a:spcBef>
                <a:spcPts val="0"/>
              </a:spcBef>
              <a:buClr>
                <a:srgbClr val="FFFF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Combine the recursive solutions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T(n)  =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n/b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0" baseline="3000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6" marL="2743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T(1)  =  O(1)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Case Recurrence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304800" y="1143000"/>
            <a:ext cx="8610599" cy="830996"/>
            <a:chOff x="304800" y="1143000"/>
            <a:chExt cx="8610599" cy="830996"/>
          </a:xfrm>
        </p:grpSpPr>
        <p:sp>
          <p:nvSpPr>
            <p:cNvPr id="245" name="Shape 245"/>
            <p:cNvSpPr txBox="1"/>
            <p:nvPr/>
          </p:nvSpPr>
          <p:spPr>
            <a:xfrm>
              <a:off x="304800" y="1143000"/>
              <a:ext cx="8610599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1" marL="800100" marR="0" rtl="0" algn="l">
                <a:spcBef>
                  <a:spcPts val="0"/>
                </a:spcBef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2877626" y="1636178"/>
              <a:ext cx="2590800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</a:p>
          </p:txBody>
        </p:sp>
        <p:cxnSp>
          <p:nvCxnSpPr>
            <p:cNvPr id="247" name="Shape 247"/>
            <p:cNvCxnSpPr/>
            <p:nvPr/>
          </p:nvCxnSpPr>
          <p:spPr>
            <a:xfrm>
              <a:off x="43254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48" name="Shape 248"/>
            <p:cNvCxnSpPr/>
            <p:nvPr/>
          </p:nvCxnSpPr>
          <p:spPr>
            <a:xfrm rot="10800000">
              <a:off x="3030026" y="1788577"/>
              <a:ext cx="990599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sp>
        <p:nvSpPr>
          <p:cNvPr id="249" name="Shape 249"/>
          <p:cNvSpPr txBox="1"/>
          <p:nvPr/>
        </p:nvSpPr>
        <p:spPr>
          <a:xfrm>
            <a:off x="123710" y="1038245"/>
            <a:ext cx="6703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001000" y="1043216"/>
            <a:ext cx="1098378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(n/b)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(n/b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(n/b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965175" y="4006217"/>
            <a:ext cx="6934200" cy="2433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case work  =  a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n 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case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… + (a/b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log_b(n)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… + (a/b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log_b(n)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grpSp>
        <p:nvGrpSpPr>
          <p:cNvPr id="252" name="Shape 252"/>
          <p:cNvGrpSpPr/>
          <p:nvPr/>
        </p:nvGrpSpPr>
        <p:grpSpPr>
          <a:xfrm>
            <a:off x="2369389" y="2286000"/>
            <a:ext cx="3490821" cy="523219"/>
            <a:chOff x="2369389" y="2286000"/>
            <a:chExt cx="3490821" cy="523219"/>
          </a:xfrm>
        </p:grpSpPr>
        <p:sp>
          <p:nvSpPr>
            <p:cNvPr id="253" name="Shape 253"/>
            <p:cNvSpPr/>
            <p:nvPr/>
          </p:nvSpPr>
          <p:spPr>
            <a:xfrm>
              <a:off x="4495800" y="2466726"/>
              <a:ext cx="1364411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</a:p>
          </p:txBody>
        </p:sp>
        <p:cxnSp>
          <p:nvCxnSpPr>
            <p:cNvPr id="254" name="Shape 254"/>
            <p:cNvCxnSpPr/>
            <p:nvPr/>
          </p:nvCxnSpPr>
          <p:spPr>
            <a:xfrm>
              <a:off x="5403010" y="2619126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55" name="Shape 255"/>
            <p:cNvCxnSpPr/>
            <p:nvPr/>
          </p:nvCxnSpPr>
          <p:spPr>
            <a:xfrm rot="10800000">
              <a:off x="4564810" y="2619126"/>
              <a:ext cx="37381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56" name="Shape 256"/>
            <p:cNvSpPr/>
            <p:nvPr/>
          </p:nvSpPr>
          <p:spPr>
            <a:xfrm>
              <a:off x="2369389" y="2474377"/>
              <a:ext cx="1364411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3276600" y="2626777"/>
              <a:ext cx="3810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58" name="Shape 258"/>
            <p:cNvCxnSpPr/>
            <p:nvPr/>
          </p:nvCxnSpPr>
          <p:spPr>
            <a:xfrm rot="10800000">
              <a:off x="2438399" y="2626777"/>
              <a:ext cx="37381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59" name="Shape 259"/>
            <p:cNvSpPr txBox="1"/>
            <p:nvPr/>
          </p:nvSpPr>
          <p:spPr>
            <a:xfrm>
              <a:off x="3810000" y="2286000"/>
              <a:ext cx="622285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95600" y="3068499"/>
            <a:ext cx="2387362" cy="525411"/>
            <a:chOff x="2895600" y="3068499"/>
            <a:chExt cx="2387362" cy="525411"/>
          </a:xfrm>
        </p:grpSpPr>
        <p:sp>
          <p:nvSpPr>
            <p:cNvPr id="261" name="Shape 261"/>
            <p:cNvSpPr/>
            <p:nvPr/>
          </p:nvSpPr>
          <p:spPr>
            <a:xfrm>
              <a:off x="2895600" y="3289110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  <a:r>
                <a:rPr baseline="30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3810000" y="3068499"/>
              <a:ext cx="622285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. .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4495800" y="3286919"/>
              <a:ext cx="787162" cy="304799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n/b</a:t>
              </a:r>
              <a:r>
                <a:rPr baseline="30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Case Recurrence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752600" y="3893539"/>
            <a:ext cx="861059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81000" y="1219200"/>
            <a:ext cx="8001000" cy="58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work  =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 +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… + (a/b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log_b(n) - 1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+   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1: 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 1, which means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&lt; 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sum of the geometric series converges to a constant, and 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dominates n 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logba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 Total work is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2: 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1, which means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term in the geometric series is 1, and 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the same as 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 Total work is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3:  a/b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1, which means log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&gt; 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algebra is slightly more involved and I’m not showing it here.  Total work is O(n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log_b a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