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9" r:id="rId9"/>
    <p:sldId id="310" r:id="rId10"/>
    <p:sldId id="31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066800"/>
            <a:ext cx="2819400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Computes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mod N</a:t>
            </a:r>
          </a:p>
          <a:p>
            <a:endParaRPr lang="en-US" sz="1000" dirty="0" smtClean="0"/>
          </a:p>
          <a:p>
            <a:r>
              <a:rPr lang="en-US" dirty="0" err="1" smtClean="0"/>
              <a:t>modexp</a:t>
            </a:r>
            <a:r>
              <a:rPr lang="en-US" dirty="0" smtClean="0"/>
              <a:t> (x, y, N)</a:t>
            </a:r>
            <a:br>
              <a:rPr lang="en-US" dirty="0" smtClean="0"/>
            </a:br>
            <a:r>
              <a:rPr lang="en-US" dirty="0" smtClean="0"/>
              <a:t>    if y == 0</a:t>
            </a:r>
            <a:br>
              <a:rPr lang="en-US" dirty="0" smtClean="0"/>
            </a:br>
            <a:r>
              <a:rPr lang="en-US" i="1" dirty="0" smtClean="0"/>
              <a:t>        </a:t>
            </a:r>
            <a:r>
              <a:rPr lang="en-US" dirty="0" smtClean="0"/>
              <a:t>return 1</a:t>
            </a:r>
            <a:br>
              <a:rPr lang="en-US" dirty="0" smtClean="0"/>
            </a:br>
            <a:r>
              <a:rPr lang="en-US" i="1" dirty="0" smtClean="0"/>
              <a:t>    </a:t>
            </a:r>
            <a:r>
              <a:rPr lang="en-US" dirty="0" smtClean="0"/>
              <a:t>else</a:t>
            </a:r>
            <a:br>
              <a:rPr lang="en-US" dirty="0" smtClean="0"/>
            </a:br>
            <a:r>
              <a:rPr lang="en-US" i="1" dirty="0" smtClean="0"/>
              <a:t>        </a:t>
            </a:r>
            <a:r>
              <a:rPr lang="en-US" dirty="0" smtClean="0"/>
              <a:t>z = </a:t>
            </a:r>
            <a:r>
              <a:rPr lang="en-US" dirty="0" err="1" smtClean="0"/>
              <a:t>modexp</a:t>
            </a:r>
            <a:r>
              <a:rPr lang="en-US" dirty="0" smtClean="0"/>
              <a:t>(x, y/2, N)</a:t>
            </a:r>
            <a:br>
              <a:rPr lang="en-US" dirty="0" smtClean="0"/>
            </a:br>
            <a:r>
              <a:rPr lang="en-US" i="1" dirty="0" smtClean="0"/>
              <a:t>        </a:t>
            </a:r>
            <a:r>
              <a:rPr lang="en-US" dirty="0" smtClean="0"/>
              <a:t>if y is even</a:t>
            </a:r>
            <a:br>
              <a:rPr lang="en-US" dirty="0" smtClean="0"/>
            </a:br>
            <a:r>
              <a:rPr lang="en-US" i="1" dirty="0" smtClean="0"/>
              <a:t>            </a:t>
            </a:r>
            <a:r>
              <a:rPr lang="en-US" dirty="0" smtClean="0"/>
              <a:t>return z</a:t>
            </a:r>
            <a:r>
              <a:rPr lang="en-US" baseline="30000" dirty="0" smtClean="0"/>
              <a:t>2</a:t>
            </a:r>
            <a:r>
              <a:rPr lang="en-US" dirty="0" smtClean="0"/>
              <a:t> mod N</a:t>
            </a:r>
            <a:br>
              <a:rPr lang="en-US" dirty="0" smtClean="0"/>
            </a:br>
            <a:r>
              <a:rPr lang="en-US" dirty="0" smtClean="0"/>
              <a:t>        else</a:t>
            </a:r>
            <a:br>
              <a:rPr lang="en-US" dirty="0" smtClean="0"/>
            </a:br>
            <a:r>
              <a:rPr lang="en-US" dirty="0" smtClean="0"/>
              <a:t>            return x∙z</a:t>
            </a:r>
            <a:r>
              <a:rPr lang="en-US" baseline="30000" dirty="0" smtClean="0"/>
              <a:t>2</a:t>
            </a:r>
            <a:r>
              <a:rPr lang="en-US" dirty="0" smtClean="0"/>
              <a:t> mod N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066800"/>
            <a:ext cx="3429000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Iterative version</a:t>
            </a:r>
          </a:p>
          <a:p>
            <a:endParaRPr lang="en-US" sz="1000" dirty="0" smtClean="0"/>
          </a:p>
          <a:p>
            <a:r>
              <a:rPr lang="en-US" dirty="0" err="1" smtClean="0"/>
              <a:t>modexp</a:t>
            </a:r>
            <a:r>
              <a:rPr lang="en-US" dirty="0" smtClean="0"/>
              <a:t> (x, y, N)</a:t>
            </a:r>
          </a:p>
          <a:p>
            <a:r>
              <a:rPr lang="en-US" dirty="0"/>
              <a:t> </a:t>
            </a:r>
            <a:r>
              <a:rPr lang="en-US" dirty="0" smtClean="0"/>
              <a:t>   z = 1</a:t>
            </a:r>
          </a:p>
          <a:p>
            <a:r>
              <a:rPr lang="en-US" dirty="0"/>
              <a:t> </a:t>
            </a:r>
            <a:r>
              <a:rPr lang="en-US" dirty="0" smtClean="0"/>
              <a:t>   for each bit b in y (high to low)</a:t>
            </a:r>
          </a:p>
          <a:p>
            <a:r>
              <a:rPr lang="en-US" dirty="0" smtClean="0"/>
              <a:t>        if b == 1</a:t>
            </a:r>
          </a:p>
          <a:p>
            <a:r>
              <a:rPr lang="en-US" dirty="0"/>
              <a:t> </a:t>
            </a:r>
            <a:r>
              <a:rPr lang="en-US" dirty="0" smtClean="0"/>
              <a:t>           z </a:t>
            </a:r>
            <a:r>
              <a:rPr lang="en-US" dirty="0"/>
              <a:t>= x∙z</a:t>
            </a:r>
            <a:r>
              <a:rPr lang="en-US" baseline="30000" dirty="0"/>
              <a:t>2</a:t>
            </a:r>
            <a:r>
              <a:rPr lang="en-US" dirty="0"/>
              <a:t> mod 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else</a:t>
            </a:r>
          </a:p>
          <a:p>
            <a:r>
              <a:rPr lang="en-US" dirty="0"/>
              <a:t> </a:t>
            </a:r>
            <a:r>
              <a:rPr lang="en-US" dirty="0" smtClean="0"/>
              <a:t>           z = </a:t>
            </a:r>
            <a:r>
              <a:rPr lang="en-US" dirty="0"/>
              <a:t>z</a:t>
            </a:r>
            <a:r>
              <a:rPr lang="en-US" baseline="30000" dirty="0"/>
              <a:t>2</a:t>
            </a:r>
            <a:r>
              <a:rPr lang="en-US" dirty="0"/>
              <a:t> mod N</a:t>
            </a:r>
            <a:br>
              <a:rPr lang="en-US" dirty="0"/>
            </a:br>
            <a:r>
              <a:rPr lang="en-US" dirty="0" smtClean="0"/>
              <a:t>    return z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905000" y="4626746"/>
            <a:ext cx="4724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Analysis:</a:t>
            </a:r>
          </a:p>
          <a:p>
            <a:r>
              <a:rPr lang="en-US" dirty="0"/>
              <a:t> </a:t>
            </a:r>
            <a:r>
              <a:rPr lang="en-US" dirty="0" smtClean="0"/>
              <a:t>   At most log(y) recursions/iterations</a:t>
            </a:r>
          </a:p>
          <a:p>
            <a:r>
              <a:rPr lang="en-US" dirty="0"/>
              <a:t> </a:t>
            </a:r>
            <a:r>
              <a:rPr lang="en-US" dirty="0" smtClean="0"/>
              <a:t>   At most three log</a:t>
            </a:r>
            <a:r>
              <a:rPr lang="en-US" baseline="30000" dirty="0" smtClean="0"/>
              <a:t>2</a:t>
            </a:r>
            <a:r>
              <a:rPr lang="en-US" dirty="0" smtClean="0"/>
              <a:t>(y) operations per iteration</a:t>
            </a:r>
          </a:p>
          <a:p>
            <a:r>
              <a:rPr lang="en-US" dirty="0"/>
              <a:t> </a:t>
            </a:r>
            <a:r>
              <a:rPr lang="en-US" dirty="0" smtClean="0"/>
              <a:t>   O(log</a:t>
            </a:r>
            <a:r>
              <a:rPr lang="en-US" baseline="30000" dirty="0" smtClean="0"/>
              <a:t>3</a:t>
            </a:r>
            <a:r>
              <a:rPr lang="en-US" dirty="0" smtClean="0"/>
              <a:t>y)</a:t>
            </a:r>
          </a:p>
          <a:p>
            <a:r>
              <a:rPr lang="en-US" dirty="0"/>
              <a:t> </a:t>
            </a:r>
            <a:r>
              <a:rPr lang="en-US" dirty="0" smtClean="0"/>
              <a:t>   If n is the number of bits in N,</a:t>
            </a:r>
            <a:r>
              <a:rPr lang="en-US" dirty="0"/>
              <a:t> </a:t>
            </a:r>
            <a:r>
              <a:rPr lang="en-US" dirty="0" smtClean="0"/>
              <a:t>we have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Extended Euclid’s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3200400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Extended Euclid’s algorithm.  </a:t>
            </a:r>
          </a:p>
          <a:p>
            <a:r>
              <a:rPr lang="en-US" dirty="0" smtClean="0"/>
              <a:t>// Returns  [x, y, d] such that </a:t>
            </a:r>
            <a:br>
              <a:rPr lang="en-US" dirty="0" smtClean="0"/>
            </a:br>
            <a:r>
              <a:rPr lang="en-US" dirty="0" smtClean="0"/>
              <a:t>// d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 and  ax + by = d</a:t>
            </a:r>
            <a:br>
              <a:rPr lang="en-US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err="1" smtClean="0"/>
              <a:t>ee</a:t>
            </a:r>
            <a:r>
              <a:rPr lang="en-US" dirty="0" smtClean="0"/>
              <a:t> (a, b)</a:t>
            </a:r>
            <a:br>
              <a:rPr lang="en-US" dirty="0" smtClean="0"/>
            </a:br>
            <a:r>
              <a:rPr lang="en-US" dirty="0" smtClean="0"/>
              <a:t>    if b == 0</a:t>
            </a:r>
            <a:br>
              <a:rPr lang="en-US" dirty="0" smtClean="0"/>
            </a:br>
            <a:r>
              <a:rPr lang="en-US" dirty="0" smtClean="0"/>
              <a:t>        return [1, 0, a]</a:t>
            </a:r>
            <a:br>
              <a:rPr lang="en-US" dirty="0" smtClean="0"/>
            </a:br>
            <a:r>
              <a:rPr lang="en-US" dirty="0" smtClean="0"/>
              <a:t>    else</a:t>
            </a:r>
            <a:br>
              <a:rPr lang="en-US" dirty="0" smtClean="0"/>
            </a:br>
            <a:r>
              <a:rPr lang="en-US" dirty="0" smtClean="0"/>
              <a:t>        [x’, y’, d] = </a:t>
            </a:r>
            <a:r>
              <a:rPr lang="en-US" dirty="0" err="1" smtClean="0"/>
              <a:t>ee</a:t>
            </a:r>
            <a:r>
              <a:rPr lang="en-US" dirty="0" smtClean="0"/>
              <a:t>(b, a mod b)</a:t>
            </a:r>
          </a:p>
          <a:p>
            <a:r>
              <a:rPr lang="en-US" dirty="0"/>
              <a:t> </a:t>
            </a:r>
            <a:r>
              <a:rPr lang="en-US" dirty="0" smtClean="0"/>
              <a:t>       return [y’,  x’ – (a/b)y’,  d]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1000" y="990600"/>
            <a:ext cx="4108753" cy="5539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Proof  by induction on depth of recursion:</a:t>
            </a:r>
          </a:p>
          <a:p>
            <a:endParaRPr lang="en-US" dirty="0"/>
          </a:p>
          <a:p>
            <a:r>
              <a:rPr lang="en-US" dirty="0" smtClean="0"/>
              <a:t>Basis step: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ee</a:t>
            </a:r>
            <a:r>
              <a:rPr lang="en-US" dirty="0" smtClean="0"/>
              <a:t>(a, 0) returns [x, y, d] = [1, 0, d]</a:t>
            </a:r>
          </a:p>
          <a:p>
            <a:r>
              <a:rPr lang="en-US" dirty="0" smtClean="0"/>
              <a:t>    a∙1 + 0∙0 = a  which is the </a:t>
            </a:r>
            <a:r>
              <a:rPr lang="en-US" dirty="0" err="1" smtClean="0"/>
              <a:t>gcd</a:t>
            </a:r>
            <a:r>
              <a:rPr lang="en-US" dirty="0" smtClean="0"/>
              <a:t>(a,0)</a:t>
            </a:r>
          </a:p>
          <a:p>
            <a:endParaRPr lang="en-US" dirty="0"/>
          </a:p>
          <a:p>
            <a:r>
              <a:rPr lang="en-US" dirty="0" smtClean="0"/>
              <a:t>Inductive step: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  Assume that </a:t>
            </a:r>
            <a:r>
              <a:rPr lang="en-US" dirty="0" err="1" smtClean="0"/>
              <a:t>ee</a:t>
            </a:r>
            <a:r>
              <a:rPr lang="en-US" dirty="0" smtClean="0"/>
              <a:t>(b, a mod b) is correct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  This means d = </a:t>
            </a:r>
            <a:r>
              <a:rPr lang="en-US" dirty="0" err="1" smtClean="0"/>
              <a:t>gcd</a:t>
            </a:r>
            <a:r>
              <a:rPr lang="en-US" dirty="0" smtClean="0"/>
              <a:t>(a, a mod b) </a:t>
            </a:r>
          </a:p>
          <a:p>
            <a:r>
              <a:rPr lang="en-US" dirty="0"/>
              <a:t> </a:t>
            </a:r>
            <a:r>
              <a:rPr lang="en-US" dirty="0" smtClean="0"/>
              <a:t>       By Euclid’s rule, d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endParaRPr lang="en-US" sz="1000" dirty="0" smtClean="0"/>
          </a:p>
          <a:p>
            <a:r>
              <a:rPr lang="en-US" dirty="0" smtClean="0"/>
              <a:t>    Also, </a:t>
            </a:r>
            <a:r>
              <a:rPr lang="en-US" dirty="0"/>
              <a:t> </a:t>
            </a:r>
            <a:r>
              <a:rPr lang="en-US" dirty="0" smtClean="0"/>
              <a:t>d  =  </a:t>
            </a:r>
            <a:r>
              <a:rPr lang="en-US" dirty="0" err="1" smtClean="0"/>
              <a:t>bx</a:t>
            </a:r>
            <a:r>
              <a:rPr lang="en-US" dirty="0" smtClean="0"/>
              <a:t>’ + (a mod b)y’</a:t>
            </a:r>
          </a:p>
          <a:p>
            <a:r>
              <a:rPr lang="en-US" dirty="0"/>
              <a:t> </a:t>
            </a:r>
            <a:r>
              <a:rPr lang="en-US" dirty="0" smtClean="0"/>
              <a:t>       But  a mod b   =   a – (a/b)b</a:t>
            </a:r>
          </a:p>
          <a:p>
            <a:r>
              <a:rPr lang="en-US" dirty="0"/>
              <a:t> </a:t>
            </a:r>
            <a:r>
              <a:rPr lang="en-US" dirty="0" smtClean="0"/>
              <a:t>       So  d  =  </a:t>
            </a:r>
            <a:r>
              <a:rPr lang="en-US" dirty="0" err="1" smtClean="0"/>
              <a:t>bx</a:t>
            </a:r>
            <a:r>
              <a:rPr lang="en-US" dirty="0" smtClean="0"/>
              <a:t>’ + (a – (a/b)b)y’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= ay’ + b(x’ – (a/b)y’)</a:t>
            </a:r>
            <a:endParaRPr lang="en-US" dirty="0"/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  So we are returning appropriate values</a:t>
            </a:r>
            <a:br>
              <a:rPr lang="en-US" dirty="0" smtClean="0"/>
            </a:br>
            <a:r>
              <a:rPr lang="en-US" dirty="0" smtClean="0"/>
              <a:t>    for x, y, and d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1148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8001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gcd</a:t>
            </a:r>
            <a:r>
              <a:rPr lang="en-US" dirty="0" smtClean="0"/>
              <a:t>(a, b)  is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L</a:t>
            </a:r>
            <a:r>
              <a:rPr lang="en-US" dirty="0" smtClean="0"/>
              <a:t>argest  integer d such that d divides both a and b</a:t>
            </a:r>
          </a:p>
          <a:p>
            <a:endParaRPr lang="en-US" sz="1000" dirty="0"/>
          </a:p>
          <a:p>
            <a:r>
              <a:rPr lang="en-US" dirty="0" err="1" smtClean="0"/>
              <a:t>gcd</a:t>
            </a:r>
            <a:r>
              <a:rPr lang="en-US" dirty="0" smtClean="0"/>
              <a:t>(14, 6) =</a:t>
            </a:r>
          </a:p>
          <a:p>
            <a:r>
              <a:rPr lang="en-US" dirty="0"/>
              <a:t> </a:t>
            </a:r>
            <a:r>
              <a:rPr lang="en-US" dirty="0" smtClean="0"/>
              <a:t>     2</a:t>
            </a:r>
          </a:p>
          <a:p>
            <a:endParaRPr lang="en-US" sz="1000" dirty="0"/>
          </a:p>
          <a:p>
            <a:r>
              <a:rPr lang="en-US" dirty="0" err="1" smtClean="0"/>
              <a:t>gcd</a:t>
            </a:r>
            <a:r>
              <a:rPr lang="en-US" dirty="0" smtClean="0"/>
              <a:t>(50, 17) =</a:t>
            </a:r>
          </a:p>
          <a:p>
            <a:r>
              <a:rPr lang="en-US" dirty="0"/>
              <a:t> </a:t>
            </a:r>
            <a:r>
              <a:rPr lang="en-US" dirty="0" smtClean="0"/>
              <a:t>     1</a:t>
            </a:r>
          </a:p>
          <a:p>
            <a:endParaRPr lang="en-US" sz="1000" dirty="0"/>
          </a:p>
          <a:p>
            <a:r>
              <a:rPr lang="en-US" dirty="0" err="1" smtClean="0"/>
              <a:t>gcd</a:t>
            </a:r>
            <a:r>
              <a:rPr lang="en-US" dirty="0" smtClean="0"/>
              <a:t>(12, 20) =</a:t>
            </a:r>
          </a:p>
          <a:p>
            <a:r>
              <a:rPr lang="en-US" dirty="0"/>
              <a:t> </a:t>
            </a:r>
            <a:r>
              <a:rPr lang="en-US" dirty="0" smtClean="0"/>
              <a:t>     4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 Euclid’s algorithm.  Returns greatest</a:t>
            </a:r>
            <a:br>
              <a:rPr lang="en-US" dirty="0" smtClean="0"/>
            </a:br>
            <a:r>
              <a:rPr lang="en-US" dirty="0" smtClean="0"/>
              <a:t>// common divisor of a and b</a:t>
            </a:r>
            <a:br>
              <a:rPr lang="en-US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err="1" smtClean="0"/>
              <a:t>gcd</a:t>
            </a:r>
            <a:r>
              <a:rPr lang="en-US" dirty="0" smtClean="0"/>
              <a:t> (a, b)</a:t>
            </a:r>
            <a:br>
              <a:rPr lang="en-US" dirty="0" smtClean="0"/>
            </a:br>
            <a:r>
              <a:rPr lang="en-US" dirty="0" smtClean="0"/>
              <a:t>    if b == 0</a:t>
            </a:r>
            <a:br>
              <a:rPr lang="en-US" dirty="0" smtClean="0"/>
            </a:br>
            <a:r>
              <a:rPr lang="en-US" dirty="0" smtClean="0"/>
              <a:t>        return a</a:t>
            </a:r>
            <a:br>
              <a:rPr lang="en-US" dirty="0" smtClean="0"/>
            </a:br>
            <a:r>
              <a:rPr lang="en-US" dirty="0" smtClean="0"/>
              <a:t>    else</a:t>
            </a:r>
            <a:br>
              <a:rPr lang="en-US" dirty="0" smtClean="0"/>
            </a:br>
            <a:r>
              <a:rPr lang="en-US" dirty="0" smtClean="0"/>
              <a:t>        return </a:t>
            </a:r>
            <a:r>
              <a:rPr lang="en-US" dirty="0" err="1" smtClean="0"/>
              <a:t>gcd</a:t>
            </a:r>
            <a:r>
              <a:rPr lang="en-US" dirty="0" smtClean="0"/>
              <a:t>(b, a mod 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1676400"/>
            <a:ext cx="155869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gcd</a:t>
            </a:r>
            <a:r>
              <a:rPr lang="en-US" dirty="0" smtClean="0"/>
              <a:t>(14, 6) =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gcd</a:t>
            </a:r>
            <a:r>
              <a:rPr lang="en-US" dirty="0" smtClean="0"/>
              <a:t>(6, 2) =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gcd</a:t>
            </a:r>
            <a:r>
              <a:rPr lang="en-US" dirty="0" smtClean="0"/>
              <a:t>(2, 0) =</a:t>
            </a:r>
          </a:p>
          <a:p>
            <a:r>
              <a:rPr lang="en-US" dirty="0"/>
              <a:t> </a:t>
            </a:r>
            <a:r>
              <a:rPr lang="en-US" dirty="0" smtClean="0"/>
              <a:t>  2</a:t>
            </a:r>
          </a:p>
          <a:p>
            <a:endParaRPr lang="en-US" dirty="0"/>
          </a:p>
          <a:p>
            <a:r>
              <a:rPr lang="en-US" dirty="0" err="1" smtClean="0"/>
              <a:t>gcd</a:t>
            </a:r>
            <a:r>
              <a:rPr lang="en-US" dirty="0" smtClean="0"/>
              <a:t>(50, 17) =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gcd</a:t>
            </a:r>
            <a:r>
              <a:rPr lang="en-US" dirty="0" smtClean="0"/>
              <a:t>(17, 16) =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gcd</a:t>
            </a:r>
            <a:r>
              <a:rPr lang="en-US" dirty="0" smtClean="0"/>
              <a:t>(16, 1) =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gcd</a:t>
            </a:r>
            <a:r>
              <a:rPr lang="en-US" dirty="0" smtClean="0"/>
              <a:t>(1, 0) =</a:t>
            </a:r>
          </a:p>
          <a:p>
            <a:r>
              <a:rPr lang="en-US" dirty="0"/>
              <a:t> </a:t>
            </a:r>
            <a:r>
              <a:rPr lang="en-US" dirty="0" smtClean="0"/>
              <a:t>  1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  <a:p>
            <a:r>
              <a:rPr lang="en-US" dirty="0" err="1" smtClean="0"/>
              <a:t>gcd</a:t>
            </a:r>
            <a:r>
              <a:rPr lang="en-US" dirty="0" smtClean="0"/>
              <a:t>(12, 20) =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(20, 12) =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(12, 8) =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(8, 4) =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(4, 0) =</a:t>
            </a:r>
          </a:p>
          <a:p>
            <a:r>
              <a:rPr lang="en-US" dirty="0"/>
              <a:t> </a:t>
            </a:r>
            <a:r>
              <a:rPr lang="en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381000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Euclid’s algorithm.  Returns greatest</a:t>
            </a:r>
            <a:br>
              <a:rPr lang="en-US" dirty="0" smtClean="0"/>
            </a:br>
            <a:r>
              <a:rPr lang="en-US" dirty="0" smtClean="0"/>
              <a:t>// common divisor of a and b</a:t>
            </a:r>
            <a:br>
              <a:rPr lang="en-US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err="1" smtClean="0"/>
              <a:t>gcd</a:t>
            </a:r>
            <a:r>
              <a:rPr lang="en-US" dirty="0" smtClean="0"/>
              <a:t> (a, b)</a:t>
            </a:r>
            <a:br>
              <a:rPr lang="en-US" dirty="0" smtClean="0"/>
            </a:br>
            <a:r>
              <a:rPr lang="en-US" dirty="0" smtClean="0"/>
              <a:t>    if b == 0</a:t>
            </a:r>
            <a:br>
              <a:rPr lang="en-US" dirty="0" smtClean="0"/>
            </a:br>
            <a:r>
              <a:rPr lang="en-US" dirty="0" smtClean="0"/>
              <a:t>        return a</a:t>
            </a:r>
            <a:br>
              <a:rPr lang="en-US" dirty="0" smtClean="0"/>
            </a:br>
            <a:r>
              <a:rPr lang="en-US" dirty="0" smtClean="0"/>
              <a:t>    else</a:t>
            </a:r>
            <a:br>
              <a:rPr lang="en-US" dirty="0" smtClean="0"/>
            </a:br>
            <a:r>
              <a:rPr lang="en-US" dirty="0" smtClean="0"/>
              <a:t>        return </a:t>
            </a:r>
            <a:r>
              <a:rPr lang="en-US" dirty="0" err="1" smtClean="0"/>
              <a:t>gcd</a:t>
            </a:r>
            <a:r>
              <a:rPr lang="en-US" dirty="0" smtClean="0"/>
              <a:t>(b, a mod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990600"/>
            <a:ext cx="381000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Iterative version</a:t>
            </a:r>
            <a:br>
              <a:rPr lang="en-US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err="1" smtClean="0"/>
              <a:t>gcd</a:t>
            </a:r>
            <a:r>
              <a:rPr lang="en-US" dirty="0" smtClean="0"/>
              <a:t> (a, b)</a:t>
            </a:r>
            <a:br>
              <a:rPr lang="en-US" dirty="0" smtClean="0"/>
            </a:br>
            <a:r>
              <a:rPr lang="en-US" dirty="0" smtClean="0"/>
              <a:t>    while (b &gt; 0)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aModB</a:t>
            </a:r>
            <a:r>
              <a:rPr lang="en-US" dirty="0" smtClean="0"/>
              <a:t> = a mod b</a:t>
            </a:r>
          </a:p>
          <a:p>
            <a:r>
              <a:rPr lang="en-US" dirty="0"/>
              <a:t> </a:t>
            </a:r>
            <a:r>
              <a:rPr lang="en-US" dirty="0" smtClean="0"/>
              <a:t>       a = b</a:t>
            </a:r>
          </a:p>
          <a:p>
            <a:r>
              <a:rPr lang="en-US" dirty="0"/>
              <a:t> </a:t>
            </a:r>
            <a:r>
              <a:rPr lang="en-US" dirty="0" smtClean="0"/>
              <a:t>       b = </a:t>
            </a:r>
            <a:r>
              <a:rPr lang="en-US" dirty="0" err="1" smtClean="0"/>
              <a:t>aModB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return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810000"/>
            <a:ext cx="5828712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Euclid’s rule:  If x and y are positive integers with x ≥ y, </a:t>
            </a:r>
            <a:br>
              <a:rPr lang="en-US" dirty="0" smtClean="0"/>
            </a:br>
            <a:r>
              <a:rPr lang="en-US" dirty="0" smtClean="0"/>
              <a:t>                        then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(x - y, y)</a:t>
            </a:r>
          </a:p>
          <a:p>
            <a:endParaRPr lang="en-US" sz="1000" dirty="0"/>
          </a:p>
          <a:p>
            <a:r>
              <a:rPr lang="en-US" dirty="0" smtClean="0"/>
              <a:t>Suppose d divides both x and y.  It must also divide x-y and y</a:t>
            </a:r>
          </a:p>
          <a:p>
            <a:r>
              <a:rPr lang="en-US" dirty="0" smtClean="0"/>
              <a:t>Therefore 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≤ </a:t>
            </a:r>
            <a:r>
              <a:rPr lang="en-US" dirty="0" err="1" smtClean="0"/>
              <a:t>gcd</a:t>
            </a:r>
            <a:r>
              <a:rPr lang="en-US" dirty="0" smtClean="0"/>
              <a:t>(x-y, y)</a:t>
            </a:r>
          </a:p>
          <a:p>
            <a:endParaRPr lang="en-US" sz="1000" dirty="0"/>
          </a:p>
          <a:p>
            <a:r>
              <a:rPr lang="en-US" dirty="0" smtClean="0"/>
              <a:t>Suppose d divides both x-y and y.  It must also divide x and y</a:t>
            </a:r>
          </a:p>
          <a:p>
            <a:r>
              <a:rPr lang="en-US" dirty="0" smtClean="0"/>
              <a:t>Therefore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≥ </a:t>
            </a:r>
            <a:r>
              <a:rPr lang="en-US" dirty="0" err="1" smtClean="0"/>
              <a:t>gcd</a:t>
            </a:r>
            <a:r>
              <a:rPr lang="en-US" dirty="0" smtClean="0"/>
              <a:t>(x-y, y)</a:t>
            </a:r>
          </a:p>
          <a:p>
            <a:endParaRPr lang="en-US" sz="1000" dirty="0"/>
          </a:p>
          <a:p>
            <a:r>
              <a:rPr lang="en-US" dirty="0" smtClean="0"/>
              <a:t>Thus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(x-y,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381000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Euclid’s algorithm.  Returns greatest</a:t>
            </a:r>
            <a:br>
              <a:rPr lang="en-US" dirty="0" smtClean="0"/>
            </a:br>
            <a:r>
              <a:rPr lang="en-US" dirty="0" smtClean="0"/>
              <a:t>// common divisor of a and b</a:t>
            </a:r>
            <a:br>
              <a:rPr lang="en-US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err="1" smtClean="0"/>
              <a:t>gcd</a:t>
            </a:r>
            <a:r>
              <a:rPr lang="en-US" dirty="0" smtClean="0"/>
              <a:t> (a, b)</a:t>
            </a:r>
            <a:br>
              <a:rPr lang="en-US" dirty="0" smtClean="0"/>
            </a:br>
            <a:r>
              <a:rPr lang="en-US" dirty="0" smtClean="0"/>
              <a:t>    if b == 0</a:t>
            </a:r>
            <a:br>
              <a:rPr lang="en-US" dirty="0" smtClean="0"/>
            </a:br>
            <a:r>
              <a:rPr lang="en-US" dirty="0" smtClean="0"/>
              <a:t>        return a</a:t>
            </a:r>
            <a:br>
              <a:rPr lang="en-US" dirty="0" smtClean="0"/>
            </a:br>
            <a:r>
              <a:rPr lang="en-US" dirty="0" smtClean="0"/>
              <a:t>    else</a:t>
            </a:r>
            <a:br>
              <a:rPr lang="en-US" dirty="0" smtClean="0"/>
            </a:br>
            <a:r>
              <a:rPr lang="en-US" dirty="0" smtClean="0"/>
              <a:t>        return </a:t>
            </a:r>
            <a:r>
              <a:rPr lang="en-US" dirty="0" err="1" smtClean="0"/>
              <a:t>gcd</a:t>
            </a:r>
            <a:r>
              <a:rPr lang="en-US" dirty="0" smtClean="0"/>
              <a:t>(b, a mod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990600"/>
            <a:ext cx="381000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Iterative version</a:t>
            </a:r>
            <a:br>
              <a:rPr lang="en-US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err="1" smtClean="0"/>
              <a:t>gcd</a:t>
            </a:r>
            <a:r>
              <a:rPr lang="en-US" dirty="0" smtClean="0"/>
              <a:t> (a, b)</a:t>
            </a:r>
            <a:br>
              <a:rPr lang="en-US" dirty="0" smtClean="0"/>
            </a:br>
            <a:r>
              <a:rPr lang="en-US" dirty="0" smtClean="0"/>
              <a:t>    while (b &gt; 0)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aModB</a:t>
            </a:r>
            <a:r>
              <a:rPr lang="en-US" dirty="0" smtClean="0"/>
              <a:t> = a mod b</a:t>
            </a:r>
          </a:p>
          <a:p>
            <a:r>
              <a:rPr lang="en-US" dirty="0"/>
              <a:t> </a:t>
            </a:r>
            <a:r>
              <a:rPr lang="en-US" dirty="0" smtClean="0"/>
              <a:t>       a = b</a:t>
            </a:r>
          </a:p>
          <a:p>
            <a:r>
              <a:rPr lang="en-US" dirty="0"/>
              <a:t> </a:t>
            </a:r>
            <a:r>
              <a:rPr lang="en-US" dirty="0" smtClean="0"/>
              <a:t>       b = </a:t>
            </a:r>
            <a:r>
              <a:rPr lang="en-US" dirty="0" err="1" smtClean="0"/>
              <a:t>aModB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return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90" y="3623845"/>
            <a:ext cx="3050219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Observation.  </a:t>
            </a:r>
            <a:br>
              <a:rPr lang="en-US" dirty="0" smtClean="0"/>
            </a:br>
            <a:r>
              <a:rPr lang="en-US" dirty="0" smtClean="0"/>
              <a:t>    If a ≥ b, then a mod b &lt; a/2</a:t>
            </a:r>
          </a:p>
          <a:p>
            <a:endParaRPr lang="en-US" sz="1000" dirty="0"/>
          </a:p>
          <a:p>
            <a:r>
              <a:rPr lang="en-US" dirty="0" smtClean="0"/>
              <a:t>Suppose  b ≤ a/2  </a:t>
            </a:r>
          </a:p>
          <a:p>
            <a:r>
              <a:rPr lang="en-US" dirty="0" smtClean="0"/>
              <a:t>Then   a mod b &lt; b </a:t>
            </a:r>
            <a:r>
              <a:rPr lang="en-US" dirty="0"/>
              <a:t>≤ </a:t>
            </a:r>
            <a:r>
              <a:rPr lang="en-US" dirty="0" smtClean="0"/>
              <a:t>a/2</a:t>
            </a:r>
          </a:p>
          <a:p>
            <a:endParaRPr lang="en-US" sz="1000" dirty="0"/>
          </a:p>
          <a:p>
            <a:r>
              <a:rPr lang="en-US" dirty="0" smtClean="0"/>
              <a:t>Suppose  b &gt; a/2</a:t>
            </a:r>
          </a:p>
          <a:p>
            <a:r>
              <a:rPr lang="en-US" dirty="0" smtClean="0"/>
              <a:t>Then  a mod b = a – b &lt; a/2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623845"/>
            <a:ext cx="3810000" cy="264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Analysis.  </a:t>
            </a:r>
          </a:p>
          <a:p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/>
              <a:t>    At most every other repetition,</a:t>
            </a:r>
            <a:br>
              <a:rPr lang="en-US" dirty="0" smtClean="0"/>
            </a:br>
            <a:r>
              <a:rPr lang="en-US" dirty="0" smtClean="0"/>
              <a:t>        a will be halved.</a:t>
            </a:r>
          </a:p>
          <a:p>
            <a:endParaRPr lang="en-US" sz="1000" dirty="0"/>
          </a:p>
          <a:p>
            <a:r>
              <a:rPr lang="en-US" dirty="0" smtClean="0"/>
              <a:t>    If a and b are n-bit integers, at most</a:t>
            </a:r>
            <a:br>
              <a:rPr lang="en-US" dirty="0" smtClean="0"/>
            </a:br>
            <a:r>
              <a:rPr lang="en-US" dirty="0" smtClean="0"/>
              <a:t>        2n repetitions</a:t>
            </a:r>
          </a:p>
          <a:p>
            <a:endParaRPr lang="en-US" sz="1000" dirty="0"/>
          </a:p>
          <a:p>
            <a:r>
              <a:rPr lang="en-US" dirty="0" smtClean="0"/>
              <a:t>    Each repetition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    The algorithm is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381000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Euclid’s algorithm.  Returns greatest</a:t>
            </a:r>
            <a:br>
              <a:rPr lang="en-US" dirty="0" smtClean="0"/>
            </a:br>
            <a:r>
              <a:rPr lang="en-US" dirty="0" smtClean="0"/>
              <a:t>// common divisor of a and b</a:t>
            </a:r>
            <a:br>
              <a:rPr lang="en-US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err="1" smtClean="0"/>
              <a:t>gcd</a:t>
            </a:r>
            <a:r>
              <a:rPr lang="en-US" dirty="0" smtClean="0"/>
              <a:t> (a, b)</a:t>
            </a:r>
            <a:br>
              <a:rPr lang="en-US" dirty="0" smtClean="0"/>
            </a:br>
            <a:r>
              <a:rPr lang="en-US" dirty="0" smtClean="0"/>
              <a:t>    if b == 0</a:t>
            </a:r>
            <a:br>
              <a:rPr lang="en-US" dirty="0" smtClean="0"/>
            </a:br>
            <a:r>
              <a:rPr lang="en-US" dirty="0" smtClean="0"/>
              <a:t>        return a</a:t>
            </a:r>
            <a:br>
              <a:rPr lang="en-US" dirty="0" smtClean="0"/>
            </a:br>
            <a:r>
              <a:rPr lang="en-US" dirty="0" smtClean="0"/>
              <a:t>    else</a:t>
            </a:r>
            <a:br>
              <a:rPr lang="en-US" dirty="0" smtClean="0"/>
            </a:br>
            <a:r>
              <a:rPr lang="en-US" dirty="0" smtClean="0"/>
              <a:t>        return </a:t>
            </a:r>
            <a:r>
              <a:rPr lang="en-US" dirty="0" err="1" smtClean="0"/>
              <a:t>gcd</a:t>
            </a:r>
            <a:r>
              <a:rPr lang="en-US" dirty="0" smtClean="0"/>
              <a:t>(b, a mod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990600"/>
            <a:ext cx="3810000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Iterative version</a:t>
            </a:r>
            <a:br>
              <a:rPr lang="en-US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err="1" smtClean="0"/>
              <a:t>gcd</a:t>
            </a:r>
            <a:r>
              <a:rPr lang="en-US" dirty="0" smtClean="0"/>
              <a:t> (a, b)</a:t>
            </a:r>
            <a:br>
              <a:rPr lang="en-US" dirty="0" smtClean="0"/>
            </a:br>
            <a:r>
              <a:rPr lang="en-US" dirty="0" smtClean="0"/>
              <a:t>    while (b &gt; 0)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aModB</a:t>
            </a:r>
            <a:r>
              <a:rPr lang="en-US" dirty="0" smtClean="0"/>
              <a:t> = a mod b</a:t>
            </a:r>
          </a:p>
          <a:p>
            <a:r>
              <a:rPr lang="en-US" dirty="0"/>
              <a:t> </a:t>
            </a:r>
            <a:r>
              <a:rPr lang="en-US" dirty="0" smtClean="0"/>
              <a:t>       a = b</a:t>
            </a:r>
          </a:p>
          <a:p>
            <a:r>
              <a:rPr lang="en-US" dirty="0"/>
              <a:t> </a:t>
            </a:r>
            <a:r>
              <a:rPr lang="en-US" dirty="0" smtClean="0"/>
              <a:t>       b = </a:t>
            </a:r>
            <a:r>
              <a:rPr lang="en-US" dirty="0" err="1" smtClean="0"/>
              <a:t>aModB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return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3413673"/>
            <a:ext cx="5105400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might O(n</a:t>
            </a:r>
            <a:r>
              <a:rPr lang="en-US" baseline="30000" dirty="0" smtClean="0"/>
              <a:t>3</a:t>
            </a:r>
            <a:r>
              <a:rPr lang="en-US" dirty="0" smtClean="0"/>
              <a:t>) be an overestimate?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Sometimes (often?)  a is more than halved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numbers shorten over time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r>
              <a:rPr lang="en-US" dirty="0" smtClean="0"/>
              <a:t>In fact, on n-bit numbers, Euclid’s algorithm is O(n</a:t>
            </a:r>
            <a:r>
              <a:rPr lang="en-US" baseline="30000" dirty="0" smtClean="0"/>
              <a:t>2</a:t>
            </a:r>
            <a:r>
              <a:rPr lang="en-US" dirty="0" smtClean="0"/>
              <a:t>)  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en-US" sz="1000" dirty="0"/>
          </a:p>
          <a:p>
            <a:r>
              <a:rPr lang="en-US" dirty="0" smtClean="0"/>
              <a:t>The worst case is for consecutive Fibonacci numbers: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</a:t>
            </a:r>
            <a:r>
              <a:rPr lang="en-US" baseline="-25000" dirty="0"/>
              <a:t>1</a:t>
            </a:r>
            <a:r>
              <a:rPr lang="en-US" dirty="0" smtClean="0"/>
              <a:t> =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</a:t>
            </a:r>
            <a:r>
              <a:rPr lang="en-US" baseline="-25000" dirty="0"/>
              <a:t>2</a:t>
            </a:r>
            <a:r>
              <a:rPr lang="en-US" dirty="0" smtClean="0"/>
              <a:t> =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= F</a:t>
            </a:r>
            <a:r>
              <a:rPr lang="en-US" baseline="-25000" dirty="0" smtClean="0"/>
              <a:t>k-1</a:t>
            </a:r>
            <a:r>
              <a:rPr lang="en-US" dirty="0" smtClean="0"/>
              <a:t> + F</a:t>
            </a:r>
            <a:r>
              <a:rPr lang="en-US" baseline="-25000" dirty="0" smtClean="0"/>
              <a:t>k-2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62600" y="3413673"/>
            <a:ext cx="3124200" cy="344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, F</a:t>
            </a:r>
            <a:r>
              <a:rPr lang="en-US" baseline="-25000" dirty="0" smtClean="0"/>
              <a:t>k-1</a:t>
            </a:r>
            <a:r>
              <a:rPr lang="en-US" dirty="0" smtClean="0"/>
              <a:t>)?</a:t>
            </a:r>
            <a:br>
              <a:rPr lang="en-US" dirty="0" smtClean="0"/>
            </a:br>
            <a:r>
              <a:rPr lang="en-US" dirty="0" smtClean="0"/>
              <a:t>How many steps to compute?</a:t>
            </a:r>
          </a:p>
          <a:p>
            <a:endParaRPr lang="en-US" sz="1000" dirty="0" smtClean="0"/>
          </a:p>
          <a:p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, F</a:t>
            </a:r>
            <a:r>
              <a:rPr lang="en-US" baseline="-25000" dirty="0" smtClean="0"/>
              <a:t>k-1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= </a:t>
            </a:r>
            <a:r>
              <a:rPr lang="en-US" dirty="0" err="1" smtClean="0"/>
              <a:t>gcd</a:t>
            </a:r>
            <a:r>
              <a:rPr lang="en-US" dirty="0" smtClean="0"/>
              <a:t>(F</a:t>
            </a:r>
            <a:r>
              <a:rPr lang="en-US" baseline="-25000" dirty="0" smtClean="0"/>
              <a:t>k-1</a:t>
            </a:r>
            <a:r>
              <a:rPr lang="en-US" dirty="0" smtClean="0"/>
              <a:t>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mod F</a:t>
            </a:r>
            <a:r>
              <a:rPr lang="en-US" baseline="-25000" dirty="0" smtClean="0"/>
              <a:t>k-1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= </a:t>
            </a:r>
            <a:r>
              <a:rPr lang="en-US" dirty="0" err="1" smtClean="0"/>
              <a:t>gcd</a:t>
            </a:r>
            <a:r>
              <a:rPr lang="en-US" dirty="0" smtClean="0"/>
              <a:t>(F</a:t>
            </a:r>
            <a:r>
              <a:rPr lang="en-US" baseline="-25000" dirty="0" smtClean="0"/>
              <a:t>k-1</a:t>
            </a:r>
            <a:r>
              <a:rPr lang="en-US" dirty="0" smtClean="0"/>
              <a:t>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– F</a:t>
            </a:r>
            <a:r>
              <a:rPr lang="en-US" baseline="-25000" dirty="0" smtClean="0"/>
              <a:t>k-1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= </a:t>
            </a:r>
            <a:r>
              <a:rPr lang="en-US" dirty="0" err="1"/>
              <a:t>gcd</a:t>
            </a:r>
            <a:r>
              <a:rPr lang="en-US" dirty="0"/>
              <a:t>(F</a:t>
            </a:r>
            <a:r>
              <a:rPr lang="en-US" baseline="-25000" dirty="0"/>
              <a:t>k-1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r>
              <a:rPr lang="en-US" smtClean="0"/>
              <a:t>+ F</a:t>
            </a:r>
            <a:r>
              <a:rPr lang="en-US" baseline="-25000" smtClean="0"/>
              <a:t>k-2</a:t>
            </a:r>
            <a:r>
              <a:rPr lang="en-US" smtClean="0"/>
              <a:t> </a:t>
            </a:r>
            <a:r>
              <a:rPr lang="en-US" dirty="0" smtClean="0"/>
              <a:t>– </a:t>
            </a:r>
            <a:r>
              <a:rPr lang="en-US" dirty="0"/>
              <a:t>F</a:t>
            </a:r>
            <a:r>
              <a:rPr lang="en-US" baseline="-25000" dirty="0"/>
              <a:t>k-1</a:t>
            </a:r>
            <a:r>
              <a:rPr lang="en-US" dirty="0"/>
              <a:t>)</a:t>
            </a:r>
          </a:p>
          <a:p>
            <a:r>
              <a:rPr lang="en-US" dirty="0" smtClean="0"/>
              <a:t>    = </a:t>
            </a:r>
            <a:r>
              <a:rPr lang="en-US" dirty="0" err="1" smtClean="0"/>
              <a:t>gcd</a:t>
            </a:r>
            <a:r>
              <a:rPr lang="en-US" dirty="0" smtClean="0"/>
              <a:t>(F</a:t>
            </a:r>
            <a:r>
              <a:rPr lang="en-US" baseline="-25000" dirty="0" smtClean="0"/>
              <a:t>k-1</a:t>
            </a:r>
            <a:r>
              <a:rPr lang="en-US" dirty="0" smtClean="0"/>
              <a:t>, F</a:t>
            </a:r>
            <a:r>
              <a:rPr lang="en-US" baseline="-25000" dirty="0" smtClean="0"/>
              <a:t>k-2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Eventually</a:t>
            </a:r>
            <a:br>
              <a:rPr lang="en-US" dirty="0" smtClean="0"/>
            </a:br>
            <a:r>
              <a:rPr lang="en-US" dirty="0" smtClean="0"/>
              <a:t>    = </a:t>
            </a:r>
            <a:r>
              <a:rPr lang="en-US" dirty="0" err="1" smtClean="0"/>
              <a:t>gcd</a:t>
            </a:r>
            <a:r>
              <a:rPr lang="en-US" dirty="0" smtClean="0"/>
              <a:t>(F</a:t>
            </a:r>
            <a:r>
              <a:rPr lang="en-US" baseline="-25000" dirty="0" smtClean="0"/>
              <a:t>2</a:t>
            </a:r>
            <a:r>
              <a:rPr lang="en-US" dirty="0" smtClean="0"/>
              <a:t>, F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= </a:t>
            </a:r>
            <a:r>
              <a:rPr lang="en-US" dirty="0" err="1" smtClean="0"/>
              <a:t>gcd</a:t>
            </a:r>
            <a:r>
              <a:rPr lang="en-US" dirty="0" smtClean="0"/>
              <a:t>(1, 1)</a:t>
            </a:r>
          </a:p>
          <a:p>
            <a:r>
              <a:rPr lang="en-US" dirty="0"/>
              <a:t> </a:t>
            </a:r>
            <a:r>
              <a:rPr lang="en-US" dirty="0" smtClean="0"/>
              <a:t>   = </a:t>
            </a:r>
            <a:r>
              <a:rPr lang="en-US" dirty="0" err="1" smtClean="0"/>
              <a:t>gcd</a:t>
            </a:r>
            <a:r>
              <a:rPr lang="en-US" dirty="0" smtClean="0"/>
              <a:t>(1, 0) = 1</a:t>
            </a:r>
          </a:p>
        </p:txBody>
      </p:sp>
    </p:spTree>
    <p:extLst>
      <p:ext uri="{BB962C8B-B14F-4D97-AF65-F5344CB8AC3E}">
        <p14:creationId xmlns:p14="http://schemas.microsoft.com/office/powerpoint/2010/main" val="39193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Multiplicative Inverse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3962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say x is the multiplicative inverse of</a:t>
            </a:r>
          </a:p>
          <a:p>
            <a:pPr algn="ctr"/>
            <a:r>
              <a:rPr lang="en-US" dirty="0" smtClean="0"/>
              <a:t>a modulo N  </a:t>
            </a:r>
          </a:p>
          <a:p>
            <a:r>
              <a:rPr lang="en-US" dirty="0" smtClean="0"/>
              <a:t>whenever </a:t>
            </a:r>
          </a:p>
          <a:p>
            <a:pPr algn="ctr"/>
            <a:r>
              <a:rPr lang="en-US" dirty="0" smtClean="0"/>
              <a:t>ax ≡ 1 (mod N)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-1</a:t>
            </a:r>
            <a:r>
              <a:rPr lang="en-US" dirty="0" smtClean="0"/>
              <a:t> (mod 3)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2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4</a:t>
            </a:r>
            <a:r>
              <a:rPr lang="en-US" baseline="30000" dirty="0" smtClean="0"/>
              <a:t>-1</a:t>
            </a:r>
            <a:r>
              <a:rPr lang="en-US" dirty="0" smtClean="0"/>
              <a:t> (mod 7)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2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5</a:t>
            </a:r>
            <a:r>
              <a:rPr lang="en-US" baseline="30000" dirty="0" smtClean="0"/>
              <a:t>-1</a:t>
            </a:r>
            <a:r>
              <a:rPr lang="en-US" dirty="0" smtClean="0"/>
              <a:t> mod 8</a:t>
            </a:r>
          </a:p>
          <a:p>
            <a:pPr lvl="2"/>
            <a:r>
              <a:rPr lang="en-US" dirty="0" smtClean="0"/>
              <a:t>5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9</a:t>
            </a:r>
            <a:r>
              <a:rPr lang="en-US" baseline="30000" dirty="0" smtClean="0"/>
              <a:t>-1</a:t>
            </a:r>
            <a:r>
              <a:rPr lang="en-US" dirty="0" smtClean="0"/>
              <a:t> mod 11</a:t>
            </a:r>
          </a:p>
          <a:p>
            <a:pPr lvl="2"/>
            <a:r>
              <a:rPr lang="en-US" dirty="0"/>
              <a:t>5</a:t>
            </a:r>
            <a:endParaRPr lang="en-US" dirty="0" smtClean="0"/>
          </a:p>
          <a:p>
            <a:pPr lvl="2"/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4</a:t>
            </a:r>
            <a:r>
              <a:rPr lang="en-US" baseline="30000" dirty="0" smtClean="0"/>
              <a:t>-1</a:t>
            </a:r>
            <a:r>
              <a:rPr lang="en-US" dirty="0" smtClean="0"/>
              <a:t> mod 6</a:t>
            </a:r>
          </a:p>
          <a:p>
            <a:pPr lvl="2"/>
            <a:r>
              <a:rPr lang="en-US" dirty="0" smtClean="0"/>
              <a:t>Does not exist</a:t>
            </a:r>
          </a:p>
          <a:p>
            <a:pPr lvl="1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67200" y="3585865"/>
            <a:ext cx="29452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Fact:  </a:t>
            </a:r>
          </a:p>
          <a:p>
            <a:r>
              <a:rPr lang="en-US" dirty="0"/>
              <a:t> </a:t>
            </a:r>
            <a:r>
              <a:rPr lang="en-US" dirty="0" smtClean="0"/>
              <a:t>   a</a:t>
            </a:r>
            <a:r>
              <a:rPr lang="en-US" baseline="30000" dirty="0" smtClean="0"/>
              <a:t>-1</a:t>
            </a:r>
            <a:r>
              <a:rPr lang="en-US" dirty="0" smtClean="0"/>
              <a:t> mod N exists </a:t>
            </a:r>
          </a:p>
          <a:p>
            <a:r>
              <a:rPr lang="en-US" dirty="0"/>
              <a:t> </a:t>
            </a:r>
            <a:r>
              <a:rPr lang="en-US" dirty="0" smtClean="0"/>
              <a:t>       if and only if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a,N</a:t>
            </a:r>
            <a:r>
              <a:rPr lang="en-US" dirty="0" smtClean="0"/>
              <a:t>) = 1</a:t>
            </a:r>
          </a:p>
        </p:txBody>
      </p:sp>
    </p:spTree>
    <p:extLst>
      <p:ext uri="{BB962C8B-B14F-4D97-AF65-F5344CB8AC3E}">
        <p14:creationId xmlns:p14="http://schemas.microsoft.com/office/powerpoint/2010/main" val="17187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Multiplicative Inverse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1143000"/>
            <a:ext cx="50292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Fact:  </a:t>
            </a:r>
          </a:p>
          <a:p>
            <a:r>
              <a:rPr lang="en-US" dirty="0" smtClean="0"/>
              <a:t>    If d divides both a and b, </a:t>
            </a:r>
          </a:p>
          <a:p>
            <a:r>
              <a:rPr lang="en-US" dirty="0"/>
              <a:t> </a:t>
            </a:r>
            <a:r>
              <a:rPr lang="en-US" dirty="0" smtClean="0"/>
              <a:t>     and d = ax + by for some integers x and y,</a:t>
            </a:r>
          </a:p>
          <a:p>
            <a:r>
              <a:rPr lang="en-US" dirty="0"/>
              <a:t> </a:t>
            </a:r>
            <a:r>
              <a:rPr lang="en-US" dirty="0" smtClean="0"/>
              <a:t>     then d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= 8, b = 5, d = 1</a:t>
            </a:r>
          </a:p>
          <a:p>
            <a:pPr lvl="2"/>
            <a:r>
              <a:rPr lang="en-US" dirty="0" smtClean="0"/>
              <a:t>x = 2, y = -3</a:t>
            </a:r>
          </a:p>
          <a:p>
            <a:pPr lvl="2"/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a= 30, b = 16, d = 2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x = -1, y = 2</a:t>
            </a:r>
          </a:p>
          <a:p>
            <a:r>
              <a:rPr lang="en-US" dirty="0" smtClean="0"/>
              <a:t>           </a:t>
            </a:r>
          </a:p>
          <a:p>
            <a:r>
              <a:rPr lang="en-US" dirty="0" smtClean="0"/>
              <a:t>Proof:</a:t>
            </a:r>
          </a:p>
          <a:p>
            <a:endParaRPr lang="en-US" sz="1000" dirty="0"/>
          </a:p>
          <a:p>
            <a:r>
              <a:rPr lang="en-US" dirty="0" smtClean="0"/>
              <a:t>Since d divides both a and b, d ≤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Since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is a divisor of both a and b, it must divide ax + by, so it must divide d, so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en-US" dirty="0"/>
              <a:t>≤</a:t>
            </a:r>
            <a:r>
              <a:rPr lang="en-US" dirty="0" smtClean="0"/>
              <a:t> d</a:t>
            </a:r>
          </a:p>
          <a:p>
            <a:endParaRPr lang="en-US" sz="1000" dirty="0"/>
          </a:p>
          <a:p>
            <a:r>
              <a:rPr lang="en-US" dirty="0" smtClean="0"/>
              <a:t>Thus, d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8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Multiplicative Inverse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1219200"/>
            <a:ext cx="502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Fact:  </a:t>
            </a:r>
          </a:p>
          <a:p>
            <a:r>
              <a:rPr lang="en-US" dirty="0" smtClean="0"/>
              <a:t>    If d divides both a and b, </a:t>
            </a:r>
          </a:p>
          <a:p>
            <a:r>
              <a:rPr lang="en-US" dirty="0"/>
              <a:t> </a:t>
            </a:r>
            <a:r>
              <a:rPr lang="en-US" dirty="0" smtClean="0"/>
              <a:t>     and d = ax + by for some integers x and y,</a:t>
            </a:r>
          </a:p>
          <a:p>
            <a:r>
              <a:rPr lang="en-US" dirty="0"/>
              <a:t> </a:t>
            </a:r>
            <a:r>
              <a:rPr lang="en-US" dirty="0" smtClean="0"/>
              <a:t>     then d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1" y="2819400"/>
            <a:ext cx="4419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this fact to find modular multiplicative inverses</a:t>
            </a:r>
          </a:p>
          <a:p>
            <a:endParaRPr lang="en-US" sz="1000" dirty="0"/>
          </a:p>
          <a:p>
            <a:r>
              <a:rPr lang="en-US" dirty="0" smtClean="0"/>
              <a:t>Suppose we’d like to find  a</a:t>
            </a:r>
            <a:r>
              <a:rPr lang="en-US" baseline="30000" dirty="0" smtClean="0"/>
              <a:t>-1</a:t>
            </a:r>
            <a:r>
              <a:rPr lang="en-US" dirty="0" smtClean="0"/>
              <a:t> (mod N),  where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a,N</a:t>
            </a:r>
            <a:r>
              <a:rPr lang="en-US" dirty="0" smtClean="0"/>
              <a:t>) = 1</a:t>
            </a:r>
          </a:p>
          <a:p>
            <a:endParaRPr lang="en-US" sz="1000" dirty="0" smtClean="0"/>
          </a:p>
          <a:p>
            <a:r>
              <a:rPr lang="en-US" dirty="0" smtClean="0"/>
              <a:t>Find x and y such that  ax + </a:t>
            </a:r>
            <a:r>
              <a:rPr lang="en-US" dirty="0" err="1" smtClean="0"/>
              <a:t>Ny</a:t>
            </a:r>
            <a:r>
              <a:rPr lang="en-US" dirty="0" smtClean="0"/>
              <a:t> = 1</a:t>
            </a:r>
          </a:p>
          <a:p>
            <a:endParaRPr lang="en-US" sz="1000" dirty="0"/>
          </a:p>
          <a:p>
            <a:r>
              <a:rPr lang="en-US" dirty="0" smtClean="0"/>
              <a:t>Then x is the modular multiplicative inverse of a</a:t>
            </a:r>
          </a:p>
          <a:p>
            <a:endParaRPr lang="en-US" sz="1000" dirty="0"/>
          </a:p>
          <a:p>
            <a:r>
              <a:rPr lang="en-US" dirty="0" smtClean="0"/>
              <a:t>To see why, take both sides of the equation mod N:</a:t>
            </a:r>
          </a:p>
          <a:p>
            <a:endParaRPr lang="en-US" sz="1000" dirty="0" smtClean="0"/>
          </a:p>
          <a:p>
            <a:r>
              <a:rPr lang="en-US" dirty="0" smtClean="0"/>
              <a:t>    ax ≡ 1 (mod 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2942511"/>
            <a:ext cx="246259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3</a:t>
            </a:r>
            <a:r>
              <a:rPr lang="en-US" baseline="30000" dirty="0" smtClean="0"/>
              <a:t>-1</a:t>
            </a:r>
            <a:r>
              <a:rPr lang="en-US" dirty="0" smtClean="0"/>
              <a:t> (mod 13)?</a:t>
            </a:r>
          </a:p>
          <a:p>
            <a:endParaRPr lang="en-US" sz="1000" dirty="0"/>
          </a:p>
          <a:p>
            <a:r>
              <a:rPr lang="en-US" dirty="0" smtClean="0"/>
              <a:t>We need 3x + 13y = 1</a:t>
            </a:r>
          </a:p>
          <a:p>
            <a:r>
              <a:rPr lang="en-US" dirty="0" smtClean="0"/>
              <a:t>x = -4, y = 1</a:t>
            </a:r>
          </a:p>
          <a:p>
            <a:endParaRPr lang="en-US" sz="1000" dirty="0"/>
          </a:p>
          <a:p>
            <a:r>
              <a:rPr lang="en-US" dirty="0" smtClean="0"/>
              <a:t>So inverse is -4</a:t>
            </a:r>
          </a:p>
          <a:p>
            <a:endParaRPr lang="en-US" sz="1000" dirty="0"/>
          </a:p>
          <a:p>
            <a:r>
              <a:rPr lang="en-US" dirty="0" smtClean="0"/>
              <a:t>Which is 9 (mod 13)</a:t>
            </a:r>
          </a:p>
          <a:p>
            <a:endParaRPr lang="en-US" dirty="0"/>
          </a:p>
          <a:p>
            <a:r>
              <a:rPr lang="en-US" dirty="0" smtClean="0"/>
              <a:t>But how to find x and y?</a:t>
            </a:r>
          </a:p>
        </p:txBody>
      </p:sp>
    </p:spTree>
    <p:extLst>
      <p:ext uri="{BB962C8B-B14F-4D97-AF65-F5344CB8AC3E}">
        <p14:creationId xmlns:p14="http://schemas.microsoft.com/office/powerpoint/2010/main" val="366808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Extended Euclid’s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843" y="990600"/>
            <a:ext cx="3200400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Extended Euclid’s algorithm.  </a:t>
            </a:r>
          </a:p>
          <a:p>
            <a:r>
              <a:rPr lang="en-US" dirty="0" smtClean="0"/>
              <a:t>// Returns  [x, y, d] such that </a:t>
            </a:r>
            <a:br>
              <a:rPr lang="en-US" dirty="0" smtClean="0"/>
            </a:br>
            <a:r>
              <a:rPr lang="en-US" dirty="0" smtClean="0"/>
              <a:t>// d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 and  ax + by = d</a:t>
            </a:r>
            <a:br>
              <a:rPr lang="en-US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err="1" smtClean="0"/>
              <a:t>ee</a:t>
            </a:r>
            <a:r>
              <a:rPr lang="en-US" dirty="0" smtClean="0"/>
              <a:t> (a, b)</a:t>
            </a:r>
            <a:br>
              <a:rPr lang="en-US" dirty="0" smtClean="0"/>
            </a:br>
            <a:r>
              <a:rPr lang="en-US" dirty="0" smtClean="0"/>
              <a:t>    if b == 0</a:t>
            </a:r>
            <a:br>
              <a:rPr lang="en-US" dirty="0" smtClean="0"/>
            </a:br>
            <a:r>
              <a:rPr lang="en-US" dirty="0" smtClean="0"/>
              <a:t>        return [1, 0, a]</a:t>
            </a:r>
            <a:br>
              <a:rPr lang="en-US" dirty="0" smtClean="0"/>
            </a:br>
            <a:r>
              <a:rPr lang="en-US" dirty="0" smtClean="0"/>
              <a:t>    else</a:t>
            </a:r>
            <a:br>
              <a:rPr lang="en-US" dirty="0" smtClean="0"/>
            </a:br>
            <a:r>
              <a:rPr lang="en-US" dirty="0" smtClean="0"/>
              <a:t>        [x’, y’, d] = </a:t>
            </a:r>
            <a:r>
              <a:rPr lang="en-US" dirty="0" err="1" smtClean="0"/>
              <a:t>ee</a:t>
            </a:r>
            <a:r>
              <a:rPr lang="en-US" dirty="0" smtClean="0"/>
              <a:t>(b, a mod b)</a:t>
            </a:r>
          </a:p>
          <a:p>
            <a:r>
              <a:rPr lang="en-US" dirty="0"/>
              <a:t> </a:t>
            </a:r>
            <a:r>
              <a:rPr lang="en-US" dirty="0" smtClean="0"/>
              <a:t>       return [y’,  x’ – (a/b)y’,  d]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9100" y="990600"/>
            <a:ext cx="211647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ee</a:t>
            </a:r>
            <a:r>
              <a:rPr lang="en-US" dirty="0" smtClean="0"/>
              <a:t>(3, 13)</a:t>
            </a:r>
          </a:p>
          <a:p>
            <a:r>
              <a:rPr lang="en-US" dirty="0" smtClean="0"/>
              <a:t>  [x’, y’, d] = </a:t>
            </a:r>
            <a:r>
              <a:rPr lang="en-US" dirty="0" err="1" smtClean="0"/>
              <a:t>ee</a:t>
            </a:r>
            <a:r>
              <a:rPr lang="en-US" dirty="0" smtClean="0"/>
              <a:t>(13, 3)</a:t>
            </a:r>
          </a:p>
          <a:p>
            <a:r>
              <a:rPr lang="en-US" dirty="0" smtClean="0"/>
              <a:t>  [x’, y’, d] = [1, -4, 1]</a:t>
            </a:r>
          </a:p>
          <a:p>
            <a:r>
              <a:rPr lang="en-US" dirty="0" smtClean="0"/>
              <a:t>  return [-4, 1, 1]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ee</a:t>
            </a:r>
            <a:r>
              <a:rPr lang="en-US" dirty="0" smtClean="0"/>
              <a:t>(13, 3)</a:t>
            </a:r>
          </a:p>
          <a:p>
            <a:r>
              <a:rPr lang="en-US" dirty="0" smtClean="0"/>
              <a:t>  [x’, y’, d] = </a:t>
            </a:r>
            <a:r>
              <a:rPr lang="en-US" dirty="0" err="1" smtClean="0"/>
              <a:t>ee</a:t>
            </a:r>
            <a:r>
              <a:rPr lang="en-US" dirty="0" smtClean="0"/>
              <a:t>(3, 1)</a:t>
            </a:r>
          </a:p>
          <a:p>
            <a:r>
              <a:rPr lang="en-US" dirty="0" smtClean="0"/>
              <a:t>  [x’, y’, d] = [0, 1, 1]</a:t>
            </a:r>
          </a:p>
          <a:p>
            <a:r>
              <a:rPr lang="en-US" dirty="0" smtClean="0"/>
              <a:t>  return [1, -4, 1]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ee</a:t>
            </a:r>
            <a:r>
              <a:rPr lang="en-US" dirty="0" smtClean="0"/>
              <a:t>(3, 1)</a:t>
            </a:r>
          </a:p>
          <a:p>
            <a:r>
              <a:rPr lang="en-US" dirty="0" smtClean="0"/>
              <a:t>  [x’, y’, d] = </a:t>
            </a:r>
            <a:r>
              <a:rPr lang="en-US" dirty="0" err="1" smtClean="0"/>
              <a:t>ee</a:t>
            </a:r>
            <a:r>
              <a:rPr lang="en-US" dirty="0" smtClean="0"/>
              <a:t>(1, 0)</a:t>
            </a:r>
          </a:p>
          <a:p>
            <a:r>
              <a:rPr lang="en-US" dirty="0" smtClean="0"/>
              <a:t>  [x’, y’, d] = [1, 0, 1]</a:t>
            </a:r>
          </a:p>
          <a:p>
            <a:r>
              <a:rPr lang="en-US" dirty="0" smtClean="0"/>
              <a:t>  return [0, 1, 1]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ee</a:t>
            </a:r>
            <a:r>
              <a:rPr lang="en-US" dirty="0" smtClean="0"/>
              <a:t>(1, 0)</a:t>
            </a:r>
          </a:p>
          <a:p>
            <a:r>
              <a:rPr lang="en-US" dirty="0" smtClean="0"/>
              <a:t>  return [1, 0, 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088" y="4019526"/>
            <a:ext cx="320040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Returns a</a:t>
            </a:r>
            <a:r>
              <a:rPr lang="en-US" baseline="30000" dirty="0" smtClean="0"/>
              <a:t>-1</a:t>
            </a:r>
            <a:r>
              <a:rPr lang="en-US" dirty="0" smtClean="0"/>
              <a:t> (mod N) or </a:t>
            </a:r>
          </a:p>
          <a:p>
            <a:r>
              <a:rPr lang="en-US" dirty="0" smtClean="0"/>
              <a:t>// reports that no inverse exists</a:t>
            </a:r>
            <a:br>
              <a:rPr lang="en-US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smtClean="0"/>
              <a:t>inverse (a, N)</a:t>
            </a:r>
            <a:br>
              <a:rPr lang="en-US" dirty="0" smtClean="0"/>
            </a:br>
            <a:r>
              <a:rPr lang="en-US" dirty="0" smtClean="0"/>
              <a:t>    [x, y, d] = </a:t>
            </a:r>
            <a:r>
              <a:rPr lang="en-US" dirty="0" err="1" smtClean="0"/>
              <a:t>ee</a:t>
            </a:r>
            <a:r>
              <a:rPr lang="en-US" dirty="0" smtClean="0"/>
              <a:t>(a, N)</a:t>
            </a:r>
          </a:p>
          <a:p>
            <a:r>
              <a:rPr lang="en-US" dirty="0"/>
              <a:t> </a:t>
            </a:r>
            <a:r>
              <a:rPr lang="en-US" dirty="0" smtClean="0"/>
              <a:t>   if d == 1</a:t>
            </a:r>
          </a:p>
          <a:p>
            <a:r>
              <a:rPr lang="en-US" dirty="0"/>
              <a:t> </a:t>
            </a:r>
            <a:r>
              <a:rPr lang="en-US" dirty="0" smtClean="0"/>
              <a:t>       return x mod N</a:t>
            </a:r>
          </a:p>
          <a:p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r>
              <a:rPr lang="en-US" dirty="0"/>
              <a:t> </a:t>
            </a:r>
            <a:r>
              <a:rPr lang="en-US" dirty="0" smtClean="0"/>
              <a:t>       return “No Inverse!”</a:t>
            </a:r>
          </a:p>
        </p:txBody>
      </p:sp>
    </p:spTree>
    <p:extLst>
      <p:ext uri="{BB962C8B-B14F-4D97-AF65-F5344CB8AC3E}">
        <p14:creationId xmlns:p14="http://schemas.microsoft.com/office/powerpoint/2010/main" val="275187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5928</TotalTime>
  <Words>907</Words>
  <Application>Microsoft Office PowerPoint</Application>
  <PresentationFormat>On-screen Show (4:3)</PresentationFormat>
  <Paragraphs>247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Modular Exponentiation</vt:lpstr>
      <vt:lpstr>Greatest Common Divisor</vt:lpstr>
      <vt:lpstr>Greatest Common Divisor</vt:lpstr>
      <vt:lpstr>Greatest Common Divisor</vt:lpstr>
      <vt:lpstr>Greatest Common Divisor</vt:lpstr>
      <vt:lpstr>Modular Multiplicative Inverse</vt:lpstr>
      <vt:lpstr>Modular Multiplicative Inverse</vt:lpstr>
      <vt:lpstr>Modular Multiplicative Inverse</vt:lpstr>
      <vt:lpstr>Extended Euclid’s Algorithm</vt:lpstr>
      <vt:lpstr>Extended Euclid’s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354</cp:revision>
  <dcterms:created xsi:type="dcterms:W3CDTF">2012-01-06T20:07:23Z</dcterms:created>
  <dcterms:modified xsi:type="dcterms:W3CDTF">2016-03-04T21:53:06Z</dcterms:modified>
</cp:coreProperties>
</file>