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9" r:id="rId2"/>
    <p:sldId id="382" r:id="rId3"/>
    <p:sldId id="367" r:id="rId4"/>
    <p:sldId id="371" r:id="rId5"/>
    <p:sldId id="372" r:id="rId6"/>
    <p:sldId id="373" r:id="rId7"/>
    <p:sldId id="374" r:id="rId8"/>
    <p:sldId id="375" r:id="rId9"/>
    <p:sldId id="3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chary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2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Sets P, NP, </a:t>
            </a:r>
            <a:r>
              <a:rPr lang="en-US" dirty="0"/>
              <a:t>a</a:t>
            </a:r>
            <a:r>
              <a:rPr lang="en-US" dirty="0" smtClean="0"/>
              <a:t>nd NP-Complete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96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 = set of all search problems that can be </a:t>
            </a:r>
            <a:r>
              <a:rPr lang="en-US" i="1" dirty="0" smtClean="0"/>
              <a:t>verified</a:t>
            </a:r>
            <a:r>
              <a:rPr lang="en-US" dirty="0" smtClean="0"/>
              <a:t> in polynomial time</a:t>
            </a:r>
          </a:p>
          <a:p>
            <a:endParaRPr lang="en-US" dirty="0" smtClean="0"/>
          </a:p>
          <a:p>
            <a:r>
              <a:rPr lang="en-US" dirty="0" smtClean="0"/>
              <a:t>P  =  set of all search problems that can be </a:t>
            </a:r>
            <a:r>
              <a:rPr lang="en-US" i="1" dirty="0" smtClean="0"/>
              <a:t>solved</a:t>
            </a:r>
            <a:r>
              <a:rPr lang="en-US" dirty="0" smtClean="0"/>
              <a:t> in polynomial time</a:t>
            </a:r>
          </a:p>
          <a:p>
            <a:endParaRPr lang="en-US" dirty="0"/>
          </a:p>
          <a:p>
            <a:r>
              <a:rPr lang="en-US" dirty="0" smtClean="0"/>
              <a:t>NP-complete  =  set of all NP-complete problems</a:t>
            </a:r>
          </a:p>
          <a:p>
            <a:endParaRPr lang="en-US" sz="1000" dirty="0" smtClean="0"/>
          </a:p>
          <a:p>
            <a:pPr lvl="1"/>
            <a:r>
              <a:rPr lang="en-US" dirty="0" smtClean="0"/>
              <a:t>A problem from NP is NP-complete if all other problems from NP reduce to it in polynomial time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of these problems are NP-complete: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3-SAT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Traveling Salesman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Longest Path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Independent Set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Hamiltonian Path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Knapsack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Subset-Sum Problem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3677103"/>
            <a:ext cx="33574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All of these problems belong to P: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2SAT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/>
              <a:t>Spanning </a:t>
            </a:r>
            <a:r>
              <a:rPr lang="en-US" dirty="0" smtClean="0"/>
              <a:t>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Shortest Path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Independent </a:t>
            </a:r>
            <a:r>
              <a:rPr lang="en-US" dirty="0"/>
              <a:t>Set on </a:t>
            </a:r>
            <a:r>
              <a:rPr lang="en-US" dirty="0" smtClean="0"/>
              <a:t>Trees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Euler </a:t>
            </a:r>
            <a:r>
              <a:rPr lang="en-US" dirty="0"/>
              <a:t>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Sets P, NP, </a:t>
            </a:r>
            <a:r>
              <a:rPr lang="en-US" dirty="0"/>
              <a:t>a</a:t>
            </a:r>
            <a:r>
              <a:rPr lang="en-US" dirty="0" smtClean="0"/>
              <a:t>nd NP-Complete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 = set of all search problems that can be </a:t>
            </a:r>
            <a:r>
              <a:rPr lang="en-US" i="1" dirty="0" smtClean="0"/>
              <a:t>verified</a:t>
            </a:r>
            <a:r>
              <a:rPr lang="en-US" dirty="0" smtClean="0"/>
              <a:t> in polynomial time</a:t>
            </a:r>
          </a:p>
          <a:p>
            <a:endParaRPr lang="en-US" dirty="0" smtClean="0"/>
          </a:p>
          <a:p>
            <a:r>
              <a:rPr lang="en-US" dirty="0" smtClean="0"/>
              <a:t>P  =  set of all search problems that can be </a:t>
            </a:r>
            <a:r>
              <a:rPr lang="en-US" i="1" dirty="0" smtClean="0"/>
              <a:t>solved</a:t>
            </a:r>
            <a:r>
              <a:rPr lang="en-US" dirty="0" smtClean="0"/>
              <a:t> in polynomial time</a:t>
            </a:r>
          </a:p>
          <a:p>
            <a:endParaRPr lang="en-US" dirty="0"/>
          </a:p>
          <a:p>
            <a:r>
              <a:rPr lang="en-US" dirty="0" smtClean="0"/>
              <a:t>NP-complete  =  set of all NP-complete problems</a:t>
            </a:r>
          </a:p>
          <a:p>
            <a:endParaRPr lang="en-US" sz="1000" dirty="0" smtClean="0"/>
          </a:p>
          <a:p>
            <a:pPr lvl="1"/>
            <a:r>
              <a:rPr lang="en-US" dirty="0" smtClean="0"/>
              <a:t>A problem from NP is NP-complete if all other problems from NP reduce to it in polynomial time</a:t>
            </a:r>
          </a:p>
        </p:txBody>
      </p:sp>
      <p:sp>
        <p:nvSpPr>
          <p:cNvPr id="5" name="Oval 4"/>
          <p:cNvSpPr/>
          <p:nvPr/>
        </p:nvSpPr>
        <p:spPr>
          <a:xfrm>
            <a:off x="1409700" y="47244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00175" y="334250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09700" y="407669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400175" y="542925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409700" y="612933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3886200" y="47244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6248400" y="47244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81200" y="3657600"/>
            <a:ext cx="1866900" cy="1066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4419600"/>
            <a:ext cx="1866900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81200" y="4953000"/>
            <a:ext cx="1676400" cy="76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81200" y="5181600"/>
            <a:ext cx="1828800" cy="4762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981200" y="5257800"/>
            <a:ext cx="1981200" cy="9906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33900" y="4953000"/>
            <a:ext cx="1562100" cy="381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4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Polynomial-Time Reductions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0813" y="2208310"/>
            <a:ext cx="111601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for B</a:t>
            </a:r>
          </a:p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484506" y="2500699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4809" y="2200748"/>
            <a:ext cx="306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15904" y="2685365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5868" y="2362199"/>
            <a:ext cx="162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Instance f(</a:t>
            </a:r>
            <a:r>
              <a:rPr lang="en-US" dirty="0"/>
              <a:t>I</a:t>
            </a:r>
            <a:r>
              <a:rPr lang="en-US" dirty="0" smtClean="0"/>
              <a:t>) </a:t>
            </a:r>
          </a:p>
          <a:p>
            <a:pPr algn="ctr"/>
            <a:r>
              <a:rPr lang="en-US" dirty="0" smtClean="0"/>
              <a:t>for 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47740" y="2385414"/>
            <a:ext cx="1676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7704" y="2062248"/>
            <a:ext cx="17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S to f(I)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96200" y="2990073"/>
            <a:ext cx="1219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1656663"/>
            <a:ext cx="6324600" cy="2057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927263" y="2685363"/>
            <a:ext cx="44433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2362199"/>
            <a:ext cx="9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Instance</a:t>
            </a:r>
          </a:p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96200" y="2362199"/>
            <a:ext cx="1219200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86700" y="1739083"/>
            <a:ext cx="96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Solution</a:t>
            </a:r>
          </a:p>
          <a:p>
            <a:pPr algn="ctr"/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3054696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solution</a:t>
            </a:r>
            <a:br>
              <a:rPr lang="en-US" dirty="0" smtClean="0"/>
            </a:br>
            <a:r>
              <a:rPr lang="en-US" dirty="0" smtClean="0"/>
              <a:t>to 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22652" y="1191552"/>
            <a:ext cx="162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for 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47740" y="3008530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solution to f(I)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47740" y="2990257"/>
            <a:ext cx="28484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07895" y="2362200"/>
            <a:ext cx="6883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42531" y="202364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82382" y="4507468"/>
            <a:ext cx="7110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polynomial-time reduction, both f and h must run in polynomial time.</a:t>
            </a:r>
          </a:p>
          <a:p>
            <a:endParaRPr lang="en-US" dirty="0"/>
          </a:p>
          <a:p>
            <a:r>
              <a:rPr lang="en-US" dirty="0" smtClean="0"/>
              <a:t>If the algorithm for B runs in polynomial time, so will the algorithm for 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8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Polynomial-Time Reduction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1541" y="1845023"/>
            <a:ext cx="2527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Set:    {k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, k</a:t>
            </a:r>
            <a:r>
              <a:rPr lang="en-US" baseline="-25000" dirty="0" smtClean="0"/>
              <a:t>4</a:t>
            </a:r>
            <a:r>
              <a:rPr lang="en-US" dirty="0" smtClean="0"/>
              <a:t>, …,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Goal:  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90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4883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840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03083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366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272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88479" y="41857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83779" y="50239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2479" y="50239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03079" y="50239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54839" y="50435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1279" y="50239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0" idx="6"/>
            <a:endCxn id="7" idx="2"/>
          </p:cNvCxnSpPr>
          <p:nvPr/>
        </p:nvCxnSpPr>
        <p:spPr>
          <a:xfrm>
            <a:off x="1871359" y="4277156"/>
            <a:ext cx="8077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35" idx="2"/>
          </p:cNvCxnSpPr>
          <p:nvPr/>
        </p:nvCxnSpPr>
        <p:spPr>
          <a:xfrm>
            <a:off x="2861959" y="4277156"/>
            <a:ext cx="79292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6"/>
            <a:endCxn id="36" idx="2"/>
          </p:cNvCxnSpPr>
          <p:nvPr/>
        </p:nvCxnSpPr>
        <p:spPr>
          <a:xfrm>
            <a:off x="3837763" y="4277156"/>
            <a:ext cx="74631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6"/>
            <a:endCxn id="39" idx="2"/>
          </p:cNvCxnSpPr>
          <p:nvPr/>
        </p:nvCxnSpPr>
        <p:spPr>
          <a:xfrm>
            <a:off x="6519559" y="4277156"/>
            <a:ext cx="8077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6"/>
            <a:endCxn id="37" idx="2"/>
          </p:cNvCxnSpPr>
          <p:nvPr/>
        </p:nvCxnSpPr>
        <p:spPr>
          <a:xfrm>
            <a:off x="4766959" y="4277156"/>
            <a:ext cx="73612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5"/>
            <a:endCxn id="41" idx="1"/>
          </p:cNvCxnSpPr>
          <p:nvPr/>
        </p:nvCxnSpPr>
        <p:spPr>
          <a:xfrm>
            <a:off x="1844577" y="4341814"/>
            <a:ext cx="365984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5"/>
            <a:endCxn id="44" idx="1"/>
          </p:cNvCxnSpPr>
          <p:nvPr/>
        </p:nvCxnSpPr>
        <p:spPr>
          <a:xfrm>
            <a:off x="2835177" y="4341814"/>
            <a:ext cx="404084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5"/>
            <a:endCxn id="45" idx="1"/>
          </p:cNvCxnSpPr>
          <p:nvPr/>
        </p:nvCxnSpPr>
        <p:spPr>
          <a:xfrm>
            <a:off x="3810981" y="4341814"/>
            <a:ext cx="418880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6" idx="5"/>
            <a:endCxn id="49" idx="1"/>
          </p:cNvCxnSpPr>
          <p:nvPr/>
        </p:nvCxnSpPr>
        <p:spPr>
          <a:xfrm>
            <a:off x="4740177" y="4341814"/>
            <a:ext cx="327884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8" idx="5"/>
            <a:endCxn id="46" idx="1"/>
          </p:cNvCxnSpPr>
          <p:nvPr/>
        </p:nvCxnSpPr>
        <p:spPr>
          <a:xfrm>
            <a:off x="6492777" y="4341814"/>
            <a:ext cx="388844" cy="7285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7"/>
            <a:endCxn id="7" idx="3"/>
          </p:cNvCxnSpPr>
          <p:nvPr/>
        </p:nvCxnSpPr>
        <p:spPr>
          <a:xfrm flipV="1">
            <a:off x="2339877" y="4341814"/>
            <a:ext cx="365984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4" idx="7"/>
            <a:endCxn id="35" idx="3"/>
          </p:cNvCxnSpPr>
          <p:nvPr/>
        </p:nvCxnSpPr>
        <p:spPr>
          <a:xfrm flipV="1">
            <a:off x="3368577" y="4341814"/>
            <a:ext cx="313088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5" idx="0"/>
            <a:endCxn id="36" idx="3"/>
          </p:cNvCxnSpPr>
          <p:nvPr/>
        </p:nvCxnSpPr>
        <p:spPr>
          <a:xfrm flipV="1">
            <a:off x="4294519" y="4341814"/>
            <a:ext cx="316342" cy="68210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9" idx="7"/>
            <a:endCxn id="37" idx="3"/>
          </p:cNvCxnSpPr>
          <p:nvPr/>
        </p:nvCxnSpPr>
        <p:spPr>
          <a:xfrm flipV="1">
            <a:off x="5197377" y="4341814"/>
            <a:ext cx="332488" cy="70888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6" idx="7"/>
            <a:endCxn id="39" idx="3"/>
          </p:cNvCxnSpPr>
          <p:nvPr/>
        </p:nvCxnSpPr>
        <p:spPr>
          <a:xfrm flipV="1">
            <a:off x="7010937" y="4341814"/>
            <a:ext cx="343124" cy="7285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026211" y="389598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998544" y="390782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18551" y="390782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4357" y="390782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87199" y="390782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858250" y="4080653"/>
            <a:ext cx="4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∙∙∙</a:t>
            </a:r>
            <a:endParaRPr lang="en-US" baseline="-25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64679" y="4498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242776" y="452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770519" y="452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258421" y="4526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748993" y="4526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06193" y="452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663393" y="451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120593" y="452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415993" y="4498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946279" y="4511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746282" y="1387823"/>
            <a:ext cx="357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 has a subset that sums to M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377562" y="3423716"/>
            <a:ext cx="490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and only if this DAG has a path of total weight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NP-Completeness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86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Prove:  If there is a polynomial-time algorithm for some NP-complete problem, then P = NP</a:t>
            </a:r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Let X be an NP-complete problem with a polynomial-time algorithm.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Let Y be any problem from NP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Because X is NP-complete, there is a polynomial-time reduction from Y to X.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This reduction, together with the polynomial-time algorithm for X, provides a polynomial-time algorithm for 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3200" dirty="0"/>
          </a:p>
          <a:p>
            <a:r>
              <a:rPr lang="en-US" dirty="0" smtClean="0"/>
              <a:t>Prove:  If P ≠ NP, then every NP-complete problem requires exponential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Assume there is an NP-complete problem X that has a polynomial-time algorithm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P ≠ </a:t>
            </a:r>
            <a:r>
              <a:rPr lang="en-US" dirty="0" smtClean="0"/>
              <a:t>NP, then some problem Y from NP requires exponential time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But Y has a polynomial-time reduction to X, implying that Y has a polynomial-time algorithm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assumption must e wrong; X does not have a polynomial-time algorithm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0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Proofs of NP-Completeness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763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prove that a problem Y is NP-complete:</a:t>
            </a:r>
          </a:p>
          <a:p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Prove that Y is a member of NP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Pick a known NP-complete problem X.  </a:t>
            </a:r>
            <a:r>
              <a:rPr lang="en-US" dirty="0"/>
              <a:t>S</a:t>
            </a:r>
            <a:r>
              <a:rPr lang="en-US" dirty="0" smtClean="0"/>
              <a:t>how that X reduces to Y in polynomial time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the direction!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Reduce from the known NP-complete problem to the suspected NP-complete problem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does this suffice?</a:t>
            </a:r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Every problem from NP reduces to X in polynomial time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 reduces to Y in polynomial time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By composition, every problem from NP reduces </a:t>
            </a:r>
            <a:r>
              <a:rPr lang="en-US" smtClean="0"/>
              <a:t>to Y </a:t>
            </a:r>
            <a:r>
              <a:rPr lang="en-US" dirty="0" smtClean="0"/>
              <a:t>in polynomial time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7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DAG Path Length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371600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weighted DAG G and an integer M, find a path with total weight  M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 problem is a member of NP.  Given a purported path of total weight M, it is easy to check whether it is indeed a path in G and whether it has weight M.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subset-sum problem (a known NP-complete problem) reduces in polynomial time to the DAG Path Length Problem.  (We already showed this!)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Rudrata</a:t>
            </a:r>
            <a:r>
              <a:rPr lang="en-US" dirty="0" smtClean="0"/>
              <a:t> Cycle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371600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graph G, is there a cycle in G that visits every vertex once before returning to its starting point?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 problem is a member of NP.  It’s easy to check a purported solution.  (I’m going to leave this step out from now on because it’s almost always straightforward.)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Rudrata</a:t>
            </a:r>
            <a:r>
              <a:rPr lang="en-US" dirty="0" smtClean="0"/>
              <a:t> path problem (a known NP-complete problem) reduces in polynomial time to the </a:t>
            </a:r>
            <a:r>
              <a:rPr lang="en-US" dirty="0" err="1" smtClean="0"/>
              <a:t>Rudrata</a:t>
            </a:r>
            <a:r>
              <a:rPr lang="en-US" dirty="0" smtClean="0"/>
              <a:t> cycle problem.  (Given a graph G and two vertices s and t, is there a path that starts at s, ends at t, and visits every vertex?)</a:t>
            </a:r>
          </a:p>
        </p:txBody>
      </p:sp>
      <p:sp>
        <p:nvSpPr>
          <p:cNvPr id="5" name="Oval 4"/>
          <p:cNvSpPr/>
          <p:nvPr/>
        </p:nvSpPr>
        <p:spPr>
          <a:xfrm>
            <a:off x="2183975" y="481420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59779" y="43399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93375" y="43399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4000" dirty="0" smtClean="0">
                <a:solidFill>
                  <a:schemeClr val="bg1"/>
                </a:solidFill>
              </a:rPr>
              <a:t>s</a:t>
            </a:r>
            <a:endParaRPr lang="en-US" baseline="40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487359" y="541201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4000" dirty="0" smtClean="0">
                <a:solidFill>
                  <a:schemeClr val="bg1"/>
                </a:solidFill>
              </a:rPr>
              <a:t>t</a:t>
            </a:r>
            <a:endParaRPr lang="en-US" baseline="40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85268" y="541702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  <a:endCxn id="6" idx="2"/>
          </p:cNvCxnSpPr>
          <p:nvPr/>
        </p:nvCxnSpPr>
        <p:spPr>
          <a:xfrm>
            <a:off x="1376255" y="4431373"/>
            <a:ext cx="1783524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34174" y="499898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5" idx="6"/>
            <a:endCxn id="6" idx="3"/>
          </p:cNvCxnSpPr>
          <p:nvPr/>
        </p:nvCxnSpPr>
        <p:spPr>
          <a:xfrm flipV="1">
            <a:off x="2366855" y="4496031"/>
            <a:ext cx="819706" cy="40961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5" idx="2"/>
          </p:cNvCxnSpPr>
          <p:nvPr/>
        </p:nvCxnSpPr>
        <p:spPr>
          <a:xfrm>
            <a:off x="1349473" y="4496031"/>
            <a:ext cx="834502" cy="40961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7"/>
            <a:endCxn id="5" idx="3"/>
          </p:cNvCxnSpPr>
          <p:nvPr/>
        </p:nvCxnSpPr>
        <p:spPr>
          <a:xfrm flipV="1">
            <a:off x="1643457" y="4970299"/>
            <a:ext cx="567300" cy="46850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6"/>
            <a:endCxn id="9" idx="2"/>
          </p:cNvCxnSpPr>
          <p:nvPr/>
        </p:nvCxnSpPr>
        <p:spPr>
          <a:xfrm>
            <a:off x="1670239" y="5503457"/>
            <a:ext cx="1015029" cy="501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1"/>
            <a:endCxn id="5" idx="5"/>
          </p:cNvCxnSpPr>
          <p:nvPr/>
        </p:nvCxnSpPr>
        <p:spPr>
          <a:xfrm flipH="1" flipV="1">
            <a:off x="2340073" y="4970299"/>
            <a:ext cx="371977" cy="47351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1"/>
            <a:endCxn id="6" idx="5"/>
          </p:cNvCxnSpPr>
          <p:nvPr/>
        </p:nvCxnSpPr>
        <p:spPr>
          <a:xfrm flipH="1" flipV="1">
            <a:off x="3315877" y="4496031"/>
            <a:ext cx="245079" cy="52973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6"/>
            <a:endCxn id="22" idx="3"/>
          </p:cNvCxnSpPr>
          <p:nvPr/>
        </p:nvCxnSpPr>
        <p:spPr>
          <a:xfrm flipV="1">
            <a:off x="2868148" y="5155082"/>
            <a:ext cx="692808" cy="353386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675120" y="481420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650924" y="43399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84520" y="43399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4000" dirty="0" smtClean="0">
                <a:solidFill>
                  <a:schemeClr val="bg1"/>
                </a:solidFill>
              </a:rPr>
              <a:t>s</a:t>
            </a:r>
            <a:endParaRPr lang="en-US" baseline="4000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978504" y="541201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4000" dirty="0" smtClean="0">
                <a:solidFill>
                  <a:schemeClr val="bg1"/>
                </a:solidFill>
              </a:rPr>
              <a:t>t</a:t>
            </a:r>
            <a:endParaRPr lang="en-US" baseline="4000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176413" y="541702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4" idx="6"/>
            <a:endCxn id="63" idx="2"/>
          </p:cNvCxnSpPr>
          <p:nvPr/>
        </p:nvCxnSpPr>
        <p:spPr>
          <a:xfrm>
            <a:off x="5867400" y="4431373"/>
            <a:ext cx="1783524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025319" y="499898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62" idx="6"/>
            <a:endCxn id="63" idx="3"/>
          </p:cNvCxnSpPr>
          <p:nvPr/>
        </p:nvCxnSpPr>
        <p:spPr>
          <a:xfrm flipV="1">
            <a:off x="6858000" y="4496031"/>
            <a:ext cx="819706" cy="40961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5"/>
            <a:endCxn id="62" idx="2"/>
          </p:cNvCxnSpPr>
          <p:nvPr/>
        </p:nvCxnSpPr>
        <p:spPr>
          <a:xfrm>
            <a:off x="5840618" y="4496031"/>
            <a:ext cx="834502" cy="40961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7"/>
            <a:endCxn id="62" idx="3"/>
          </p:cNvCxnSpPr>
          <p:nvPr/>
        </p:nvCxnSpPr>
        <p:spPr>
          <a:xfrm flipV="1">
            <a:off x="6134602" y="4970299"/>
            <a:ext cx="567300" cy="46850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6"/>
            <a:endCxn id="66" idx="2"/>
          </p:cNvCxnSpPr>
          <p:nvPr/>
        </p:nvCxnSpPr>
        <p:spPr>
          <a:xfrm>
            <a:off x="6161384" y="5503457"/>
            <a:ext cx="1015029" cy="501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6" idx="1"/>
            <a:endCxn id="62" idx="5"/>
          </p:cNvCxnSpPr>
          <p:nvPr/>
        </p:nvCxnSpPr>
        <p:spPr>
          <a:xfrm flipH="1" flipV="1">
            <a:off x="6831218" y="4970299"/>
            <a:ext cx="371977" cy="47351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1"/>
            <a:endCxn id="63" idx="5"/>
          </p:cNvCxnSpPr>
          <p:nvPr/>
        </p:nvCxnSpPr>
        <p:spPr>
          <a:xfrm flipH="1" flipV="1">
            <a:off x="7807022" y="4496031"/>
            <a:ext cx="245079" cy="52973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6"/>
            <a:endCxn id="68" idx="3"/>
          </p:cNvCxnSpPr>
          <p:nvPr/>
        </p:nvCxnSpPr>
        <p:spPr>
          <a:xfrm flipV="1">
            <a:off x="7359293" y="5155082"/>
            <a:ext cx="692808" cy="353386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953000" y="4968504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4000" dirty="0" smtClean="0">
                <a:solidFill>
                  <a:schemeClr val="bg1"/>
                </a:solidFill>
              </a:rPr>
              <a:t>x</a:t>
            </a:r>
            <a:endParaRPr lang="en-US" baseline="40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>
            <a:stCxn id="76" idx="7"/>
            <a:endCxn id="64" idx="3"/>
          </p:cNvCxnSpPr>
          <p:nvPr/>
        </p:nvCxnSpPr>
        <p:spPr>
          <a:xfrm flipV="1">
            <a:off x="5109098" y="4496031"/>
            <a:ext cx="602204" cy="499255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5"/>
            <a:endCxn id="65" idx="2"/>
          </p:cNvCxnSpPr>
          <p:nvPr/>
        </p:nvCxnSpPr>
        <p:spPr>
          <a:xfrm>
            <a:off x="5109098" y="5124602"/>
            <a:ext cx="869406" cy="378855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9898" y="5980876"/>
            <a:ext cx="381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</a:t>
            </a:r>
            <a:r>
              <a:rPr lang="en-US" dirty="0" err="1" smtClean="0"/>
              <a:t>Rudrata</a:t>
            </a:r>
            <a:r>
              <a:rPr lang="en-US" dirty="0" smtClean="0"/>
              <a:t> path from s to t in G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27444" y="5980538"/>
            <a:ext cx="406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and only if there is a </a:t>
            </a:r>
            <a:r>
              <a:rPr lang="en-US" dirty="0" err="1" smtClean="0"/>
              <a:t>Rudrata</a:t>
            </a:r>
            <a:r>
              <a:rPr lang="en-US" dirty="0" smtClean="0"/>
              <a:t> cycle in 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2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Independent Set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371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show how to reduce 3SAT to the independent set </a:t>
            </a:r>
            <a:r>
              <a:rPr lang="en-US" dirty="0" smtClean="0"/>
              <a:t>problem. </a:t>
            </a:r>
          </a:p>
          <a:p>
            <a:pPr algn="ctr"/>
            <a:r>
              <a:rPr lang="en-US" dirty="0" smtClean="0"/>
              <a:t>Let n = the number of conjuncts in the 3SAT instance.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2286652" y="2133600"/>
            <a:ext cx="3985386" cy="838681"/>
            <a:chOff x="990600" y="2246050"/>
            <a:chExt cx="3985386" cy="838681"/>
          </a:xfrm>
        </p:grpSpPr>
        <p:sp>
          <p:nvSpPr>
            <p:cNvPr id="3" name="TextBox 2"/>
            <p:cNvSpPr txBox="1"/>
            <p:nvPr/>
          </p:nvSpPr>
          <p:spPr>
            <a:xfrm>
              <a:off x="990600" y="2438400"/>
              <a:ext cx="3985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/>
                <a:t>( x + y + z ) ( x + </a:t>
              </a:r>
              <a:r>
                <a:rPr lang="en-US" dirty="0" smtClean="0"/>
                <a:t>y + z </a:t>
              </a:r>
              <a:r>
                <a:rPr lang="en-US" dirty="0"/>
                <a:t>) ( </a:t>
              </a:r>
              <a:r>
                <a:rPr lang="en-US" dirty="0" smtClean="0"/>
                <a:t>x + y + z) ( </a:t>
              </a:r>
              <a:r>
                <a:rPr lang="en-US" dirty="0"/>
                <a:t>x + </a:t>
              </a:r>
              <a:r>
                <a:rPr lang="en-US" dirty="0" smtClean="0"/>
                <a:t>y 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15568" y="22460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37360" y="22549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43118" y="22460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33088" y="22549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53128" y="22549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1138" y="4015792"/>
            <a:ext cx="365760" cy="547033"/>
            <a:chOff x="1524000" y="3857327"/>
            <a:chExt cx="365760" cy="547033"/>
          </a:xfrm>
        </p:grpSpPr>
        <p:sp>
          <p:nvSpPr>
            <p:cNvPr id="12" name="Oval 11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6839" y="38573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_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41120" y="3044545"/>
            <a:ext cx="365760" cy="547033"/>
            <a:chOff x="1524000" y="3857327"/>
            <a:chExt cx="365760" cy="547033"/>
          </a:xfrm>
        </p:grpSpPr>
        <p:sp>
          <p:nvSpPr>
            <p:cNvPr id="50" name="Oval 49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56839" y="385732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33518" y="4015792"/>
            <a:ext cx="365760" cy="547033"/>
            <a:chOff x="1524000" y="3857327"/>
            <a:chExt cx="365760" cy="547033"/>
          </a:xfrm>
        </p:grpSpPr>
        <p:sp>
          <p:nvSpPr>
            <p:cNvPr id="54" name="Oval 53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56839" y="38573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_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06834" y="4024967"/>
            <a:ext cx="365760" cy="547033"/>
            <a:chOff x="1524000" y="3857327"/>
            <a:chExt cx="365760" cy="547033"/>
          </a:xfrm>
        </p:grpSpPr>
        <p:sp>
          <p:nvSpPr>
            <p:cNvPr id="58" name="Oval 57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56839" y="385732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89580" y="3044545"/>
            <a:ext cx="365760" cy="547033"/>
            <a:chOff x="1524000" y="3857327"/>
            <a:chExt cx="365760" cy="547033"/>
          </a:xfrm>
        </p:grpSpPr>
        <p:sp>
          <p:nvSpPr>
            <p:cNvPr id="61" name="Oval 60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56839" y="38573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_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Oval 80"/>
          <p:cNvSpPr/>
          <p:nvPr/>
        </p:nvSpPr>
        <p:spPr>
          <a:xfrm>
            <a:off x="3739170" y="4197065"/>
            <a:ext cx="365760" cy="365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041392" y="3044545"/>
            <a:ext cx="365760" cy="547033"/>
            <a:chOff x="1524000" y="3857327"/>
            <a:chExt cx="365760" cy="547033"/>
          </a:xfrm>
        </p:grpSpPr>
        <p:sp>
          <p:nvSpPr>
            <p:cNvPr id="86" name="Oval 85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56839" y="385732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91605" y="4015792"/>
            <a:ext cx="365760" cy="547033"/>
            <a:chOff x="1524000" y="3857327"/>
            <a:chExt cx="365760" cy="547033"/>
          </a:xfrm>
        </p:grpSpPr>
        <p:sp>
          <p:nvSpPr>
            <p:cNvPr id="89" name="Oval 88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56839" y="385732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807395" y="4015792"/>
            <a:ext cx="365760" cy="547033"/>
            <a:chOff x="1524000" y="3857327"/>
            <a:chExt cx="365760" cy="547033"/>
          </a:xfrm>
        </p:grpSpPr>
        <p:sp>
          <p:nvSpPr>
            <p:cNvPr id="92" name="Oval 91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56839" y="38573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_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825142" y="3044545"/>
            <a:ext cx="365760" cy="547033"/>
            <a:chOff x="1524000" y="3857327"/>
            <a:chExt cx="365760" cy="547033"/>
          </a:xfrm>
        </p:grpSpPr>
        <p:sp>
          <p:nvSpPr>
            <p:cNvPr id="95" name="Oval 94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556839" y="38573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_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566300" y="4015792"/>
            <a:ext cx="365760" cy="547033"/>
            <a:chOff x="1524000" y="3857327"/>
            <a:chExt cx="365760" cy="547033"/>
          </a:xfrm>
        </p:grpSpPr>
        <p:sp>
          <p:nvSpPr>
            <p:cNvPr id="98" name="Oval 97"/>
            <p:cNvSpPr/>
            <p:nvPr/>
          </p:nvSpPr>
          <p:spPr>
            <a:xfrm>
              <a:off x="1524000" y="4038600"/>
              <a:ext cx="365760" cy="3657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56839" y="385732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Straight Connector 15"/>
          <p:cNvCxnSpPr>
            <a:stCxn id="12" idx="6"/>
            <a:endCxn id="54" idx="2"/>
          </p:cNvCxnSpPr>
          <p:nvPr/>
        </p:nvCxnSpPr>
        <p:spPr>
          <a:xfrm>
            <a:off x="1086898" y="4379945"/>
            <a:ext cx="7466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8" idx="6"/>
            <a:endCxn id="81" idx="2"/>
          </p:cNvCxnSpPr>
          <p:nvPr/>
        </p:nvCxnSpPr>
        <p:spPr>
          <a:xfrm flipV="1">
            <a:off x="3072594" y="4379945"/>
            <a:ext cx="666576" cy="9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9" idx="6"/>
            <a:endCxn id="98" idx="2"/>
          </p:cNvCxnSpPr>
          <p:nvPr/>
        </p:nvCxnSpPr>
        <p:spPr>
          <a:xfrm>
            <a:off x="4957365" y="4379945"/>
            <a:ext cx="6089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50" idx="3"/>
          </p:cNvCxnSpPr>
          <p:nvPr/>
        </p:nvCxnSpPr>
        <p:spPr>
          <a:xfrm flipV="1">
            <a:off x="990600" y="3538014"/>
            <a:ext cx="404084" cy="729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8" idx="0"/>
            <a:endCxn id="61" idx="3"/>
          </p:cNvCxnSpPr>
          <p:nvPr/>
        </p:nvCxnSpPr>
        <p:spPr>
          <a:xfrm flipV="1">
            <a:off x="2889714" y="3538014"/>
            <a:ext cx="353430" cy="6682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9" idx="0"/>
            <a:endCxn id="86" idx="3"/>
          </p:cNvCxnSpPr>
          <p:nvPr/>
        </p:nvCxnSpPr>
        <p:spPr>
          <a:xfrm flipV="1">
            <a:off x="4774485" y="3538014"/>
            <a:ext cx="320471" cy="6590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95" idx="4"/>
          </p:cNvCxnSpPr>
          <p:nvPr/>
        </p:nvCxnSpPr>
        <p:spPr>
          <a:xfrm flipV="1">
            <a:off x="6990275" y="3591578"/>
            <a:ext cx="17747" cy="6054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50" idx="5"/>
          </p:cNvCxnSpPr>
          <p:nvPr/>
        </p:nvCxnSpPr>
        <p:spPr>
          <a:xfrm flipH="1" flipV="1">
            <a:off x="1653316" y="3538014"/>
            <a:ext cx="363082" cy="729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81" idx="0"/>
            <a:endCxn id="61" idx="5"/>
          </p:cNvCxnSpPr>
          <p:nvPr/>
        </p:nvCxnSpPr>
        <p:spPr>
          <a:xfrm flipH="1" flipV="1">
            <a:off x="3501776" y="3538014"/>
            <a:ext cx="420274" cy="6590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99" idx="3"/>
            <a:endCxn id="86" idx="5"/>
          </p:cNvCxnSpPr>
          <p:nvPr/>
        </p:nvCxnSpPr>
        <p:spPr>
          <a:xfrm flipH="1" flipV="1">
            <a:off x="5353588" y="3538014"/>
            <a:ext cx="430282" cy="6624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1" idx="2"/>
            <a:endCxn id="50" idx="6"/>
          </p:cNvCxnSpPr>
          <p:nvPr/>
        </p:nvCxnSpPr>
        <p:spPr>
          <a:xfrm flipH="1">
            <a:off x="1706880" y="3408698"/>
            <a:ext cx="14827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6" idx="2"/>
            <a:endCxn id="61" idx="6"/>
          </p:cNvCxnSpPr>
          <p:nvPr/>
        </p:nvCxnSpPr>
        <p:spPr>
          <a:xfrm flipH="1">
            <a:off x="3555340" y="3408698"/>
            <a:ext cx="14860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5" idx="2"/>
            <a:endCxn id="86" idx="6"/>
          </p:cNvCxnSpPr>
          <p:nvPr/>
        </p:nvCxnSpPr>
        <p:spPr>
          <a:xfrm flipH="1">
            <a:off x="5407152" y="3408698"/>
            <a:ext cx="14179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reeform 132"/>
          <p:cNvSpPr/>
          <p:nvPr/>
        </p:nvSpPr>
        <p:spPr>
          <a:xfrm>
            <a:off x="1653315" y="2873292"/>
            <a:ext cx="5253511" cy="479508"/>
          </a:xfrm>
          <a:custGeom>
            <a:avLst/>
            <a:gdLst>
              <a:gd name="connsiteX0" fmla="*/ 0 w 5370990"/>
              <a:gd name="connsiteY0" fmla="*/ 443998 h 479508"/>
              <a:gd name="connsiteX1" fmla="*/ 2627790 w 5370990"/>
              <a:gd name="connsiteY1" fmla="*/ 114 h 479508"/>
              <a:gd name="connsiteX2" fmla="*/ 5370990 w 5370990"/>
              <a:gd name="connsiteY2" fmla="*/ 479508 h 47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0990" h="479508">
                <a:moveTo>
                  <a:pt x="0" y="443998"/>
                </a:moveTo>
                <a:cubicBezTo>
                  <a:pt x="866312" y="219097"/>
                  <a:pt x="1732625" y="-5804"/>
                  <a:pt x="2627790" y="114"/>
                </a:cubicBezTo>
                <a:cubicBezTo>
                  <a:pt x="3522955" y="6032"/>
                  <a:pt x="4446972" y="242770"/>
                  <a:pt x="5370990" y="47950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2104008" y="4527612"/>
            <a:ext cx="1722268" cy="282973"/>
          </a:xfrm>
          <a:custGeom>
            <a:avLst/>
            <a:gdLst>
              <a:gd name="connsiteX0" fmla="*/ 0 w 1722268"/>
              <a:gd name="connsiteY0" fmla="*/ 0 h 621442"/>
              <a:gd name="connsiteX1" fmla="*/ 843378 w 1722268"/>
              <a:gd name="connsiteY1" fmla="*/ 621437 h 621442"/>
              <a:gd name="connsiteX2" fmla="*/ 1722268 w 1722268"/>
              <a:gd name="connsiteY2" fmla="*/ 8877 h 62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268" h="621442">
                <a:moveTo>
                  <a:pt x="0" y="0"/>
                </a:moveTo>
                <a:cubicBezTo>
                  <a:pt x="278166" y="309979"/>
                  <a:pt x="556333" y="619958"/>
                  <a:pt x="843378" y="621437"/>
                </a:cubicBezTo>
                <a:cubicBezTo>
                  <a:pt x="1130423" y="622916"/>
                  <a:pt x="1426345" y="315896"/>
                  <a:pt x="1722268" y="887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2016397" y="4527612"/>
            <a:ext cx="3582741" cy="564287"/>
          </a:xfrm>
          <a:custGeom>
            <a:avLst/>
            <a:gdLst>
              <a:gd name="connsiteX0" fmla="*/ 0 w 1722268"/>
              <a:gd name="connsiteY0" fmla="*/ 0 h 621442"/>
              <a:gd name="connsiteX1" fmla="*/ 843378 w 1722268"/>
              <a:gd name="connsiteY1" fmla="*/ 621437 h 621442"/>
              <a:gd name="connsiteX2" fmla="*/ 1722268 w 1722268"/>
              <a:gd name="connsiteY2" fmla="*/ 8877 h 62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268" h="621442">
                <a:moveTo>
                  <a:pt x="0" y="0"/>
                </a:moveTo>
                <a:cubicBezTo>
                  <a:pt x="278166" y="309979"/>
                  <a:pt x="556333" y="619958"/>
                  <a:pt x="843378" y="621437"/>
                </a:cubicBezTo>
                <a:cubicBezTo>
                  <a:pt x="1130423" y="622916"/>
                  <a:pt x="1426345" y="315896"/>
                  <a:pt x="1722268" y="887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1017405" y="4499864"/>
            <a:ext cx="1722268" cy="621442"/>
          </a:xfrm>
          <a:custGeom>
            <a:avLst/>
            <a:gdLst>
              <a:gd name="connsiteX0" fmla="*/ 0 w 1722268"/>
              <a:gd name="connsiteY0" fmla="*/ 0 h 621442"/>
              <a:gd name="connsiteX1" fmla="*/ 843378 w 1722268"/>
              <a:gd name="connsiteY1" fmla="*/ 621437 h 621442"/>
              <a:gd name="connsiteX2" fmla="*/ 1722268 w 1722268"/>
              <a:gd name="connsiteY2" fmla="*/ 8877 h 62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268" h="621442">
                <a:moveTo>
                  <a:pt x="0" y="0"/>
                </a:moveTo>
                <a:cubicBezTo>
                  <a:pt x="278166" y="309979"/>
                  <a:pt x="556333" y="619958"/>
                  <a:pt x="843378" y="621437"/>
                </a:cubicBezTo>
                <a:cubicBezTo>
                  <a:pt x="1130423" y="622916"/>
                  <a:pt x="1426345" y="315896"/>
                  <a:pt x="1722268" y="887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4809174" y="4529092"/>
            <a:ext cx="2097651" cy="621442"/>
          </a:xfrm>
          <a:custGeom>
            <a:avLst/>
            <a:gdLst>
              <a:gd name="connsiteX0" fmla="*/ 0 w 1722268"/>
              <a:gd name="connsiteY0" fmla="*/ 0 h 621442"/>
              <a:gd name="connsiteX1" fmla="*/ 843378 w 1722268"/>
              <a:gd name="connsiteY1" fmla="*/ 621437 h 621442"/>
              <a:gd name="connsiteX2" fmla="*/ 1722268 w 1722268"/>
              <a:gd name="connsiteY2" fmla="*/ 8877 h 62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268" h="621442">
                <a:moveTo>
                  <a:pt x="0" y="0"/>
                </a:moveTo>
                <a:cubicBezTo>
                  <a:pt x="278166" y="309979"/>
                  <a:pt x="556333" y="619958"/>
                  <a:pt x="843378" y="621437"/>
                </a:cubicBezTo>
                <a:cubicBezTo>
                  <a:pt x="1130423" y="622916"/>
                  <a:pt x="1426345" y="315896"/>
                  <a:pt x="1722268" y="887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904018" y="4572000"/>
            <a:ext cx="3812791" cy="1125615"/>
          </a:xfrm>
          <a:custGeom>
            <a:avLst/>
            <a:gdLst>
              <a:gd name="connsiteX0" fmla="*/ 0 w 1722268"/>
              <a:gd name="connsiteY0" fmla="*/ 0 h 621442"/>
              <a:gd name="connsiteX1" fmla="*/ 843378 w 1722268"/>
              <a:gd name="connsiteY1" fmla="*/ 621437 h 621442"/>
              <a:gd name="connsiteX2" fmla="*/ 1722268 w 1722268"/>
              <a:gd name="connsiteY2" fmla="*/ 8877 h 62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268" h="621442">
                <a:moveTo>
                  <a:pt x="0" y="0"/>
                </a:moveTo>
                <a:cubicBezTo>
                  <a:pt x="278166" y="309979"/>
                  <a:pt x="556333" y="619958"/>
                  <a:pt x="843378" y="621437"/>
                </a:cubicBezTo>
                <a:cubicBezTo>
                  <a:pt x="1130423" y="622916"/>
                  <a:pt x="1426345" y="315896"/>
                  <a:pt x="1722268" y="887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>
            <a:off x="2994604" y="4529092"/>
            <a:ext cx="3863377" cy="1125615"/>
          </a:xfrm>
          <a:custGeom>
            <a:avLst/>
            <a:gdLst>
              <a:gd name="connsiteX0" fmla="*/ 0 w 1722268"/>
              <a:gd name="connsiteY0" fmla="*/ 0 h 621442"/>
              <a:gd name="connsiteX1" fmla="*/ 843378 w 1722268"/>
              <a:gd name="connsiteY1" fmla="*/ 621437 h 621442"/>
              <a:gd name="connsiteX2" fmla="*/ 1722268 w 1722268"/>
              <a:gd name="connsiteY2" fmla="*/ 8877 h 62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268" h="621442">
                <a:moveTo>
                  <a:pt x="0" y="0"/>
                </a:moveTo>
                <a:cubicBezTo>
                  <a:pt x="278166" y="309979"/>
                  <a:pt x="556333" y="619958"/>
                  <a:pt x="843378" y="621437"/>
                </a:cubicBezTo>
                <a:cubicBezTo>
                  <a:pt x="1130423" y="622916"/>
                  <a:pt x="1426345" y="315896"/>
                  <a:pt x="1722268" y="887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5917053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Goal:  The graph contains an independent of size n if and only if</a:t>
            </a:r>
            <a:br>
              <a:rPr lang="en-US" dirty="0" smtClean="0"/>
            </a:br>
            <a:r>
              <a:rPr lang="en-US" dirty="0" smtClean="0"/>
              <a:t>the 3SAT instance  can be satisfied</a:t>
            </a:r>
          </a:p>
        </p:txBody>
      </p:sp>
    </p:spTree>
    <p:extLst>
      <p:ext uri="{BB962C8B-B14F-4D97-AF65-F5344CB8AC3E}">
        <p14:creationId xmlns:p14="http://schemas.microsoft.com/office/powerpoint/2010/main" val="9814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15498</TotalTime>
  <Words>836</Words>
  <Application>Microsoft Office PowerPoint</Application>
  <PresentationFormat>On-screen Show (4:3)</PresentationFormat>
  <Paragraphs>181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The Sets P, NP, and NP-Complete</vt:lpstr>
      <vt:lpstr>The Sets P, NP, and NP-Complete</vt:lpstr>
      <vt:lpstr>Polynomial-Time Reductions</vt:lpstr>
      <vt:lpstr>A Polynomial-Time Reduction</vt:lpstr>
      <vt:lpstr>NP-Completeness</vt:lpstr>
      <vt:lpstr>Proofs of NP-Completeness</vt:lpstr>
      <vt:lpstr>DAG Path Length Problem</vt:lpstr>
      <vt:lpstr>Rudrata Cycle Problem</vt:lpstr>
      <vt:lpstr>Independent Set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655</cp:revision>
  <dcterms:created xsi:type="dcterms:W3CDTF">2012-01-06T20:07:23Z</dcterms:created>
  <dcterms:modified xsi:type="dcterms:W3CDTF">2016-04-21T16:15:40Z</dcterms:modified>
</cp:coreProperties>
</file>