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26" r:id="rId3"/>
    <p:sldId id="309" r:id="rId4"/>
    <p:sldId id="310" r:id="rId5"/>
    <p:sldId id="311" r:id="rId6"/>
    <p:sldId id="312" r:id="rId7"/>
    <p:sldId id="324" r:id="rId8"/>
    <p:sldId id="314" r:id="rId9"/>
    <p:sldId id="323" r:id="rId10"/>
    <p:sldId id="319" r:id="rId11"/>
    <p:sldId id="318" r:id="rId12"/>
    <p:sldId id="320" r:id="rId13"/>
    <p:sldId id="321" r:id="rId14"/>
    <p:sldId id="313" r:id="rId15"/>
    <p:sldId id="32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0468" y="17914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199" y="1976137"/>
            <a:ext cx="817452" cy="50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3599" y="1658034"/>
            <a:ext cx="9717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</a:p>
          <a:p>
            <a:r>
              <a:rPr lang="en-US" dirty="0" smtClean="0"/>
              <a:t> x’ = e(x)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399" y="1981200"/>
            <a:ext cx="1981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799" y="1652972"/>
            <a:ext cx="9781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</a:p>
          <a:p>
            <a:r>
              <a:rPr lang="en-US" dirty="0" smtClean="0"/>
              <a:t> x = d(x’)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5561" y="1623653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6527" y="17965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24599" y="1976138"/>
            <a:ext cx="1111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138" y="14866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1874" y="1486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90998" y="1981200"/>
            <a:ext cx="1" cy="877072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999" y="2858272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2410" y="2673606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3739" y="3962400"/>
            <a:ext cx="5915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 and e(x) are sequences of bits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Eve can intercept e(x) and wants to learn 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Eve knows the algorithm that Alice and Bob are using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Electronic Commerce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914400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A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914399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90332" y="2274333"/>
            <a:ext cx="5410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99241" y="1905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90332" y="3432954"/>
            <a:ext cx="541019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263" y="306362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90332" y="4652154"/>
            <a:ext cx="54101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97492" y="428282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038731" y="3109788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731" y="4328988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256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Electronic Commerce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914400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A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914399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809880" y="2430942"/>
            <a:ext cx="243840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76635" y="20616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842022" y="3910604"/>
            <a:ext cx="2232741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03969" y="35412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804623" y="4900296"/>
            <a:ext cx="243840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72299" y="453096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047192" y="3956770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0223" y="4763108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4114800" y="914400"/>
            <a:ext cx="609600" cy="5797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786359" y="2972600"/>
            <a:ext cx="22562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5947" y="25255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804623" y="4279936"/>
            <a:ext cx="2438401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03871" y="391060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824413" y="5269628"/>
            <a:ext cx="2218210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79046" y="490029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7" grpId="0" animBg="1"/>
      <p:bldP spid="38" grpId="0" animBg="1"/>
      <p:bldP spid="43" grpId="0"/>
      <p:bldP spid="46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Electronic Commerce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914400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A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914399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828801" y="1905000"/>
            <a:ext cx="5410200" cy="11183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3098" y="1535668"/>
            <a:ext cx="37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90332" y="3219765"/>
            <a:ext cx="5410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62454" y="2852567"/>
            <a:ext cx="6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90332" y="4378386"/>
            <a:ext cx="541019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263" y="400905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90332" y="5597586"/>
            <a:ext cx="54101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97492" y="522825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31" y="2896599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S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38731" y="4055220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731" y="5274420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268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5" grpId="0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Electronic Commerce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914400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A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914399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838654" y="2072410"/>
            <a:ext cx="2476871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71439" y="17030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E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843911" y="2948174"/>
            <a:ext cx="243840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46051" y="25788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E</a:t>
            </a:r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876053" y="4427836"/>
            <a:ext cx="2232741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38000" y="405850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838654" y="5417528"/>
            <a:ext cx="243840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06330" y="504819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254" y="3166666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S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81223" y="4474002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4254" y="5280340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4114800" y="914400"/>
            <a:ext cx="609600" cy="5797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20390" y="1703078"/>
            <a:ext cx="2256264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86782" y="1333747"/>
            <a:ext cx="37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A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820390" y="3489832"/>
            <a:ext cx="22562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48872" y="3042748"/>
            <a:ext cx="6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838654" y="4797168"/>
            <a:ext cx="2438401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37902" y="442783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858444" y="5786860"/>
            <a:ext cx="2218210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13077" y="541752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5" grpId="0"/>
      <p:bldP spid="36" grpId="0" animBg="1"/>
      <p:bldP spid="37" grpId="0" animBg="1"/>
      <p:bldP spid="38" grpId="0" animBg="1"/>
      <p:bldP spid="41" grpId="0"/>
      <p:bldP spid="43" grpId="0"/>
      <p:bldP spid="46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Electronic Commerce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914400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A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914399"/>
            <a:ext cx="609600" cy="5824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828801" y="1905000"/>
            <a:ext cx="5410200" cy="11183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94032" y="1524487"/>
            <a:ext cx="15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C</a:t>
            </a:r>
            <a:r>
              <a:rPr lang="en-US" dirty="0" smtClean="0"/>
              <a:t>([P</a:t>
            </a:r>
            <a:r>
              <a:rPr lang="en-US" baseline="-25000" dirty="0" smtClean="0"/>
              <a:t>A</a:t>
            </a:r>
            <a:r>
              <a:rPr lang="en-US" dirty="0" smtClean="0"/>
              <a:t>, A.com])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38731" y="1587425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P</a:t>
            </a:r>
            <a:r>
              <a:rPr lang="en-US" baseline="-25000" dirty="0" smtClean="0"/>
              <a:t>C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90332" y="3219765"/>
            <a:ext cx="5410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62454" y="2852567"/>
            <a:ext cx="6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90332" y="4378386"/>
            <a:ext cx="541019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263" y="400905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90332" y="5597586"/>
            <a:ext cx="54101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97492" y="522825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31" y="2896599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S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38731" y="4055220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731" y="5274420"/>
            <a:ext cx="976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Decrypt </a:t>
            </a:r>
          </a:p>
          <a:p>
            <a:r>
              <a:rPr lang="en-US" dirty="0" smtClean="0"/>
              <a:t>with 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936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1" grpId="0"/>
      <p:bldP spid="33" grpId="0"/>
      <p:bldP spid="35" grpId="0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Root Certificates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4" y="1600200"/>
            <a:ext cx="476694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5631" y="2242572"/>
            <a:ext cx="371928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Modulus (1024 bits):</a:t>
            </a:r>
          </a:p>
          <a:p>
            <a:r>
              <a:rPr lang="en-US" sz="1400" dirty="0"/>
              <a:t>d8 82 80 e8 d6 19 02 7d 1f 85 18 39 25 a2 65 2b </a:t>
            </a:r>
          </a:p>
          <a:p>
            <a:r>
              <a:rPr lang="en-US" sz="1400" dirty="0"/>
              <a:t>e1 bf d4 05 d3 </a:t>
            </a:r>
            <a:r>
              <a:rPr lang="en-US" sz="1400" dirty="0" err="1"/>
              <a:t>bc</a:t>
            </a:r>
            <a:r>
              <a:rPr lang="en-US" sz="1400" dirty="0"/>
              <a:t> e6 36 3b </a:t>
            </a:r>
            <a:r>
              <a:rPr lang="en-US" sz="1400" dirty="0" err="1"/>
              <a:t>aa</a:t>
            </a:r>
            <a:r>
              <a:rPr lang="en-US" sz="1400" dirty="0"/>
              <a:t> f0 4c 6c 5b b6 e7 </a:t>
            </a:r>
          </a:p>
          <a:p>
            <a:r>
              <a:rPr lang="en-US" sz="1400" dirty="0" err="1"/>
              <a:t>aa</a:t>
            </a:r>
            <a:r>
              <a:rPr lang="en-US" sz="1400" dirty="0"/>
              <a:t> 3c 73 45 55 b2 f1 </a:t>
            </a:r>
            <a:r>
              <a:rPr lang="en-US" sz="1400" dirty="0" err="1"/>
              <a:t>bd</a:t>
            </a:r>
            <a:r>
              <a:rPr lang="en-US" sz="1400" dirty="0"/>
              <a:t> </a:t>
            </a:r>
            <a:r>
              <a:rPr lang="en-US" sz="1400" dirty="0" err="1"/>
              <a:t>ea</a:t>
            </a:r>
            <a:r>
              <a:rPr lang="en-US" sz="1400" dirty="0"/>
              <a:t> 97 42 </a:t>
            </a:r>
            <a:r>
              <a:rPr lang="en-US" sz="1400" dirty="0" err="1"/>
              <a:t>ed</a:t>
            </a:r>
            <a:r>
              <a:rPr lang="en-US" sz="1400" dirty="0"/>
              <a:t> 9a 34 0a 15 </a:t>
            </a:r>
          </a:p>
          <a:p>
            <a:r>
              <a:rPr lang="en-US" sz="1400" dirty="0"/>
              <a:t>d4 a9 5c f5 40 25 </a:t>
            </a:r>
            <a:r>
              <a:rPr lang="en-US" sz="1400" dirty="0" err="1"/>
              <a:t>dd</a:t>
            </a:r>
            <a:r>
              <a:rPr lang="en-US" sz="1400" dirty="0"/>
              <a:t> d9 07 c1 32 b2 75 6c c4 </a:t>
            </a:r>
            <a:r>
              <a:rPr lang="en-US" sz="1400" dirty="0" err="1"/>
              <a:t>ca</a:t>
            </a:r>
            <a:r>
              <a:rPr lang="en-US" sz="1400" dirty="0"/>
              <a:t> </a:t>
            </a:r>
          </a:p>
          <a:p>
            <a:r>
              <a:rPr lang="en-US" sz="1400" dirty="0"/>
              <a:t>bb a3 </a:t>
            </a:r>
            <a:r>
              <a:rPr lang="en-US" sz="1400" dirty="0" err="1"/>
              <a:t>fe</a:t>
            </a:r>
            <a:r>
              <a:rPr lang="en-US" sz="1400" dirty="0"/>
              <a:t> 56 27 71 43 </a:t>
            </a:r>
            <a:r>
              <a:rPr lang="en-US" sz="1400" dirty="0" err="1"/>
              <a:t>aa</a:t>
            </a:r>
            <a:r>
              <a:rPr lang="en-US" sz="1400" dirty="0"/>
              <a:t> 63 f5 30 3e 93 28 e5 </a:t>
            </a:r>
            <a:r>
              <a:rPr lang="en-US" sz="1400" dirty="0" err="1"/>
              <a:t>fa</a:t>
            </a:r>
            <a:r>
              <a:rPr lang="en-US" sz="1400" dirty="0"/>
              <a:t> </a:t>
            </a:r>
          </a:p>
          <a:p>
            <a:r>
              <a:rPr lang="en-US" sz="1400" dirty="0"/>
              <a:t>f1 09 3b f3 b7 4d 4e 39 f7 5c 49 5a b8 c1 1d d3 </a:t>
            </a:r>
          </a:p>
          <a:p>
            <a:r>
              <a:rPr lang="en-US" sz="1400" dirty="0"/>
              <a:t>b2 8a </a:t>
            </a:r>
            <a:r>
              <a:rPr lang="en-US" sz="1400" dirty="0" err="1"/>
              <a:t>fe</a:t>
            </a:r>
            <a:r>
              <a:rPr lang="en-US" sz="1400" dirty="0"/>
              <a:t> 70 30 95 42 </a:t>
            </a:r>
            <a:r>
              <a:rPr lang="en-US" sz="1400" dirty="0" err="1"/>
              <a:t>cb</a:t>
            </a:r>
            <a:r>
              <a:rPr lang="en-US" sz="1400" dirty="0"/>
              <a:t> </a:t>
            </a:r>
            <a:r>
              <a:rPr lang="en-US" sz="1400" dirty="0" err="1"/>
              <a:t>fe</a:t>
            </a:r>
            <a:r>
              <a:rPr lang="en-US" sz="1400" dirty="0"/>
              <a:t> 2b 51 8b 5a 3c 3a f9 </a:t>
            </a:r>
          </a:p>
          <a:p>
            <a:r>
              <a:rPr lang="en-US" sz="1400" dirty="0"/>
              <a:t>22 4f 90 b2 02 a7 53 9c 4f 34 e7 </a:t>
            </a:r>
            <a:r>
              <a:rPr lang="en-US" sz="1400" dirty="0" err="1"/>
              <a:t>ab</a:t>
            </a:r>
            <a:r>
              <a:rPr lang="en-US" sz="1400" dirty="0"/>
              <a:t> 04 b2 7b 6f </a:t>
            </a:r>
          </a:p>
          <a:p>
            <a:endParaRPr lang="en-US" sz="1400" dirty="0"/>
          </a:p>
          <a:p>
            <a:r>
              <a:rPr lang="en-US" sz="1400" dirty="0"/>
              <a:t>Exponent (24 bits):</a:t>
            </a:r>
          </a:p>
          <a:p>
            <a:r>
              <a:rPr lang="en-US" sz="1400" dirty="0" smtClean="0"/>
              <a:t>65537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02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0468" y="17914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199" y="1976137"/>
            <a:ext cx="817452" cy="50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3599" y="1658034"/>
            <a:ext cx="10624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</a:p>
          <a:p>
            <a:r>
              <a:rPr lang="en-US" dirty="0"/>
              <a:t>x</a:t>
            </a:r>
            <a:r>
              <a:rPr lang="en-US" dirty="0" smtClean="0"/>
              <a:t>’ = e(</a:t>
            </a:r>
            <a:r>
              <a:rPr lang="en-US" dirty="0" err="1" smtClean="0"/>
              <a:t>x,r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399" y="1981200"/>
            <a:ext cx="1981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799" y="1652972"/>
            <a:ext cx="10465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</a:p>
          <a:p>
            <a:r>
              <a:rPr lang="en-US" dirty="0" smtClean="0"/>
              <a:t>x = d(</a:t>
            </a:r>
            <a:r>
              <a:rPr lang="en-US" dirty="0" err="1" smtClean="0"/>
              <a:t>x’,r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6527" y="17965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24599" y="1976138"/>
            <a:ext cx="1111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138" y="14866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1874" y="1486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90998" y="1981200"/>
            <a:ext cx="1" cy="877072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999" y="2858272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2410" y="2673606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297" y="3124200"/>
            <a:ext cx="318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send an n-bit message, Alice and Bob must agree on a random n-bit key 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e(</a:t>
            </a:r>
            <a:r>
              <a:rPr lang="en-US" dirty="0" err="1" smtClean="0"/>
              <a:t>x,r</a:t>
            </a:r>
            <a:r>
              <a:rPr lang="en-US" dirty="0" smtClean="0"/>
              <a:t>)  =  x  XOR  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d(</a:t>
            </a:r>
            <a:r>
              <a:rPr lang="en-US" dirty="0" err="1" smtClean="0"/>
              <a:t>x’,r</a:t>
            </a:r>
            <a:r>
              <a:rPr lang="en-US" dirty="0" smtClean="0"/>
              <a:t>)  =  x’  XOR  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505200"/>
            <a:ext cx="33537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Lucida Console" pitchFamily="49" charset="0"/>
              </a:rPr>
              <a:t>x  = 11100111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Lucida Console" pitchFamily="49" charset="0"/>
              </a:rPr>
              <a:t>r  = 10110010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Lucida Console" pitchFamily="49" charset="0"/>
              </a:rPr>
              <a:t>x’ = 01010101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Lucida Console" pitchFamily="49" charset="0"/>
              </a:rPr>
              <a:t>x  = 11100111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Lucida Console" pitchFamily="49" charset="0"/>
            </a:endParaRPr>
          </a:p>
          <a:p>
            <a:r>
              <a:rPr lang="en-US" dirty="0" smtClean="0"/>
              <a:t>But don’t use a key twice</a:t>
            </a:r>
          </a:p>
          <a:p>
            <a:r>
              <a:rPr lang="en-US" dirty="0"/>
              <a:t>x</a:t>
            </a:r>
            <a:r>
              <a:rPr lang="en-US" dirty="0" smtClean="0"/>
              <a:t>’ =  x </a:t>
            </a:r>
            <a:r>
              <a:rPr lang="en-US" dirty="0"/>
              <a:t> </a:t>
            </a:r>
            <a:r>
              <a:rPr lang="en-US" dirty="0" smtClean="0"/>
              <a:t>XOR  r</a:t>
            </a:r>
          </a:p>
          <a:p>
            <a:r>
              <a:rPr lang="en-US" dirty="0"/>
              <a:t>y</a:t>
            </a:r>
            <a:r>
              <a:rPr lang="en-US" dirty="0" smtClean="0"/>
              <a:t>’ =  y XOR  r</a:t>
            </a:r>
          </a:p>
          <a:p>
            <a:r>
              <a:rPr lang="en-US" dirty="0"/>
              <a:t>x</a:t>
            </a:r>
            <a:r>
              <a:rPr lang="en-US" dirty="0" smtClean="0"/>
              <a:t>’ XOR y’ = x  XOR  r  XOR  </a:t>
            </a:r>
            <a:r>
              <a:rPr lang="en-US" dirty="0"/>
              <a:t>y</a:t>
            </a:r>
            <a:r>
              <a:rPr lang="en-US" dirty="0" smtClean="0"/>
              <a:t>  XOR 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= x  XOR  </a:t>
            </a:r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297" y="5486400"/>
            <a:ext cx="31247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Problems:  </a:t>
            </a:r>
          </a:p>
          <a:p>
            <a:r>
              <a:rPr lang="en-US" dirty="0"/>
              <a:t> </a:t>
            </a:r>
            <a:r>
              <a:rPr lang="en-US" dirty="0" smtClean="0"/>
              <a:t>   Key transmission</a:t>
            </a:r>
          </a:p>
          <a:p>
            <a:r>
              <a:rPr lang="en-US" dirty="0" smtClean="0"/>
              <a:t>    Key same length as message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8027" y="1620693"/>
            <a:ext cx="61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x’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Encryption Standard (2001)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0468" y="17914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1219199" y="1976137"/>
            <a:ext cx="914400" cy="50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3599" y="1658034"/>
            <a:ext cx="1155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</a:p>
          <a:p>
            <a:r>
              <a:rPr lang="en-US" dirty="0" smtClean="0"/>
              <a:t>x’ = e(x, K)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9" idx="1"/>
          </p:cNvCxnSpPr>
          <p:nvPr/>
        </p:nvCxnSpPr>
        <p:spPr>
          <a:xfrm flipV="1">
            <a:off x="3289044" y="1976138"/>
            <a:ext cx="1968755" cy="50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799" y="1652972"/>
            <a:ext cx="11496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</a:p>
          <a:p>
            <a:r>
              <a:rPr lang="en-US" dirty="0" smtClean="0"/>
              <a:t>x = d(x’, K)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6527" y="17965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6407473" y="1976138"/>
            <a:ext cx="102905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138" y="14866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1874" y="1486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90998" y="1981200"/>
            <a:ext cx="1" cy="877072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999" y="2858272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2410" y="2673606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217" y="3060356"/>
            <a:ext cx="31807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send a message, Alice and Bob must agree on a random 256-bit string 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Break the message into 256-bit blocks, encrypt and send blocks sequentially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e(x, K) = K(x) maps every number 0..2</a:t>
            </a:r>
            <a:r>
              <a:rPr lang="en-US" baseline="30000" dirty="0" smtClean="0"/>
              <a:t>256</a:t>
            </a:r>
            <a:r>
              <a:rPr lang="en-US" dirty="0" smtClean="0"/>
              <a:t>-1 to a number in the same range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d(x’, K) = K</a:t>
            </a:r>
            <a:r>
              <a:rPr lang="en-US" baseline="30000" dirty="0" smtClean="0"/>
              <a:t>-1</a:t>
            </a:r>
            <a:r>
              <a:rPr lang="en-US" dirty="0" smtClean="0"/>
              <a:t>(x’) reverses this mapping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8027" y="1620693"/>
            <a:ext cx="61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x’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505200"/>
            <a:ext cx="40035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key can be reused as long as it is kept secret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called a symmetric block cipher</a:t>
            </a:r>
            <a:br>
              <a:rPr lang="en-US" dirty="0" smtClean="0"/>
            </a:br>
            <a:endParaRPr lang="en-US" sz="1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way to crack is to try decrypting with every key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Problem:  Key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(</a:t>
            </a:r>
            <a:r>
              <a:rPr lang="en-US" dirty="0" err="1" smtClean="0"/>
              <a:t>Rivest</a:t>
            </a:r>
            <a:r>
              <a:rPr lang="en-US" dirty="0" smtClean="0"/>
              <a:t>/Shamir/Adelman 1977)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0468" y="17914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1219199" y="1976137"/>
            <a:ext cx="841126" cy="50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60325" y="1658034"/>
            <a:ext cx="11842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</a:p>
          <a:p>
            <a:r>
              <a:rPr lang="en-US" dirty="0" smtClean="0"/>
              <a:t>x’= e(x, P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9" idx="1"/>
          </p:cNvCxnSpPr>
          <p:nvPr/>
        </p:nvCxnSpPr>
        <p:spPr>
          <a:xfrm flipV="1">
            <a:off x="3244624" y="1976138"/>
            <a:ext cx="2013175" cy="50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799" y="1652972"/>
            <a:ext cx="12084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</a:p>
          <a:p>
            <a:r>
              <a:rPr lang="en-US" dirty="0" smtClean="0"/>
              <a:t>x = d(x’, S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6527" y="17965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6466271" y="1976138"/>
            <a:ext cx="97025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138" y="14866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1874" y="1486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90998" y="1981200"/>
            <a:ext cx="1" cy="877072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999" y="2858272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2410" y="2673606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217" y="3060356"/>
            <a:ext cx="31807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receive a message, Bob must have a public key P</a:t>
            </a:r>
            <a:r>
              <a:rPr lang="en-US" baseline="-25000" dirty="0" smtClean="0"/>
              <a:t>B</a:t>
            </a:r>
            <a:r>
              <a:rPr lang="en-US" dirty="0" smtClean="0"/>
              <a:t> and a private key S</a:t>
            </a:r>
            <a:r>
              <a:rPr lang="en-US" baseline="-25000" dirty="0" smtClean="0"/>
              <a:t>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Alice must know P</a:t>
            </a:r>
            <a:r>
              <a:rPr lang="en-US" baseline="-25000" dirty="0" smtClean="0"/>
              <a:t>B</a:t>
            </a:r>
            <a:r>
              <a:rPr lang="en-US" dirty="0" smtClean="0"/>
              <a:t>, but does not need to know S</a:t>
            </a:r>
            <a:r>
              <a:rPr lang="en-US" baseline="-25000" dirty="0" smtClean="0"/>
              <a:t>B.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Key and block lengths are typically 2048 (or more) bits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e(x, P</a:t>
            </a:r>
            <a:r>
              <a:rPr lang="en-US" baseline="-25000" dirty="0" smtClean="0"/>
              <a:t>B</a:t>
            </a:r>
            <a:r>
              <a:rPr lang="en-US" dirty="0" smtClean="0"/>
              <a:t>) = P</a:t>
            </a:r>
            <a:r>
              <a:rPr lang="en-US" baseline="-25000" dirty="0" smtClean="0"/>
              <a:t>B</a:t>
            </a:r>
            <a:r>
              <a:rPr lang="en-US" dirty="0" smtClean="0"/>
              <a:t>(x) maps every number 0..N-1 (where N is close to 2</a:t>
            </a:r>
            <a:r>
              <a:rPr lang="en-US" baseline="30000" dirty="0" smtClean="0"/>
              <a:t>2048</a:t>
            </a:r>
            <a:r>
              <a:rPr lang="en-US" dirty="0" smtClean="0"/>
              <a:t>) to a number in the same range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58027" y="1620693"/>
            <a:ext cx="61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x’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505200"/>
            <a:ext cx="400354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d(x’, S</a:t>
            </a:r>
            <a:r>
              <a:rPr lang="en-US" baseline="-25000" dirty="0" smtClean="0"/>
              <a:t>B</a:t>
            </a:r>
            <a:r>
              <a:rPr lang="en-US" dirty="0"/>
              <a:t>)  = </a:t>
            </a:r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(x’) reverses </a:t>
            </a:r>
            <a:r>
              <a:rPr lang="en-US" dirty="0"/>
              <a:t>this </a:t>
            </a:r>
            <a:r>
              <a:rPr lang="en-US" dirty="0" smtClean="0"/>
              <a:t>mapping</a:t>
            </a:r>
          </a:p>
          <a:p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(P</a:t>
            </a:r>
            <a:r>
              <a:rPr lang="en-US" baseline="-25000" dirty="0" smtClean="0"/>
              <a:t>B</a:t>
            </a:r>
            <a:r>
              <a:rPr lang="en-US" dirty="0" smtClean="0"/>
              <a:t>(x))  =  x  =  P</a:t>
            </a:r>
            <a:r>
              <a:rPr lang="en-US" baseline="-25000" dirty="0" smtClean="0"/>
              <a:t>B</a:t>
            </a:r>
            <a:r>
              <a:rPr lang="en-US" dirty="0" smtClean="0"/>
              <a:t>(S</a:t>
            </a:r>
            <a:r>
              <a:rPr lang="en-US" baseline="-25000" dirty="0" smtClean="0"/>
              <a:t>B</a:t>
            </a:r>
            <a:r>
              <a:rPr lang="en-US" dirty="0" smtClean="0"/>
              <a:t>(x))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assume that Eve knows P</a:t>
            </a:r>
            <a:r>
              <a:rPr lang="en-US" baseline="-25000" dirty="0" smtClean="0"/>
              <a:t>B</a:t>
            </a:r>
            <a:r>
              <a:rPr lang="en-US" dirty="0" smtClean="0"/>
              <a:t>.  As far as is known, this doesn’t help her break the cipher.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called a public key block cipher</a:t>
            </a:r>
            <a:br>
              <a:rPr lang="en-US" dirty="0" smtClean="0"/>
            </a:b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Problem:  Inefficient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066800"/>
            <a:ext cx="777482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two distinct primes, p and q    (At least 1024 bits each.)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N = </a:t>
            </a:r>
            <a:r>
              <a:rPr lang="en-US" dirty="0" err="1" smtClean="0"/>
              <a:t>pq</a:t>
            </a:r>
            <a:r>
              <a:rPr lang="en-US" dirty="0"/>
              <a:t> </a:t>
            </a:r>
            <a:r>
              <a:rPr lang="en-US" dirty="0" smtClean="0"/>
              <a:t>   (Call N the modulus)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l-GR" dirty="0" smtClean="0"/>
              <a:t>φ</a:t>
            </a:r>
            <a:r>
              <a:rPr lang="en-US" dirty="0" smtClean="0"/>
              <a:t> = (p-1)(q-1)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e &gt; 1 be a small integer where </a:t>
            </a:r>
            <a:r>
              <a:rPr lang="en-US" dirty="0" err="1" smtClean="0"/>
              <a:t>gcd</a:t>
            </a:r>
            <a:r>
              <a:rPr lang="en-US" dirty="0" smtClean="0"/>
              <a:t>(e, </a:t>
            </a:r>
            <a:r>
              <a:rPr lang="el-GR" dirty="0" smtClean="0"/>
              <a:t>φ</a:t>
            </a:r>
            <a:r>
              <a:rPr lang="en-US" dirty="0" smtClean="0"/>
              <a:t>) = 1    (Call e the public exponent.)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d so that </a:t>
            </a:r>
            <a:r>
              <a:rPr lang="en-US" dirty="0" err="1" smtClean="0"/>
              <a:t>ed</a:t>
            </a:r>
            <a:r>
              <a:rPr lang="en-US" baseline="30000" dirty="0" smtClean="0"/>
              <a:t> </a:t>
            </a:r>
            <a:r>
              <a:rPr lang="en-US" dirty="0" smtClean="0"/>
              <a:t>≡ 1 (mod </a:t>
            </a:r>
            <a:r>
              <a:rPr lang="el-GR" dirty="0"/>
              <a:t>φ</a:t>
            </a:r>
            <a:r>
              <a:rPr lang="en-US" dirty="0" smtClean="0"/>
              <a:t>)    (Call d the private exponent.)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public key is P = (</a:t>
            </a:r>
            <a:r>
              <a:rPr lang="en-US" dirty="0" err="1" smtClean="0"/>
              <a:t>e,N</a:t>
            </a:r>
            <a:r>
              <a:rPr lang="en-US" dirty="0" smtClean="0"/>
              <a:t>).  The private key is S = (</a:t>
            </a:r>
            <a:r>
              <a:rPr lang="en-US" dirty="0" err="1" smtClean="0"/>
              <a:t>d,N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encrypt  x &lt; N, compute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(mod N)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decrypt  y &lt; N, compute  </a:t>
            </a:r>
            <a:r>
              <a:rPr lang="en-US" dirty="0" err="1"/>
              <a:t>y</a:t>
            </a:r>
            <a:r>
              <a:rPr lang="en-US" baseline="30000" dirty="0" err="1" smtClean="0"/>
              <a:t>d</a:t>
            </a:r>
            <a:r>
              <a:rPr lang="en-US" dirty="0" smtClean="0"/>
              <a:t> (mod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4626746"/>
            <a:ext cx="25090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 = 3,  q = 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 = 33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φ</a:t>
            </a:r>
            <a:r>
              <a:rPr lang="en-US" dirty="0" smtClean="0"/>
              <a:t> = 20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 =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 = 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 = (3, 33)  S = (7, 33)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066800"/>
            <a:ext cx="42050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To encrypt  x &lt; N, compute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(mod N)</a:t>
            </a:r>
          </a:p>
          <a:p>
            <a:pPr marL="342900" indent="-342900">
              <a:buFont typeface="+mj-lt"/>
              <a:buAutoNum type="arabicPeriod" startAt="7"/>
            </a:pPr>
            <a:endParaRPr lang="en-US" sz="1000" dirty="0"/>
          </a:p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To decrypt  x’ &lt; N, compute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d</a:t>
            </a:r>
            <a:r>
              <a:rPr lang="en-US" dirty="0" smtClean="0"/>
              <a:t> (mod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533400"/>
            <a:ext cx="25090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 = 3,  q = 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 = 33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φ</a:t>
            </a:r>
            <a:r>
              <a:rPr lang="en-US" dirty="0" smtClean="0"/>
              <a:t> = 20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 =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 = 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 = (3, 33)  S = (7, 33)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6836"/>
              </p:ext>
            </p:extLst>
          </p:nvPr>
        </p:nvGraphicFramePr>
        <p:xfrm>
          <a:off x="381000" y="2971800"/>
          <a:ext cx="3429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679"/>
                <a:gridCol w="1531883"/>
                <a:gridCol w="1270438"/>
              </a:tblGrid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x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0" dirty="0" smtClean="0"/>
                        <a:t> (mod 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y</a:t>
                      </a:r>
                      <a:r>
                        <a:rPr lang="en-US" sz="1600" baseline="30000" dirty="0" err="1" smtClean="0"/>
                        <a:t>d</a:t>
                      </a:r>
                      <a:r>
                        <a:rPr lang="en-US" sz="1600" baseline="0" dirty="0" smtClean="0"/>
                        <a:t> (mod N)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3096"/>
              </p:ext>
            </p:extLst>
          </p:nvPr>
        </p:nvGraphicFramePr>
        <p:xfrm>
          <a:off x="4686300" y="2971800"/>
          <a:ext cx="3429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679"/>
                <a:gridCol w="1531883"/>
                <a:gridCol w="1270438"/>
              </a:tblGrid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x</a:t>
                      </a:r>
                      <a:r>
                        <a:rPr lang="en-US" sz="1600" baseline="30000" dirty="0" err="1" smtClean="0"/>
                        <a:t>d</a:t>
                      </a:r>
                      <a:r>
                        <a:rPr lang="en-US" sz="1600" baseline="0" dirty="0" smtClean="0"/>
                        <a:t> (mod 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r>
                        <a:rPr lang="en-US" sz="1600" baseline="30000" dirty="0" smtClean="0"/>
                        <a:t>e</a:t>
                      </a:r>
                      <a:r>
                        <a:rPr lang="en-US" sz="1600" baseline="0" dirty="0" smtClean="0"/>
                        <a:t> (mod N)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2087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Encrypting with the public key and decrypting with the private key is encryption/decryption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Used for security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Anyone can encrypt, only the private key holder can decrypt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Encrypting with the private key and decrypting with the public key is signing/verification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Used for authentication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Only the private key holder can sign, anyone can verify</a:t>
            </a:r>
          </a:p>
        </p:txBody>
      </p:sp>
    </p:spTree>
    <p:extLst>
      <p:ext uri="{BB962C8B-B14F-4D97-AF65-F5344CB8AC3E}">
        <p14:creationId xmlns:p14="http://schemas.microsoft.com/office/powerpoint/2010/main" val="9595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066800"/>
            <a:ext cx="63941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 that 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ed</a:t>
            </a:r>
            <a:r>
              <a:rPr lang="en-US" dirty="0" smtClean="0"/>
              <a:t> =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≡ x (mod N)</a:t>
            </a:r>
          </a:p>
          <a:p>
            <a:endParaRPr lang="en-US" dirty="0"/>
          </a:p>
          <a:p>
            <a:r>
              <a:rPr lang="en-US" dirty="0" smtClean="0"/>
              <a:t>We can write  </a:t>
            </a:r>
            <a:r>
              <a:rPr lang="en-US" dirty="0" err="1" smtClean="0"/>
              <a:t>ed</a:t>
            </a:r>
            <a:r>
              <a:rPr lang="en-US" dirty="0" smtClean="0"/>
              <a:t> = 1 + k</a:t>
            </a:r>
            <a:r>
              <a:rPr lang="el-GR" dirty="0" smtClean="0"/>
              <a:t>φ</a:t>
            </a:r>
            <a:r>
              <a:rPr lang="en-US" dirty="0"/>
              <a:t> </a:t>
            </a:r>
            <a:r>
              <a:rPr lang="en-US" dirty="0" smtClean="0"/>
              <a:t>for some integer k</a:t>
            </a:r>
          </a:p>
          <a:p>
            <a:r>
              <a:rPr lang="en-US" dirty="0"/>
              <a:t> </a:t>
            </a:r>
            <a:r>
              <a:rPr lang="en-US" dirty="0" smtClean="0"/>
              <a:t>         (By #5)</a:t>
            </a:r>
          </a:p>
          <a:p>
            <a:endParaRPr lang="en-US" dirty="0"/>
          </a:p>
          <a:p>
            <a:r>
              <a:rPr lang="en-US" dirty="0" smtClean="0"/>
              <a:t>Thus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x  =  x</a:t>
            </a:r>
            <a:r>
              <a:rPr lang="en-US" baseline="30000" dirty="0" smtClean="0"/>
              <a:t>1+k</a:t>
            </a:r>
            <a:r>
              <a:rPr lang="el-GR" baseline="30000" dirty="0"/>
              <a:t>φ</a:t>
            </a:r>
            <a:r>
              <a:rPr lang="en-US" dirty="0"/>
              <a:t> </a:t>
            </a:r>
            <a:r>
              <a:rPr lang="en-US" dirty="0" smtClean="0"/>
              <a:t>– x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=  x(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l-GR" baseline="30000" dirty="0" smtClean="0"/>
              <a:t>φ</a:t>
            </a:r>
            <a:r>
              <a:rPr lang="en-US" baseline="30000" dirty="0" smtClean="0"/>
              <a:t> </a:t>
            </a:r>
            <a:r>
              <a:rPr lang="en-US" dirty="0"/>
              <a:t>– 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But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l-GR" baseline="30000" dirty="0"/>
              <a:t>φ</a:t>
            </a:r>
            <a:r>
              <a:rPr lang="en-US" dirty="0" smtClean="0"/>
              <a:t> 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(p-1)(q-1)</a:t>
            </a:r>
            <a:r>
              <a:rPr lang="el-GR" baseline="30000" dirty="0" smtClean="0"/>
              <a:t> </a:t>
            </a:r>
            <a:r>
              <a:rPr lang="en-US" baseline="30000" dirty="0" smtClean="0"/>
              <a:t>                       </a:t>
            </a:r>
            <a:r>
              <a:rPr lang="en-US" dirty="0" smtClean="0"/>
              <a:t>(</a:t>
            </a:r>
            <a:r>
              <a:rPr lang="en-US" dirty="0"/>
              <a:t>By #3</a:t>
            </a:r>
            <a:r>
              <a:rPr lang="en-US" dirty="0" smtClean="0"/>
              <a:t>)</a:t>
            </a:r>
            <a:endParaRPr lang="en-US" baseline="30000" dirty="0" smtClean="0"/>
          </a:p>
          <a:p>
            <a:r>
              <a:rPr lang="en-US" dirty="0" smtClean="0"/>
              <a:t>                =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(p-1)</a:t>
            </a:r>
            <a:r>
              <a:rPr lang="en-US" dirty="0" smtClean="0"/>
              <a:t>)</a:t>
            </a:r>
            <a:r>
              <a:rPr lang="en-US" baseline="50000" dirty="0" smtClean="0"/>
              <a:t>(q-1</a:t>
            </a:r>
            <a:r>
              <a:rPr lang="en-US" baseline="50000" dirty="0"/>
              <a:t>)</a:t>
            </a:r>
            <a:r>
              <a:rPr lang="en-US" baseline="50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≡ 1 (mod q)</a:t>
            </a:r>
          </a:p>
          <a:p>
            <a:r>
              <a:rPr lang="en-US" dirty="0" smtClean="0"/>
              <a:t>                             (By Fermat’s Little Theorem)</a:t>
            </a:r>
          </a:p>
          <a:p>
            <a:endParaRPr lang="en-US" dirty="0" smtClean="0"/>
          </a:p>
          <a:p>
            <a:r>
              <a:rPr lang="en-US" dirty="0" smtClean="0"/>
              <a:t>So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l-GR" baseline="30000" dirty="0"/>
              <a:t>φ</a:t>
            </a:r>
            <a:r>
              <a:rPr lang="en-US" baseline="30000" dirty="0"/>
              <a:t> </a:t>
            </a:r>
            <a:r>
              <a:rPr lang="en-US" dirty="0"/>
              <a:t>– </a:t>
            </a:r>
            <a:r>
              <a:rPr lang="en-US" dirty="0" smtClean="0"/>
              <a:t>1  is divisible by q (as well as by p, by the same reasoning)</a:t>
            </a:r>
          </a:p>
          <a:p>
            <a:endParaRPr lang="en-US" dirty="0"/>
          </a:p>
          <a:p>
            <a:r>
              <a:rPr lang="en-US" dirty="0" smtClean="0"/>
              <a:t>Thus,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l-GR" baseline="30000" dirty="0"/>
              <a:t>φ</a:t>
            </a:r>
            <a:r>
              <a:rPr lang="en-US" baseline="30000" dirty="0"/>
              <a:t> </a:t>
            </a:r>
            <a:r>
              <a:rPr lang="en-US" dirty="0"/>
              <a:t>– 1  </a:t>
            </a:r>
            <a:r>
              <a:rPr lang="en-US" dirty="0" smtClean="0"/>
              <a:t>is divisible by N</a:t>
            </a:r>
          </a:p>
          <a:p>
            <a:r>
              <a:rPr lang="en-US" dirty="0" smtClean="0"/>
              <a:t>          (By #1 and #2)</a:t>
            </a:r>
          </a:p>
          <a:p>
            <a:endParaRPr lang="en-US" dirty="0"/>
          </a:p>
          <a:p>
            <a:r>
              <a:rPr lang="en-US" dirty="0" smtClean="0"/>
              <a:t>So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– x  = </a:t>
            </a:r>
            <a:r>
              <a:rPr lang="en-US" dirty="0" smtClean="0"/>
              <a:t> x(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l-GR" baseline="30000" dirty="0"/>
              <a:t>φ</a:t>
            </a:r>
            <a:r>
              <a:rPr lang="en-US" baseline="30000" dirty="0"/>
              <a:t> </a:t>
            </a:r>
            <a:r>
              <a:rPr lang="en-US" dirty="0"/>
              <a:t>– 1</a:t>
            </a:r>
            <a:r>
              <a:rPr lang="en-US" dirty="0" smtClean="0"/>
              <a:t>) </a:t>
            </a:r>
            <a:r>
              <a:rPr lang="en-US" dirty="0"/>
              <a:t>≡ </a:t>
            </a:r>
            <a:r>
              <a:rPr lang="en-US" dirty="0" smtClean="0"/>
              <a:t>0 </a:t>
            </a:r>
            <a:r>
              <a:rPr lang="en-US" dirty="0"/>
              <a:t>(mod </a:t>
            </a:r>
            <a:r>
              <a:rPr lang="en-US" dirty="0" smtClean="0"/>
              <a:t>N)</a:t>
            </a:r>
          </a:p>
          <a:p>
            <a:r>
              <a:rPr lang="en-US" dirty="0" smtClean="0"/>
              <a:t>Consequently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≡ x (mod 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066800"/>
            <a:ext cx="322883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distinct primes:  p and q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 = </a:t>
            </a:r>
            <a:r>
              <a:rPr lang="en-US" dirty="0" err="1" smtClean="0"/>
              <a:t>pq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φ</a:t>
            </a:r>
            <a:r>
              <a:rPr lang="en-US" dirty="0" smtClean="0"/>
              <a:t> = (p-1)(q-1)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 &gt; 1 and </a:t>
            </a:r>
            <a:r>
              <a:rPr lang="en-US" dirty="0" err="1"/>
              <a:t>gcd</a:t>
            </a:r>
            <a:r>
              <a:rPr lang="en-US" dirty="0"/>
              <a:t>(e, </a:t>
            </a:r>
            <a:r>
              <a:rPr lang="el-GR" dirty="0"/>
              <a:t>φ</a:t>
            </a:r>
            <a:r>
              <a:rPr lang="en-US" dirty="0"/>
              <a:t>) = 1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ed</a:t>
            </a:r>
            <a:r>
              <a:rPr lang="en-US" baseline="30000" dirty="0" smtClean="0"/>
              <a:t> </a:t>
            </a:r>
            <a:r>
              <a:rPr lang="en-US" dirty="0"/>
              <a:t>≡ 1 (mod </a:t>
            </a:r>
            <a:r>
              <a:rPr lang="el-GR" dirty="0"/>
              <a:t>φ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289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66800"/>
            <a:ext cx="7162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Factoring the modulus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Largest modulus ever factored was RSA-768  (768 bits, 232 digits)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Work completed in 2009 using advanced algorithms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Team of researchers from Switzerland, Japan, Germany, France, United States, and the Netherlands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Step 1:  Six months on 80 processors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Step 2:  Two years on many hundreds of machines</a:t>
            </a:r>
            <a:br>
              <a:rPr lang="en-US" dirty="0" smtClean="0"/>
            </a:br>
            <a:r>
              <a:rPr lang="en-US" dirty="0" smtClean="0"/>
              <a:t>               (1500 years on a single core 2GHz processor)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Researchers predict 1024 bit number factorable by 2020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1024-bit moduli are being phased out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Implementation problems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2012, researchers in Switzerland analyzed 7.1 million public keys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27,000 (0.03%) offer no security at all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Problem is pairs of keys whose moduli share a factor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N</a:t>
            </a:r>
            <a:r>
              <a:rPr lang="en-US" baseline="-25000" dirty="0" smtClean="0"/>
              <a:t>1</a:t>
            </a:r>
            <a:r>
              <a:rPr lang="en-US" dirty="0" smtClean="0"/>
              <a:t> = pq</a:t>
            </a:r>
            <a:r>
              <a:rPr lang="en-US" baseline="-25000" dirty="0" smtClean="0"/>
              <a:t>1</a:t>
            </a:r>
            <a:r>
              <a:rPr lang="en-US" dirty="0" smtClean="0"/>
              <a:t>  and  N</a:t>
            </a:r>
            <a:r>
              <a:rPr lang="en-US" baseline="-25000" dirty="0" smtClean="0"/>
              <a:t>2</a:t>
            </a:r>
            <a:r>
              <a:rPr lang="en-US" dirty="0" smtClean="0"/>
              <a:t> = pq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gcd</a:t>
            </a:r>
            <a:r>
              <a:rPr lang="en-US" dirty="0" smtClean="0"/>
              <a:t>(N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) = 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Problem appears to be almost entirely limited to embedded devices (routers, VPN devices, VOIP phones)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Root cause is poor random number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7945</TotalTime>
  <Words>1268</Words>
  <Application>Microsoft Office PowerPoint</Application>
  <PresentationFormat>On-screen Show (4:3)</PresentationFormat>
  <Paragraphs>345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Console</vt:lpstr>
      <vt:lpstr>Office Theme</vt:lpstr>
      <vt:lpstr>Cryptography</vt:lpstr>
      <vt:lpstr>One-Time Pad</vt:lpstr>
      <vt:lpstr>Advanced Encryption Standard (2001)</vt:lpstr>
      <vt:lpstr>RSA (Rivest/Shamir/Adelman 1977)</vt:lpstr>
      <vt:lpstr>RSA Algorithm</vt:lpstr>
      <vt:lpstr>RSA Algorithm</vt:lpstr>
      <vt:lpstr>RSA</vt:lpstr>
      <vt:lpstr>RSA Algorithm</vt:lpstr>
      <vt:lpstr>Vulnerabilities</vt:lpstr>
      <vt:lpstr>Electronic Commerce</vt:lpstr>
      <vt:lpstr>Electronic Commerce</vt:lpstr>
      <vt:lpstr>Electronic Commerce</vt:lpstr>
      <vt:lpstr>Electronic Commerce</vt:lpstr>
      <vt:lpstr>Electronic Commerce</vt:lpstr>
      <vt:lpstr>Root Certificates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409</cp:revision>
  <dcterms:created xsi:type="dcterms:W3CDTF">2012-01-06T20:07:23Z</dcterms:created>
  <dcterms:modified xsi:type="dcterms:W3CDTF">2016-03-04T21:57:26Z</dcterms:modified>
</cp:coreProperties>
</file>