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50" r:id="rId2"/>
    <p:sldId id="356" r:id="rId3"/>
    <p:sldId id="357" r:id="rId4"/>
    <p:sldId id="360" r:id="rId5"/>
    <p:sldId id="361" r:id="rId6"/>
    <p:sldId id="362" r:id="rId7"/>
    <p:sldId id="358" r:id="rId8"/>
    <p:sldId id="364" r:id="rId9"/>
    <p:sldId id="372" r:id="rId10"/>
    <p:sldId id="374" r:id="rId11"/>
    <p:sldId id="365" r:id="rId12"/>
    <p:sldId id="366" r:id="rId13"/>
    <p:sldId id="375" r:id="rId14"/>
    <p:sldId id="376" r:id="rId15"/>
    <p:sldId id="367" r:id="rId16"/>
    <p:sldId id="371" r:id="rId17"/>
    <p:sldId id="368" r:id="rId18"/>
    <p:sldId id="369" r:id="rId19"/>
    <p:sldId id="373" r:id="rId20"/>
    <p:sldId id="377" r:id="rId21"/>
    <p:sldId id="37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achary" initials="z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7F00"/>
    <a:srgbClr val="B3BA5E"/>
    <a:srgbClr val="00FF64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4" autoAdjust="0"/>
    <p:restoredTop sz="94660"/>
  </p:normalViewPr>
  <p:slideViewPr>
    <p:cSldViewPr>
      <p:cViewPr varScale="1">
        <p:scale>
          <a:sx n="89" d="100"/>
          <a:sy n="89" d="100"/>
        </p:scale>
        <p:origin x="643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9CBD6-C385-476F-8E2F-C85AB591803F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43BE6-9BFD-47B2-8B1C-C742F63E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56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58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24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2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72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756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06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8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0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0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0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9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8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4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A061-DC83-45B6-B199-FCCCB683D7B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49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Search Problems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219200"/>
            <a:ext cx="6818662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a search problem, we are</a:t>
            </a:r>
          </a:p>
          <a:p>
            <a:endParaRPr lang="en-US" sz="1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</a:t>
            </a:r>
            <a:r>
              <a:rPr lang="en-US" dirty="0" smtClean="0"/>
              <a:t>iven an instance I (input describing the problem at hand)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Asked to find a solution S (output that satisfies a specification)</a:t>
            </a:r>
          </a:p>
          <a:p>
            <a:pPr marL="800100" lvl="1" indent="-342900">
              <a:buFont typeface="+mj-lt"/>
              <a:buAutoNum type="arabicPeriod"/>
            </a:pPr>
            <a:endParaRPr lang="en-US" sz="1000" dirty="0" smtClean="0"/>
          </a:p>
          <a:p>
            <a:r>
              <a:rPr lang="en-US" dirty="0" smtClean="0"/>
              <a:t>Furthermore</a:t>
            </a:r>
          </a:p>
          <a:p>
            <a:endParaRPr lang="en-US" sz="1000" dirty="0" smtClean="0"/>
          </a:p>
          <a:p>
            <a:pPr marL="800100" lvl="1" indent="-342900">
              <a:buFont typeface="+mj-lt"/>
              <a:buAutoNum type="arabicPeriod" startAt="3"/>
            </a:pPr>
            <a:r>
              <a:rPr lang="en-US" dirty="0" smtClean="0"/>
              <a:t>Any proposed solution must be checkable in polynomial time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Examples:</a:t>
            </a:r>
          </a:p>
          <a:p>
            <a:endParaRPr lang="en-US" sz="1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Searching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smtClean="0"/>
              <a:t>Instance:  Array of integers A, integer x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smtClean="0"/>
              <a:t>Solution:  Index </a:t>
            </a:r>
            <a:r>
              <a:rPr lang="en-US" dirty="0" err="1" smtClean="0"/>
              <a:t>i</a:t>
            </a:r>
            <a:r>
              <a:rPr lang="en-US" dirty="0" smtClean="0"/>
              <a:t> such that A[</a:t>
            </a:r>
            <a:r>
              <a:rPr lang="en-US" dirty="0" err="1" smtClean="0"/>
              <a:t>i</a:t>
            </a:r>
            <a:r>
              <a:rPr lang="en-US" dirty="0" smtClean="0"/>
              <a:t>] = x (or -1 if no such index)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smtClean="0"/>
              <a:t>Easy to check that </a:t>
            </a:r>
            <a:r>
              <a:rPr lang="en-US" dirty="0" err="1" smtClean="0"/>
              <a:t>i</a:t>
            </a:r>
            <a:r>
              <a:rPr lang="en-US" dirty="0" smtClean="0"/>
              <a:t> is correct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dirty="0"/>
          </a:p>
          <a:p>
            <a:pPr marL="800100" lvl="1" indent="-342900">
              <a:buFont typeface="+mj-lt"/>
              <a:buAutoNum type="arabicPeriod" startAt="2"/>
            </a:pPr>
            <a:r>
              <a:rPr lang="en-US" dirty="0" smtClean="0"/>
              <a:t>Factoring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smtClean="0"/>
              <a:t>Instance:  Integer n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smtClean="0"/>
              <a:t>Solution:  Array of prime factors [n</a:t>
            </a:r>
            <a:r>
              <a:rPr lang="en-US" baseline="-25000" dirty="0" smtClean="0"/>
              <a:t>1</a:t>
            </a:r>
            <a:r>
              <a:rPr lang="en-US" dirty="0" smtClean="0"/>
              <a:t> …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k</a:t>
            </a:r>
            <a:r>
              <a:rPr lang="en-US" dirty="0" smtClean="0"/>
              <a:t>]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smtClean="0"/>
              <a:t>Easy to check that n = n</a:t>
            </a:r>
            <a:r>
              <a:rPr lang="en-US" baseline="-25000" dirty="0" smtClean="0"/>
              <a:t>1</a:t>
            </a:r>
            <a:r>
              <a:rPr lang="en-US" dirty="0" smtClean="0"/>
              <a:t>∙∙∙</a:t>
            </a:r>
            <a:r>
              <a:rPr lang="en-US" dirty="0" err="1" smtClean="0"/>
              <a:t>n</a:t>
            </a:r>
            <a:r>
              <a:rPr lang="en-US" baseline="-25000" dirty="0" err="1" smtClean="0"/>
              <a:t>k</a:t>
            </a:r>
            <a:r>
              <a:rPr lang="en-US" dirty="0" smtClean="0"/>
              <a:t>  and that each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 is prime </a:t>
            </a:r>
          </a:p>
          <a:p>
            <a:pPr marL="1257300" lvl="2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2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Sets P and NP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57200" y="1143000"/>
            <a:ext cx="7772400" cy="5029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08489" y="1155940"/>
            <a:ext cx="513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P,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800600" y="3494058"/>
            <a:ext cx="381000" cy="39214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134100" y="3518500"/>
            <a:ext cx="381000" cy="39214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06968" y="1143000"/>
            <a:ext cx="906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NP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543801" y="1676400"/>
            <a:ext cx="457199" cy="533400"/>
          </a:xfrm>
          <a:prstGeom prst="straightConnector1">
            <a:avLst/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205965" y="5975855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 this?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721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Does P = NP?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295400"/>
            <a:ext cx="769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 P = NP, it means </a:t>
            </a:r>
            <a:r>
              <a:rPr lang="en-US" smtClean="0"/>
              <a:t>that all search problems </a:t>
            </a:r>
            <a:r>
              <a:rPr lang="en-US" dirty="0" smtClean="0"/>
              <a:t>(e.g., the Traveling Salesman Problem, the Knapsack Problem, 3SAT) have polynomial-time algorithms (that have not yet been discovered).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 P ≠ NP, it means that some search problems (e.g., the Traveling Salesman Problem, the Knapsack Problem, 3SAT) require exponential time.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is the most famous and most important open question in computer science.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5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70813" y="2208310"/>
            <a:ext cx="111601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sz="1000" dirty="0" smtClean="0"/>
          </a:p>
          <a:p>
            <a:pPr algn="ctr"/>
            <a:r>
              <a:rPr lang="en-US" dirty="0" smtClean="0"/>
              <a:t>Algorithm</a:t>
            </a:r>
            <a:br>
              <a:rPr lang="en-US" dirty="0" smtClean="0"/>
            </a:br>
            <a:r>
              <a:rPr lang="en-US" dirty="0" smtClean="0"/>
              <a:t>for B</a:t>
            </a:r>
          </a:p>
          <a:p>
            <a:pPr algn="ctr"/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484506" y="2500699"/>
            <a:ext cx="2551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14809" y="2200748"/>
            <a:ext cx="3064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15904" y="2685365"/>
            <a:ext cx="16764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5868" y="2362199"/>
            <a:ext cx="1623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Instance f(</a:t>
            </a:r>
            <a:r>
              <a:rPr lang="en-US" dirty="0"/>
              <a:t>I</a:t>
            </a:r>
            <a:r>
              <a:rPr lang="en-US" dirty="0" smtClean="0"/>
              <a:t>) </a:t>
            </a:r>
          </a:p>
          <a:p>
            <a:pPr algn="ctr"/>
            <a:r>
              <a:rPr lang="en-US" dirty="0" smtClean="0"/>
              <a:t>for B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847740" y="2385414"/>
            <a:ext cx="16764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87704" y="2062248"/>
            <a:ext cx="1736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Solution S to f(I)</a:t>
            </a:r>
          </a:p>
          <a:p>
            <a:pPr algn="ctr"/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696200" y="2990073"/>
            <a:ext cx="1219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371600" y="1656663"/>
            <a:ext cx="6324600" cy="20574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>
            <a:off x="927263" y="2685363"/>
            <a:ext cx="444337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6200" y="2362199"/>
            <a:ext cx="971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Instance</a:t>
            </a:r>
          </a:p>
          <a:p>
            <a:pPr algn="ctr"/>
            <a:r>
              <a:rPr lang="en-US" dirty="0"/>
              <a:t>I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696200" y="2362199"/>
            <a:ext cx="1219200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86700" y="1739083"/>
            <a:ext cx="960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Solution</a:t>
            </a:r>
          </a:p>
          <a:p>
            <a:pPr algn="ctr"/>
            <a:r>
              <a:rPr lang="en-US" dirty="0" smtClean="0"/>
              <a:t>to I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772400" y="3054696"/>
            <a:ext cx="12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 solution</a:t>
            </a:r>
            <a:br>
              <a:rPr lang="en-US" dirty="0" smtClean="0"/>
            </a:br>
            <a:r>
              <a:rPr lang="en-US" dirty="0" smtClean="0"/>
              <a:t>to I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722652" y="1191552"/>
            <a:ext cx="162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Algorithm for 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47740" y="3008530"/>
            <a:ext cx="183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solution to f(I)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4847740" y="2990257"/>
            <a:ext cx="28484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007895" y="2362200"/>
            <a:ext cx="6883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042531" y="202364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h(S)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57200" y="4507468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reduction from problem A to problem B</a:t>
            </a:r>
          </a:p>
          <a:p>
            <a:endParaRPr lang="en-US" dirty="0"/>
          </a:p>
          <a:p>
            <a:r>
              <a:rPr lang="en-US" dirty="0" smtClean="0"/>
              <a:t>Let A be  the problem of finding a </a:t>
            </a:r>
            <a:r>
              <a:rPr lang="en-US" dirty="0" smtClean="0"/>
              <a:t>Hamiltonian path between two vertices in a graph</a:t>
            </a:r>
            <a:endParaRPr lang="en-US" dirty="0" smtClean="0"/>
          </a:p>
          <a:p>
            <a:r>
              <a:rPr lang="en-US" dirty="0" smtClean="0"/>
              <a:t>Let B be the problem of  </a:t>
            </a:r>
            <a:r>
              <a:rPr lang="en-US" dirty="0" smtClean="0"/>
              <a:t>a Hamiltonian cycle in a graph</a:t>
            </a:r>
          </a:p>
          <a:p>
            <a:endParaRPr lang="en-US" dirty="0"/>
          </a:p>
          <a:p>
            <a:r>
              <a:rPr lang="en-US" dirty="0" smtClean="0"/>
              <a:t>How does A reduce to B</a:t>
            </a:r>
            <a:r>
              <a:rPr lang="en-US" dirty="0" smtClean="0"/>
              <a:t>?  In other words, what do f and h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9" grpId="0"/>
      <p:bldP spid="14" grpId="0"/>
      <p:bldP spid="33" grpId="0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Reduction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72456" y="2069811"/>
            <a:ext cx="1333378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sz="1000" dirty="0" smtClean="0"/>
          </a:p>
          <a:p>
            <a:pPr algn="ctr"/>
            <a:r>
              <a:rPr lang="en-US" dirty="0" smtClean="0"/>
              <a:t>Finds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Hamiltonian</a:t>
            </a:r>
            <a:br>
              <a:rPr lang="en-US" dirty="0" smtClean="0"/>
            </a:br>
            <a:r>
              <a:rPr lang="en-US" dirty="0" smtClean="0"/>
              <a:t>cycle</a:t>
            </a:r>
            <a:endParaRPr lang="en-US" dirty="0" smtClean="0"/>
          </a:p>
          <a:p>
            <a:pPr algn="ctr"/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484506" y="2500699"/>
            <a:ext cx="2551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14809" y="2200748"/>
            <a:ext cx="3064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8" name="Straight Arrow Connector 7"/>
          <p:cNvCxnSpPr>
            <a:endCxn id="9" idx="3"/>
          </p:cNvCxnSpPr>
          <p:nvPr/>
        </p:nvCxnSpPr>
        <p:spPr>
          <a:xfrm>
            <a:off x="1815904" y="2685365"/>
            <a:ext cx="1563192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5868" y="2362199"/>
            <a:ext cx="1623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Instance f(</a:t>
            </a:r>
            <a:r>
              <a:rPr lang="en-US" dirty="0"/>
              <a:t>I</a:t>
            </a:r>
            <a:r>
              <a:rPr lang="en-US" dirty="0" smtClean="0"/>
              <a:t>) </a:t>
            </a:r>
          </a:p>
          <a:p>
            <a:pPr algn="ctr"/>
            <a:r>
              <a:rPr lang="en-US" dirty="0" smtClean="0"/>
              <a:t>for B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847740" y="2385414"/>
            <a:ext cx="16764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87704" y="2062248"/>
            <a:ext cx="1736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Solution S to f(I)</a:t>
            </a:r>
          </a:p>
          <a:p>
            <a:pPr algn="ctr"/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696200" y="2990073"/>
            <a:ext cx="1219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371600" y="1656663"/>
            <a:ext cx="6324600" cy="20574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>
            <a:off x="927263" y="2685363"/>
            <a:ext cx="444337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6200" y="2362199"/>
            <a:ext cx="971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Instance</a:t>
            </a:r>
          </a:p>
          <a:p>
            <a:pPr algn="ctr"/>
            <a:r>
              <a:rPr lang="en-US" dirty="0"/>
              <a:t>I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696200" y="2362199"/>
            <a:ext cx="1219200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86700" y="1739083"/>
            <a:ext cx="960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Solution</a:t>
            </a:r>
          </a:p>
          <a:p>
            <a:pPr algn="ctr"/>
            <a:r>
              <a:rPr lang="en-US" dirty="0" smtClean="0"/>
              <a:t>to I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772400" y="3054696"/>
            <a:ext cx="12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 solution</a:t>
            </a:r>
            <a:br>
              <a:rPr lang="en-US" dirty="0" smtClean="0"/>
            </a:br>
            <a:r>
              <a:rPr lang="en-US" dirty="0" smtClean="0"/>
              <a:t>to I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62200" y="1191552"/>
            <a:ext cx="443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Finds Hamiltonian path between two vertices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47740" y="3008530"/>
            <a:ext cx="183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solution to f(I)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4847740" y="2990257"/>
            <a:ext cx="28484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007895" y="2362200"/>
            <a:ext cx="6883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042531" y="202364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h(S)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28791" y="4502364"/>
            <a:ext cx="46013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graph G and vertices u and v</a:t>
            </a:r>
          </a:p>
          <a:p>
            <a:r>
              <a:rPr lang="en-US" dirty="0" smtClean="0"/>
              <a:t>f(I)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adds vertex x and edges (</a:t>
            </a:r>
            <a:r>
              <a:rPr lang="en-US" dirty="0" err="1" smtClean="0"/>
              <a:t>x,u</a:t>
            </a:r>
            <a:r>
              <a:rPr lang="en-US" dirty="0" smtClean="0"/>
              <a:t>), (</a:t>
            </a:r>
            <a:r>
              <a:rPr lang="en-US" dirty="0" err="1" smtClean="0"/>
              <a:t>x,v</a:t>
            </a:r>
            <a:r>
              <a:rPr lang="en-US" dirty="0" smtClean="0"/>
              <a:t>) to G</a:t>
            </a:r>
          </a:p>
          <a:p>
            <a:r>
              <a:rPr lang="en-US" dirty="0" smtClean="0"/>
              <a:t>h(I)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 smtClean="0"/>
              <a:t>removes x and its edges from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8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9" grpId="0"/>
      <p:bldP spid="14" grpId="0"/>
      <p:bldP spid="33" grpId="0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Reduction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1" y="1356169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there a Hamiltonian path from A to B in original graph?</a:t>
            </a:r>
          </a:p>
          <a:p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redu</a:t>
            </a:r>
            <a:r>
              <a:rPr lang="en-US" dirty="0" smtClean="0"/>
              <a:t>ces to</a:t>
            </a:r>
          </a:p>
          <a:p>
            <a:endParaRPr lang="en-US" dirty="0"/>
          </a:p>
          <a:p>
            <a:r>
              <a:rPr lang="en-US" dirty="0" smtClean="0"/>
              <a:t>Is there a Hamiltonian cycle in modified graph?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066128" y="3340223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209800" y="4041928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66128" y="53340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4466898" y="371485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4523911" y="48768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5475307" y="4041928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1" name="Straight Connector 10"/>
          <p:cNvCxnSpPr>
            <a:stCxn id="6" idx="7"/>
            <a:endCxn id="7" idx="3"/>
          </p:cNvCxnSpPr>
          <p:nvPr/>
        </p:nvCxnSpPr>
        <p:spPr>
          <a:xfrm flipV="1">
            <a:off x="3456373" y="4105095"/>
            <a:ext cx="1077480" cy="129586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0"/>
            <a:endCxn id="7" idx="4"/>
          </p:cNvCxnSpPr>
          <p:nvPr/>
        </p:nvCxnSpPr>
        <p:spPr>
          <a:xfrm flipH="1" flipV="1">
            <a:off x="4695498" y="4172050"/>
            <a:ext cx="57013" cy="70475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7"/>
            <a:endCxn id="9" idx="3"/>
          </p:cNvCxnSpPr>
          <p:nvPr/>
        </p:nvCxnSpPr>
        <p:spPr>
          <a:xfrm flipV="1">
            <a:off x="4914156" y="4432173"/>
            <a:ext cx="628106" cy="51158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8" idx="2"/>
          </p:cNvCxnSpPr>
          <p:nvPr/>
        </p:nvCxnSpPr>
        <p:spPr>
          <a:xfrm>
            <a:off x="2603372" y="4431257"/>
            <a:ext cx="1920539" cy="67414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0"/>
            <a:endCxn id="3" idx="4"/>
          </p:cNvCxnSpPr>
          <p:nvPr/>
        </p:nvCxnSpPr>
        <p:spPr>
          <a:xfrm flipV="1">
            <a:off x="3294728" y="3797423"/>
            <a:ext cx="0" cy="153657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413954" y="3275068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17" idx="5"/>
            <a:endCxn id="5" idx="1"/>
          </p:cNvCxnSpPr>
          <p:nvPr/>
        </p:nvCxnSpPr>
        <p:spPr>
          <a:xfrm>
            <a:off x="1804199" y="3665313"/>
            <a:ext cx="472556" cy="44357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6"/>
            <a:endCxn id="3" idx="2"/>
          </p:cNvCxnSpPr>
          <p:nvPr/>
        </p:nvCxnSpPr>
        <p:spPr>
          <a:xfrm>
            <a:off x="1871154" y="3503668"/>
            <a:ext cx="1194974" cy="6515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9" idx="1"/>
          </p:cNvCxnSpPr>
          <p:nvPr/>
        </p:nvCxnSpPr>
        <p:spPr>
          <a:xfrm>
            <a:off x="4924098" y="3943450"/>
            <a:ext cx="618164" cy="16543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64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Another Reduction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70813" y="2208310"/>
            <a:ext cx="111601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sz="1000" dirty="0" smtClean="0"/>
          </a:p>
          <a:p>
            <a:pPr algn="ctr"/>
            <a:r>
              <a:rPr lang="en-US" dirty="0" smtClean="0"/>
              <a:t>Algorithm</a:t>
            </a:r>
            <a:br>
              <a:rPr lang="en-US" dirty="0" smtClean="0"/>
            </a:br>
            <a:r>
              <a:rPr lang="en-US" dirty="0" smtClean="0"/>
              <a:t>for B</a:t>
            </a:r>
          </a:p>
          <a:p>
            <a:pPr algn="ctr"/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484506" y="2500699"/>
            <a:ext cx="2551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14809" y="2200748"/>
            <a:ext cx="3064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15904" y="2685365"/>
            <a:ext cx="16764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5868" y="2362199"/>
            <a:ext cx="1623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Instance f(</a:t>
            </a:r>
            <a:r>
              <a:rPr lang="en-US" dirty="0"/>
              <a:t>I</a:t>
            </a:r>
            <a:r>
              <a:rPr lang="en-US" dirty="0" smtClean="0"/>
              <a:t>) </a:t>
            </a:r>
          </a:p>
          <a:p>
            <a:pPr algn="ctr"/>
            <a:r>
              <a:rPr lang="en-US" dirty="0" smtClean="0"/>
              <a:t>for B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847740" y="2385414"/>
            <a:ext cx="16764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87704" y="2062248"/>
            <a:ext cx="1736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Solution S to f(I)</a:t>
            </a:r>
          </a:p>
          <a:p>
            <a:pPr algn="ctr"/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696200" y="2990073"/>
            <a:ext cx="1219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371600" y="1656663"/>
            <a:ext cx="6324600" cy="20574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>
            <a:off x="927263" y="2685363"/>
            <a:ext cx="444337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6200" y="2362199"/>
            <a:ext cx="971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Instance</a:t>
            </a:r>
          </a:p>
          <a:p>
            <a:pPr algn="ctr"/>
            <a:r>
              <a:rPr lang="en-US" dirty="0"/>
              <a:t>I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696200" y="2362199"/>
            <a:ext cx="1219200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86700" y="1739083"/>
            <a:ext cx="960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Solution</a:t>
            </a:r>
          </a:p>
          <a:p>
            <a:pPr algn="ctr"/>
            <a:r>
              <a:rPr lang="en-US" dirty="0" smtClean="0"/>
              <a:t>to I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772400" y="3054696"/>
            <a:ext cx="12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 solution</a:t>
            </a:r>
            <a:br>
              <a:rPr lang="en-US" dirty="0" smtClean="0"/>
            </a:br>
            <a:r>
              <a:rPr lang="en-US" dirty="0" smtClean="0"/>
              <a:t>to I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722652" y="1191552"/>
            <a:ext cx="162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Algorithm for 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47740" y="3008530"/>
            <a:ext cx="183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solution to f(I)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4847740" y="2990257"/>
            <a:ext cx="28484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007895" y="2362200"/>
            <a:ext cx="6883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042531" y="202364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h(S)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082382" y="4507468"/>
            <a:ext cx="72355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 A be  the subset-sum problem</a:t>
            </a:r>
          </a:p>
          <a:p>
            <a:endParaRPr lang="en-US" dirty="0" smtClean="0"/>
          </a:p>
          <a:p>
            <a:r>
              <a:rPr lang="en-US" dirty="0" smtClean="0"/>
              <a:t>Let B be the problem of finding a path in a DAG that has a particular weight</a:t>
            </a:r>
          </a:p>
          <a:p>
            <a:endParaRPr lang="en-US" dirty="0"/>
          </a:p>
          <a:p>
            <a:r>
              <a:rPr lang="en-US" dirty="0" smtClean="0"/>
              <a:t>Can you come up with a reduction from A to B?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7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Reduction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11541" y="1845023"/>
            <a:ext cx="25270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Set:    {k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dirty="0"/>
              <a:t>k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dirty="0" smtClean="0"/>
              <a:t>k</a:t>
            </a:r>
            <a:r>
              <a:rPr lang="en-US" baseline="-25000" dirty="0" smtClean="0"/>
              <a:t>3</a:t>
            </a:r>
            <a:r>
              <a:rPr lang="en-US" dirty="0" smtClean="0"/>
              <a:t>, k</a:t>
            </a:r>
            <a:r>
              <a:rPr lang="en-US" baseline="-25000" dirty="0" smtClean="0"/>
              <a:t>4</a:t>
            </a:r>
            <a:r>
              <a:rPr lang="en-US" dirty="0" smtClean="0"/>
              <a:t>, …,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n</a:t>
            </a:r>
            <a:r>
              <a:rPr lang="en-US" dirty="0" smtClean="0"/>
              <a:t>}</a:t>
            </a:r>
          </a:p>
          <a:p>
            <a:r>
              <a:rPr lang="en-US" dirty="0" smtClean="0"/>
              <a:t>Goal:  M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679079" y="418571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4883" y="418571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584079" y="418571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503083" y="418571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336679" y="418571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327279" y="418571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688479" y="418571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183779" y="502391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212479" y="502391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203079" y="502391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854839" y="504359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41279" y="502391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0" idx="6"/>
            <a:endCxn id="7" idx="2"/>
          </p:cNvCxnSpPr>
          <p:nvPr/>
        </p:nvCxnSpPr>
        <p:spPr>
          <a:xfrm>
            <a:off x="1871359" y="4277156"/>
            <a:ext cx="80772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6"/>
            <a:endCxn id="35" idx="2"/>
          </p:cNvCxnSpPr>
          <p:nvPr/>
        </p:nvCxnSpPr>
        <p:spPr>
          <a:xfrm>
            <a:off x="2861959" y="4277156"/>
            <a:ext cx="792924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6"/>
            <a:endCxn id="36" idx="2"/>
          </p:cNvCxnSpPr>
          <p:nvPr/>
        </p:nvCxnSpPr>
        <p:spPr>
          <a:xfrm>
            <a:off x="3837763" y="4277156"/>
            <a:ext cx="746316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8" idx="6"/>
            <a:endCxn id="39" idx="2"/>
          </p:cNvCxnSpPr>
          <p:nvPr/>
        </p:nvCxnSpPr>
        <p:spPr>
          <a:xfrm>
            <a:off x="6519559" y="4277156"/>
            <a:ext cx="80772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6" idx="6"/>
            <a:endCxn id="37" idx="2"/>
          </p:cNvCxnSpPr>
          <p:nvPr/>
        </p:nvCxnSpPr>
        <p:spPr>
          <a:xfrm>
            <a:off x="4766959" y="4277156"/>
            <a:ext cx="736124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0" idx="5"/>
            <a:endCxn id="41" idx="1"/>
          </p:cNvCxnSpPr>
          <p:nvPr/>
        </p:nvCxnSpPr>
        <p:spPr>
          <a:xfrm>
            <a:off x="1844577" y="4341814"/>
            <a:ext cx="365984" cy="70888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7" idx="5"/>
            <a:endCxn id="44" idx="1"/>
          </p:cNvCxnSpPr>
          <p:nvPr/>
        </p:nvCxnSpPr>
        <p:spPr>
          <a:xfrm>
            <a:off x="2835177" y="4341814"/>
            <a:ext cx="404084" cy="70888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5" idx="5"/>
            <a:endCxn id="45" idx="1"/>
          </p:cNvCxnSpPr>
          <p:nvPr/>
        </p:nvCxnSpPr>
        <p:spPr>
          <a:xfrm>
            <a:off x="3810981" y="4341814"/>
            <a:ext cx="418880" cy="70888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6" idx="5"/>
            <a:endCxn id="49" idx="1"/>
          </p:cNvCxnSpPr>
          <p:nvPr/>
        </p:nvCxnSpPr>
        <p:spPr>
          <a:xfrm>
            <a:off x="4740177" y="4341814"/>
            <a:ext cx="327884" cy="70888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8" idx="5"/>
            <a:endCxn id="46" idx="1"/>
          </p:cNvCxnSpPr>
          <p:nvPr/>
        </p:nvCxnSpPr>
        <p:spPr>
          <a:xfrm>
            <a:off x="6492777" y="4341814"/>
            <a:ext cx="388844" cy="72856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1" idx="7"/>
            <a:endCxn id="7" idx="3"/>
          </p:cNvCxnSpPr>
          <p:nvPr/>
        </p:nvCxnSpPr>
        <p:spPr>
          <a:xfrm flipV="1">
            <a:off x="2339877" y="4341814"/>
            <a:ext cx="365984" cy="70888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4" idx="7"/>
            <a:endCxn id="35" idx="3"/>
          </p:cNvCxnSpPr>
          <p:nvPr/>
        </p:nvCxnSpPr>
        <p:spPr>
          <a:xfrm flipV="1">
            <a:off x="3368577" y="4341814"/>
            <a:ext cx="313088" cy="70888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5" idx="0"/>
            <a:endCxn id="36" idx="3"/>
          </p:cNvCxnSpPr>
          <p:nvPr/>
        </p:nvCxnSpPr>
        <p:spPr>
          <a:xfrm flipV="1">
            <a:off x="4294519" y="4341814"/>
            <a:ext cx="316342" cy="68210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49" idx="7"/>
            <a:endCxn id="37" idx="3"/>
          </p:cNvCxnSpPr>
          <p:nvPr/>
        </p:nvCxnSpPr>
        <p:spPr>
          <a:xfrm flipV="1">
            <a:off x="5197377" y="4341814"/>
            <a:ext cx="332488" cy="70888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46" idx="7"/>
            <a:endCxn id="39" idx="3"/>
          </p:cNvCxnSpPr>
          <p:nvPr/>
        </p:nvCxnSpPr>
        <p:spPr>
          <a:xfrm flipV="1">
            <a:off x="7010937" y="4341814"/>
            <a:ext cx="343124" cy="72856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026211" y="3895987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998544" y="3907824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/>
              <a:t>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018551" y="3907824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/>
              <a:t>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884357" y="3907824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/>
              <a:t>4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687199" y="390782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/>
              <a:t>n</a:t>
            </a:r>
            <a:endParaRPr lang="en-US" baseline="-25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858250" y="4080653"/>
            <a:ext cx="46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∙∙∙</a:t>
            </a:r>
            <a:endParaRPr lang="en-US" baseline="-25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64679" y="4498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2242776" y="4521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2770519" y="4521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3258421" y="45261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3748993" y="45261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4206193" y="4521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4663393" y="451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120593" y="4521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6415993" y="4498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6946279" y="451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2746282" y="1387823"/>
            <a:ext cx="3575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set has a subset that sums to M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2377562" y="3423716"/>
            <a:ext cx="490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and only if this DAG has a path of total weight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33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70813" y="2208310"/>
            <a:ext cx="111601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sz="1000" dirty="0" smtClean="0"/>
          </a:p>
          <a:p>
            <a:pPr algn="ctr"/>
            <a:r>
              <a:rPr lang="en-US" dirty="0" smtClean="0"/>
              <a:t>Algorithm</a:t>
            </a:r>
            <a:br>
              <a:rPr lang="en-US" dirty="0" smtClean="0"/>
            </a:br>
            <a:r>
              <a:rPr lang="en-US" dirty="0" smtClean="0"/>
              <a:t>for B</a:t>
            </a:r>
          </a:p>
          <a:p>
            <a:pPr algn="ctr"/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484506" y="2500699"/>
            <a:ext cx="2551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14809" y="2200748"/>
            <a:ext cx="3064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15904" y="2685365"/>
            <a:ext cx="16764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5868" y="2362199"/>
            <a:ext cx="1623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Instance f(</a:t>
            </a:r>
            <a:r>
              <a:rPr lang="en-US" dirty="0"/>
              <a:t>I</a:t>
            </a:r>
            <a:r>
              <a:rPr lang="en-US" dirty="0" smtClean="0"/>
              <a:t>) </a:t>
            </a:r>
          </a:p>
          <a:p>
            <a:pPr algn="ctr"/>
            <a:r>
              <a:rPr lang="en-US" dirty="0" smtClean="0"/>
              <a:t>for B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847740" y="2385414"/>
            <a:ext cx="16764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87704" y="2062248"/>
            <a:ext cx="1736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Solution S to f(I)</a:t>
            </a:r>
          </a:p>
          <a:p>
            <a:pPr algn="ctr"/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696200" y="2990073"/>
            <a:ext cx="1219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371600" y="1656663"/>
            <a:ext cx="6324600" cy="20574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>
            <a:off x="927263" y="2685363"/>
            <a:ext cx="444337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6200" y="2362199"/>
            <a:ext cx="971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Instance</a:t>
            </a:r>
          </a:p>
          <a:p>
            <a:pPr algn="ctr"/>
            <a:r>
              <a:rPr lang="en-US" dirty="0"/>
              <a:t>I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696200" y="2362199"/>
            <a:ext cx="1219200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86700" y="1739083"/>
            <a:ext cx="960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Solution</a:t>
            </a:r>
          </a:p>
          <a:p>
            <a:pPr algn="ctr"/>
            <a:r>
              <a:rPr lang="en-US" dirty="0" smtClean="0"/>
              <a:t>to I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772400" y="3054696"/>
            <a:ext cx="12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 solution</a:t>
            </a:r>
            <a:br>
              <a:rPr lang="en-US" dirty="0" smtClean="0"/>
            </a:br>
            <a:r>
              <a:rPr lang="en-US" dirty="0" smtClean="0"/>
              <a:t>to I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722652" y="1191552"/>
            <a:ext cx="162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Algorithm for 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47740" y="3008530"/>
            <a:ext cx="183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solution to f(I)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4847740" y="2990257"/>
            <a:ext cx="28484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007895" y="2362200"/>
            <a:ext cx="6883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042531" y="202364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h(S)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52400" y="3962400"/>
            <a:ext cx="88882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f is O(</a:t>
            </a:r>
            <a:r>
              <a:rPr lang="en-US" dirty="0" err="1" smtClean="0"/>
              <a:t>n</a:t>
            </a:r>
            <a:r>
              <a:rPr lang="en-US" baseline="30000" dirty="0" err="1" smtClean="0"/>
              <a:t>a</a:t>
            </a:r>
            <a:r>
              <a:rPr lang="en-US" dirty="0" smtClean="0"/>
              <a:t>), the algorithm for B is O(</a:t>
            </a:r>
            <a:r>
              <a:rPr lang="en-US" dirty="0" err="1" smtClean="0"/>
              <a:t>n</a:t>
            </a:r>
            <a:r>
              <a:rPr lang="en-US" baseline="30000" dirty="0" err="1" smtClean="0"/>
              <a:t>b</a:t>
            </a:r>
            <a:r>
              <a:rPr lang="en-US" dirty="0" smtClean="0"/>
              <a:t>), and h is O(</a:t>
            </a:r>
            <a:r>
              <a:rPr lang="en-US" dirty="0" err="1" smtClean="0"/>
              <a:t>n</a:t>
            </a:r>
            <a:r>
              <a:rPr lang="en-US" baseline="30000" dirty="0" err="1" smtClean="0"/>
              <a:t>c</a:t>
            </a:r>
            <a:r>
              <a:rPr lang="en-US" dirty="0" smtClean="0"/>
              <a:t>), what bound can we put on the running time of the algorithm generated by this reduction?  (Let m = size of I.)</a:t>
            </a:r>
          </a:p>
          <a:p>
            <a:endParaRPr lang="en-US" dirty="0"/>
          </a:p>
          <a:p>
            <a:r>
              <a:rPr lang="en-US" dirty="0" smtClean="0"/>
              <a:t>f runs in O(m</a:t>
            </a:r>
            <a:r>
              <a:rPr lang="en-US" baseline="30000" dirty="0" smtClean="0"/>
              <a:t>a</a:t>
            </a:r>
            <a:r>
              <a:rPr lang="en-US" dirty="0" smtClean="0"/>
              <a:t>) time and produces output of size O(m</a:t>
            </a:r>
            <a:r>
              <a:rPr lang="en-US" baseline="30000" dirty="0" smtClean="0"/>
              <a:t>a</a:t>
            </a:r>
            <a:r>
              <a:rPr lang="en-US" dirty="0" smtClean="0"/>
              <a:t>).</a:t>
            </a:r>
          </a:p>
          <a:p>
            <a:r>
              <a:rPr lang="en-US" dirty="0" smtClean="0"/>
              <a:t>B runs in O(</a:t>
            </a:r>
            <a:r>
              <a:rPr lang="en-US" dirty="0" err="1" smtClean="0"/>
              <a:t>m</a:t>
            </a:r>
            <a:r>
              <a:rPr lang="en-US" baseline="30000" dirty="0" err="1" smtClean="0"/>
              <a:t>ab</a:t>
            </a:r>
            <a:r>
              <a:rPr lang="en-US" dirty="0" smtClean="0"/>
              <a:t>) time and produces output of size O(</a:t>
            </a:r>
            <a:r>
              <a:rPr lang="en-US" dirty="0" err="1" smtClean="0"/>
              <a:t>m</a:t>
            </a:r>
            <a:r>
              <a:rPr lang="en-US" baseline="30000" dirty="0" err="1" smtClean="0"/>
              <a:t>ab</a:t>
            </a:r>
            <a:r>
              <a:rPr lang="en-US" dirty="0" smtClean="0"/>
              <a:t>).</a:t>
            </a:r>
          </a:p>
          <a:p>
            <a:r>
              <a:rPr lang="en-US" dirty="0" smtClean="0"/>
              <a:t>h runs in O(</a:t>
            </a:r>
            <a:r>
              <a:rPr lang="en-US" dirty="0" err="1" smtClean="0"/>
              <a:t>m</a:t>
            </a:r>
            <a:r>
              <a:rPr lang="en-US" baseline="30000" dirty="0" err="1" smtClean="0"/>
              <a:t>abc</a:t>
            </a:r>
            <a:r>
              <a:rPr lang="en-US" dirty="0" smtClean="0"/>
              <a:t>) time.</a:t>
            </a:r>
          </a:p>
          <a:p>
            <a:r>
              <a:rPr lang="en-US" dirty="0" smtClean="0"/>
              <a:t>Overall, the algorithm for A is O(m</a:t>
            </a:r>
            <a:r>
              <a:rPr lang="en-US" baseline="30000" dirty="0" smtClean="0"/>
              <a:t>a</a:t>
            </a:r>
            <a:r>
              <a:rPr lang="en-US" dirty="0" smtClean="0"/>
              <a:t> + </a:t>
            </a:r>
            <a:r>
              <a:rPr lang="en-US" dirty="0" err="1" smtClean="0"/>
              <a:t>m</a:t>
            </a:r>
            <a:r>
              <a:rPr lang="en-US" baseline="30000" dirty="0" err="1" smtClean="0"/>
              <a:t>ab</a:t>
            </a:r>
            <a:r>
              <a:rPr lang="en-US" dirty="0" smtClean="0"/>
              <a:t> + </a:t>
            </a:r>
            <a:r>
              <a:rPr lang="en-US" dirty="0" err="1" smtClean="0"/>
              <a:t>m</a:t>
            </a:r>
            <a:r>
              <a:rPr lang="en-US" baseline="30000" dirty="0" err="1" smtClean="0"/>
              <a:t>abc</a:t>
            </a:r>
            <a:r>
              <a:rPr lang="en-US" dirty="0" smtClean="0"/>
              <a:t>), which is a polynomial bound</a:t>
            </a:r>
          </a:p>
          <a:p>
            <a:endParaRPr lang="en-US" dirty="0"/>
          </a:p>
          <a:p>
            <a:r>
              <a:rPr lang="en-US" dirty="0" smtClean="0"/>
              <a:t>This is called  polynomial-time reduction.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9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Sets P, NP, </a:t>
            </a:r>
            <a:r>
              <a:rPr lang="en-US" dirty="0"/>
              <a:t>a</a:t>
            </a:r>
            <a:r>
              <a:rPr lang="en-US" dirty="0" smtClean="0"/>
              <a:t>nd NP-Complete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295400"/>
            <a:ext cx="7696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NP = set of all search problems that can be </a:t>
            </a:r>
            <a:r>
              <a:rPr lang="en-US" i="1" dirty="0" smtClean="0"/>
              <a:t>verified</a:t>
            </a:r>
            <a:r>
              <a:rPr lang="en-US" dirty="0" smtClean="0"/>
              <a:t> in polynomial time</a:t>
            </a:r>
          </a:p>
          <a:p>
            <a:endParaRPr lang="en-US" dirty="0" smtClean="0"/>
          </a:p>
          <a:p>
            <a:r>
              <a:rPr lang="en-US" dirty="0" smtClean="0"/>
              <a:t>P  =  set of all search problems that can be </a:t>
            </a:r>
            <a:r>
              <a:rPr lang="en-US" i="1" dirty="0" smtClean="0"/>
              <a:t>solved</a:t>
            </a:r>
            <a:r>
              <a:rPr lang="en-US" dirty="0" smtClean="0"/>
              <a:t> in polynomial time</a:t>
            </a:r>
          </a:p>
          <a:p>
            <a:endParaRPr lang="en-US" dirty="0"/>
          </a:p>
          <a:p>
            <a:r>
              <a:rPr lang="en-US" dirty="0" smtClean="0"/>
              <a:t>NP-complete  =  set of all NP-complete problems</a:t>
            </a:r>
          </a:p>
          <a:p>
            <a:endParaRPr lang="en-US" sz="1000" dirty="0" smtClean="0"/>
          </a:p>
          <a:p>
            <a:pPr lvl="1"/>
            <a:r>
              <a:rPr lang="en-US" dirty="0" smtClean="0"/>
              <a:t>A problem from NP is NP-complete if all other problems from NP reduce to it in polynomial time</a:t>
            </a:r>
          </a:p>
          <a:p>
            <a:endParaRPr lang="en-US" dirty="0"/>
          </a:p>
          <a:p>
            <a:r>
              <a:rPr lang="en-US" dirty="0" smtClean="0"/>
              <a:t>All of these problems are NP-complete: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3-SAT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Traveling Salesman Problem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Longest Path Problem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Independent Set Problem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Hamiltonian Path Problem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Knapsack Problem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Subset-Sum Problem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2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Sets P and NP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57200" y="1143000"/>
            <a:ext cx="7772400" cy="5029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124200" y="3048000"/>
            <a:ext cx="2590800" cy="1447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71600" y="1981200"/>
            <a:ext cx="5943600" cy="3619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95019" y="3398907"/>
            <a:ext cx="449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P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06968" y="1143000"/>
            <a:ext cx="906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NP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543801" y="1676400"/>
            <a:ext cx="457199" cy="533400"/>
          </a:xfrm>
          <a:prstGeom prst="straightConnector1">
            <a:avLst/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64041" y="1295400"/>
            <a:ext cx="29111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NP Complete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19400" y="1447800"/>
            <a:ext cx="144641" cy="609600"/>
          </a:xfrm>
          <a:prstGeom prst="straightConnector1">
            <a:avLst/>
          </a:prstGeom>
          <a:ln w="25400">
            <a:solidFill>
              <a:srgbClr val="FFFF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791200" y="1472501"/>
            <a:ext cx="231182" cy="584899"/>
          </a:xfrm>
          <a:prstGeom prst="straightConnector1">
            <a:avLst/>
          </a:prstGeom>
          <a:ln w="25400">
            <a:solidFill>
              <a:srgbClr val="FFFF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800600" y="3494058"/>
            <a:ext cx="381000" cy="39214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134100" y="3518500"/>
            <a:ext cx="381000" cy="39214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7620000" y="3461529"/>
            <a:ext cx="381000" cy="39214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05600" y="5975855"/>
            <a:ext cx="2404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Are they like this?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828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 of Problems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087949"/>
            <a:ext cx="82296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 smtClean="0"/>
              <a:t>Independent set problem</a:t>
            </a:r>
          </a:p>
          <a:p>
            <a:pPr marL="342900" indent="-342900">
              <a:buFont typeface="+mj-lt"/>
              <a:buAutoNum type="arabicPeriod" startAt="4"/>
            </a:pPr>
            <a:endParaRPr lang="en-US" dirty="0"/>
          </a:p>
          <a:p>
            <a:pPr lvl="1"/>
            <a:r>
              <a:rPr lang="en-US" dirty="0" smtClean="0"/>
              <a:t>Given an undirected graph G = (V,E), find the largest set S of vertices such that if vertices u and v are in S, edge (</a:t>
            </a:r>
            <a:r>
              <a:rPr lang="en-US" dirty="0" err="1" smtClean="0"/>
              <a:t>u,v</a:t>
            </a:r>
            <a:r>
              <a:rPr lang="en-US" dirty="0" smtClean="0"/>
              <a:t>) is not in E.</a:t>
            </a:r>
          </a:p>
          <a:p>
            <a:pPr marL="800100" lvl="1" indent="-342900">
              <a:buFont typeface="+mj-lt"/>
              <a:buAutoNum type="arabicPeriod" startAt="3"/>
            </a:pPr>
            <a:endParaRPr lang="en-US" dirty="0" smtClean="0"/>
          </a:p>
          <a:p>
            <a:pPr marL="800100" lvl="1" indent="-342900">
              <a:buFont typeface="+mj-lt"/>
              <a:buAutoNum type="arabicPeriod" startAt="3"/>
            </a:pPr>
            <a:endParaRPr lang="en-US" dirty="0"/>
          </a:p>
          <a:p>
            <a:pPr marL="342900" indent="-342900">
              <a:buFont typeface="+mj-lt"/>
              <a:buAutoNum type="arabicPeriod" startAt="4"/>
            </a:pPr>
            <a:endParaRPr lang="en-US" dirty="0"/>
          </a:p>
          <a:p>
            <a:pPr marL="342900" indent="-342900">
              <a:buFont typeface="+mj-lt"/>
              <a:buAutoNum type="arabicPeriod" startAt="4"/>
            </a:pPr>
            <a:r>
              <a:rPr lang="en-US" dirty="0" err="1" smtClean="0"/>
              <a:t>Satisfiability</a:t>
            </a:r>
            <a:r>
              <a:rPr lang="en-US" dirty="0" smtClean="0"/>
              <a:t> (SAT) problem</a:t>
            </a:r>
          </a:p>
          <a:p>
            <a:pPr marL="342900" indent="-342900">
              <a:buFont typeface="+mj-lt"/>
              <a:buAutoNum type="arabicPeriod" startAt="4"/>
            </a:pPr>
            <a:endParaRPr lang="en-US" sz="1000" dirty="0"/>
          </a:p>
          <a:p>
            <a:pPr lvl="1"/>
            <a:r>
              <a:rPr lang="en-US" dirty="0"/>
              <a:t>Given a Boolean formula in conjunctive normal form (CNF), </a:t>
            </a:r>
            <a:r>
              <a:rPr lang="en-US" dirty="0" smtClean="0"/>
              <a:t>find </a:t>
            </a:r>
            <a:r>
              <a:rPr lang="en-US" dirty="0"/>
              <a:t>an assignment of truth values to variables so that the formula is true</a:t>
            </a:r>
          </a:p>
          <a:p>
            <a:pPr marL="685800" lvl="1" indent="-228600">
              <a:buFont typeface="+mj-lt"/>
              <a:buAutoNum type="arabicPeriod" startAt="3"/>
            </a:pPr>
            <a:endParaRPr lang="en-US" sz="1000" dirty="0" smtClean="0"/>
          </a:p>
          <a:p>
            <a:pPr lvl="2"/>
            <a:r>
              <a:rPr lang="en-US" dirty="0" smtClean="0"/>
              <a:t>( </a:t>
            </a:r>
            <a:r>
              <a:rPr lang="en-US" dirty="0" smtClean="0"/>
              <a:t>x </a:t>
            </a:r>
            <a:r>
              <a:rPr lang="en-US" dirty="0"/>
              <a:t>+</a:t>
            </a:r>
            <a:r>
              <a:rPr lang="en-US" dirty="0" smtClean="0"/>
              <a:t> </a:t>
            </a:r>
            <a:r>
              <a:rPr lang="en-US" dirty="0"/>
              <a:t>y + </a:t>
            </a:r>
            <a:r>
              <a:rPr lang="en-US" dirty="0" smtClean="0"/>
              <a:t>z ) ( x </a:t>
            </a:r>
            <a:r>
              <a:rPr lang="en-US" dirty="0"/>
              <a:t>+ </a:t>
            </a:r>
            <a:r>
              <a:rPr lang="en-US" dirty="0" smtClean="0"/>
              <a:t>y ) ( y </a:t>
            </a:r>
            <a:r>
              <a:rPr lang="en-US" dirty="0"/>
              <a:t>+ </a:t>
            </a:r>
            <a:r>
              <a:rPr lang="en-US" dirty="0" smtClean="0"/>
              <a:t>z ) ( z </a:t>
            </a:r>
            <a:r>
              <a:rPr lang="en-US" dirty="0"/>
              <a:t>+ </a:t>
            </a:r>
            <a:r>
              <a:rPr lang="en-US" dirty="0" smtClean="0"/>
              <a:t>x ) ( x </a:t>
            </a:r>
            <a:r>
              <a:rPr lang="en-US" dirty="0"/>
              <a:t>+ </a:t>
            </a:r>
            <a:r>
              <a:rPr lang="en-US" dirty="0" smtClean="0"/>
              <a:t>y </a:t>
            </a:r>
            <a:r>
              <a:rPr lang="en-US" dirty="0"/>
              <a:t>+ </a:t>
            </a:r>
            <a:r>
              <a:rPr lang="en-US" dirty="0" smtClean="0"/>
              <a:t>z )</a:t>
            </a:r>
          </a:p>
          <a:p>
            <a:pPr marL="1257300" lvl="2" indent="-342900">
              <a:buFont typeface="+mj-lt"/>
              <a:buAutoNum type="arabicPeriod" startAt="3"/>
            </a:pPr>
            <a:endParaRPr lang="en-US" dirty="0"/>
          </a:p>
          <a:p>
            <a:pPr lvl="2"/>
            <a:r>
              <a:rPr lang="en-US" dirty="0" smtClean="0"/>
              <a:t>{x = true, y = true, z = false}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3SAT = no more than three literals per clause</a:t>
            </a:r>
          </a:p>
          <a:p>
            <a:pPr lvl="1"/>
            <a:r>
              <a:rPr lang="en-US" dirty="0" smtClean="0"/>
              <a:t>2SAT = no more than two literals per clause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 startAt="3"/>
            </a:pPr>
            <a:endParaRPr lang="en-US" sz="10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3241" y="3886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11880" y="3886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95928" y="3886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9118" y="3886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33918" y="3886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0" y="3886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5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Sets P and NP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57200" y="1143000"/>
            <a:ext cx="7772400" cy="5029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71600" y="1981200"/>
            <a:ext cx="5943600" cy="3619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06968" y="1143000"/>
            <a:ext cx="906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NP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543801" y="1676400"/>
            <a:ext cx="457199" cy="533400"/>
          </a:xfrm>
          <a:prstGeom prst="straightConnector1">
            <a:avLst/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64041" y="1295400"/>
            <a:ext cx="29111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NP Complete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19400" y="1447800"/>
            <a:ext cx="144641" cy="609600"/>
          </a:xfrm>
          <a:prstGeom prst="straightConnector1">
            <a:avLst/>
          </a:prstGeom>
          <a:ln w="25400">
            <a:solidFill>
              <a:srgbClr val="FFFF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791200" y="1472501"/>
            <a:ext cx="231182" cy="584899"/>
          </a:xfrm>
          <a:prstGeom prst="straightConnector1">
            <a:avLst/>
          </a:prstGeom>
          <a:ln w="25400">
            <a:solidFill>
              <a:srgbClr val="FFFF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800600" y="3494058"/>
            <a:ext cx="381000" cy="39214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134100" y="3518500"/>
            <a:ext cx="381000" cy="39214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7620000" y="3461529"/>
            <a:ext cx="381000" cy="39214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05965" y="5975855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 this?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408489" y="1155940"/>
            <a:ext cx="513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P,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87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NP-Completeness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295400"/>
            <a:ext cx="7696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Implications </a:t>
            </a:r>
            <a:br>
              <a:rPr lang="en-US" dirty="0" smtClean="0"/>
            </a:br>
            <a:endParaRPr lang="en-US" sz="10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If we discover a polynomial-time algorithm for any NP-complete problem, we will know that P = NP.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If P ≠ NP, then every NP-complete problem requires exponential time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 you think that  P = NP?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do you prove that a problem X </a:t>
            </a:r>
            <a:r>
              <a:rPr lang="en-US" smtClean="0"/>
              <a:t>is NP-complete?</a:t>
            </a:r>
            <a:endParaRPr lang="en-US" dirty="0" smtClean="0"/>
          </a:p>
          <a:p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Show how to reduce a known NP-complete problem to X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We’ve already done such a proof!</a:t>
            </a:r>
          </a:p>
        </p:txBody>
      </p:sp>
    </p:spTree>
    <p:extLst>
      <p:ext uri="{BB962C8B-B14F-4D97-AF65-F5344CB8AC3E}">
        <p14:creationId xmlns:p14="http://schemas.microsoft.com/office/powerpoint/2010/main" val="392725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 of Problems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1" y="1356169"/>
            <a:ext cx="82296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/>
              <a:t>Hamiltonian (</a:t>
            </a:r>
            <a:r>
              <a:rPr lang="en-US" dirty="0" err="1"/>
              <a:t>Rudrata</a:t>
            </a:r>
            <a:r>
              <a:rPr lang="en-US" dirty="0"/>
              <a:t>) path problem</a:t>
            </a:r>
          </a:p>
          <a:p>
            <a:pPr marL="342900" indent="-342900">
              <a:buFont typeface="+mj-lt"/>
              <a:buAutoNum type="arabicPeriod" startAt="5"/>
            </a:pPr>
            <a:endParaRPr lang="en-US" sz="1000" dirty="0"/>
          </a:p>
          <a:p>
            <a:pPr lvl="1"/>
            <a:r>
              <a:rPr lang="en-US" dirty="0"/>
              <a:t>Given a </a:t>
            </a:r>
            <a:r>
              <a:rPr lang="en-US" dirty="0" smtClean="0"/>
              <a:t>graph </a:t>
            </a:r>
            <a:r>
              <a:rPr lang="en-US" dirty="0"/>
              <a:t>G, find </a:t>
            </a:r>
            <a:r>
              <a:rPr lang="en-US" dirty="0" smtClean="0"/>
              <a:t>a path </a:t>
            </a:r>
            <a:r>
              <a:rPr lang="en-US" dirty="0"/>
              <a:t>that visits every vertex exactly </a:t>
            </a:r>
            <a:r>
              <a:rPr lang="en-US" dirty="0" smtClean="0"/>
              <a:t>once.  (A path doesn’t traverse any edge more than once.)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342817" y="301433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486489" y="3716044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359460" y="4550916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4800600" y="3040972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4800600" y="4550916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5751996" y="3716044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1" name="Straight Connector 10"/>
          <p:cNvCxnSpPr>
            <a:stCxn id="6" idx="7"/>
            <a:endCxn id="7" idx="3"/>
          </p:cNvCxnSpPr>
          <p:nvPr/>
        </p:nvCxnSpPr>
        <p:spPr>
          <a:xfrm flipV="1">
            <a:off x="3749705" y="3431217"/>
            <a:ext cx="1117850" cy="118665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0"/>
            <a:endCxn id="7" idx="4"/>
          </p:cNvCxnSpPr>
          <p:nvPr/>
        </p:nvCxnSpPr>
        <p:spPr>
          <a:xfrm flipV="1">
            <a:off x="5029200" y="3498172"/>
            <a:ext cx="0" cy="105274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7"/>
            <a:endCxn id="9" idx="3"/>
          </p:cNvCxnSpPr>
          <p:nvPr/>
        </p:nvCxnSpPr>
        <p:spPr>
          <a:xfrm flipV="1">
            <a:off x="5190845" y="4106289"/>
            <a:ext cx="628106" cy="51158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6"/>
            <a:endCxn id="9" idx="2"/>
          </p:cNvCxnSpPr>
          <p:nvPr/>
        </p:nvCxnSpPr>
        <p:spPr>
          <a:xfrm>
            <a:off x="2943689" y="3944644"/>
            <a:ext cx="280830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7"/>
            <a:endCxn id="3" idx="3"/>
          </p:cNvCxnSpPr>
          <p:nvPr/>
        </p:nvCxnSpPr>
        <p:spPr>
          <a:xfrm flipV="1">
            <a:off x="2876734" y="3404584"/>
            <a:ext cx="533038" cy="37841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8" idx="2"/>
          </p:cNvCxnSpPr>
          <p:nvPr/>
        </p:nvCxnSpPr>
        <p:spPr>
          <a:xfrm>
            <a:off x="2880061" y="4105373"/>
            <a:ext cx="1920539" cy="67414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0"/>
            <a:endCxn id="3" idx="4"/>
          </p:cNvCxnSpPr>
          <p:nvPr/>
        </p:nvCxnSpPr>
        <p:spPr>
          <a:xfrm flipH="1" flipV="1">
            <a:off x="3571417" y="3471539"/>
            <a:ext cx="16643" cy="107937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71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 of Problems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1" y="1356169"/>
            <a:ext cx="82296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/>
              <a:t>Traveling Salesman Problem</a:t>
            </a:r>
          </a:p>
          <a:p>
            <a:pPr marL="342900" indent="-342900">
              <a:buFont typeface="+mj-lt"/>
              <a:buAutoNum type="arabicPeriod" startAt="6"/>
            </a:pPr>
            <a:endParaRPr lang="en-US" sz="1000" dirty="0"/>
          </a:p>
          <a:p>
            <a:pPr lvl="1"/>
            <a:r>
              <a:rPr lang="en-US" dirty="0"/>
              <a:t>Given a weighted graph G, find the shortest </a:t>
            </a:r>
            <a:r>
              <a:rPr lang="en-US" dirty="0" smtClean="0"/>
              <a:t>Hamiltonian cycle </a:t>
            </a:r>
            <a:r>
              <a:rPr lang="en-US" dirty="0"/>
              <a:t>that visits every vertex exactly once, returning to its starting place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112737" y="274616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985642" y="368468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112737" y="4626925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5276298" y="274616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5264829" y="4626925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6400800" y="368468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1" name="Straight Connector 10"/>
          <p:cNvCxnSpPr>
            <a:stCxn id="6" idx="7"/>
            <a:endCxn id="7" idx="3"/>
          </p:cNvCxnSpPr>
          <p:nvPr/>
        </p:nvCxnSpPr>
        <p:spPr>
          <a:xfrm flipV="1">
            <a:off x="3502982" y="3136405"/>
            <a:ext cx="1840271" cy="15574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0"/>
            <a:endCxn id="7" idx="4"/>
          </p:cNvCxnSpPr>
          <p:nvPr/>
        </p:nvCxnSpPr>
        <p:spPr>
          <a:xfrm flipV="1">
            <a:off x="5493429" y="3203360"/>
            <a:ext cx="11469" cy="14235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7"/>
            <a:endCxn id="9" idx="3"/>
          </p:cNvCxnSpPr>
          <p:nvPr/>
        </p:nvCxnSpPr>
        <p:spPr>
          <a:xfrm flipV="1">
            <a:off x="5655074" y="4074934"/>
            <a:ext cx="812681" cy="6189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6"/>
            <a:endCxn id="9" idx="2"/>
          </p:cNvCxnSpPr>
          <p:nvPr/>
        </p:nvCxnSpPr>
        <p:spPr>
          <a:xfrm>
            <a:off x="2442842" y="3913289"/>
            <a:ext cx="395795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7"/>
            <a:endCxn id="3" idx="3"/>
          </p:cNvCxnSpPr>
          <p:nvPr/>
        </p:nvCxnSpPr>
        <p:spPr>
          <a:xfrm flipV="1">
            <a:off x="2375887" y="3136405"/>
            <a:ext cx="803805" cy="61523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5"/>
            <a:endCxn id="6" idx="1"/>
          </p:cNvCxnSpPr>
          <p:nvPr/>
        </p:nvCxnSpPr>
        <p:spPr>
          <a:xfrm>
            <a:off x="2375887" y="4074934"/>
            <a:ext cx="803805" cy="6189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0"/>
            <a:endCxn id="3" idx="4"/>
          </p:cNvCxnSpPr>
          <p:nvPr/>
        </p:nvCxnSpPr>
        <p:spPr>
          <a:xfrm flipV="1">
            <a:off x="3341337" y="3203360"/>
            <a:ext cx="0" cy="14235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5"/>
            <a:endCxn id="9" idx="1"/>
          </p:cNvCxnSpPr>
          <p:nvPr/>
        </p:nvCxnSpPr>
        <p:spPr>
          <a:xfrm>
            <a:off x="5666543" y="3136405"/>
            <a:ext cx="801212" cy="61523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6"/>
            <a:endCxn id="8" idx="2"/>
          </p:cNvCxnSpPr>
          <p:nvPr/>
        </p:nvCxnSpPr>
        <p:spPr>
          <a:xfrm>
            <a:off x="3569937" y="4855525"/>
            <a:ext cx="169489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3" idx="6"/>
            <a:endCxn id="7" idx="2"/>
          </p:cNvCxnSpPr>
          <p:nvPr/>
        </p:nvCxnSpPr>
        <p:spPr>
          <a:xfrm>
            <a:off x="3569937" y="2974760"/>
            <a:ext cx="170636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1"/>
            <a:endCxn id="3" idx="5"/>
          </p:cNvCxnSpPr>
          <p:nvPr/>
        </p:nvCxnSpPr>
        <p:spPr>
          <a:xfrm flipH="1" flipV="1">
            <a:off x="3502982" y="3136405"/>
            <a:ext cx="1828802" cy="15574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266540" y="4800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270978" y="2631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476103" y="42575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517714" y="32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771131" y="3581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55914" y="4074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943600" y="3135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19800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08710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889314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264829" y="3382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7784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 of Problems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1" y="1356169"/>
            <a:ext cx="82296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dirty="0" smtClean="0"/>
              <a:t>Euler Path Problem</a:t>
            </a:r>
            <a:endParaRPr lang="en-US" dirty="0"/>
          </a:p>
          <a:p>
            <a:pPr marL="342900" indent="-342900">
              <a:buFont typeface="+mj-lt"/>
              <a:buAutoNum type="arabicPeriod" startAt="7"/>
            </a:pPr>
            <a:endParaRPr lang="en-US" sz="1000" dirty="0"/>
          </a:p>
          <a:p>
            <a:pPr lvl="1"/>
            <a:r>
              <a:rPr lang="en-US" dirty="0" smtClean="0"/>
              <a:t>Given a (multi) graph G, find a path that traverses every edge exactly once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562950" y="2752445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25034" y="391328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228070" y="391328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495995" y="5267045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23" name="Straight Connector 22"/>
          <p:cNvCxnSpPr>
            <a:stCxn id="5" idx="5"/>
            <a:endCxn id="9" idx="1"/>
          </p:cNvCxnSpPr>
          <p:nvPr/>
        </p:nvCxnSpPr>
        <p:spPr>
          <a:xfrm>
            <a:off x="2415279" y="4303534"/>
            <a:ext cx="1147671" cy="103046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7"/>
            <a:endCxn id="3" idx="3"/>
          </p:cNvCxnSpPr>
          <p:nvPr/>
        </p:nvCxnSpPr>
        <p:spPr>
          <a:xfrm flipV="1">
            <a:off x="2415279" y="3142690"/>
            <a:ext cx="1214626" cy="83755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6"/>
            <a:endCxn id="7" idx="2"/>
          </p:cNvCxnSpPr>
          <p:nvPr/>
        </p:nvCxnSpPr>
        <p:spPr>
          <a:xfrm>
            <a:off x="2482234" y="4141889"/>
            <a:ext cx="274583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51"/>
          <p:cNvSpPr/>
          <p:nvPr/>
        </p:nvSpPr>
        <p:spPr>
          <a:xfrm>
            <a:off x="4017827" y="2955388"/>
            <a:ext cx="1440873" cy="956221"/>
          </a:xfrm>
          <a:custGeom>
            <a:avLst/>
            <a:gdLst>
              <a:gd name="connsiteX0" fmla="*/ 0 w 1440873"/>
              <a:gd name="connsiteY0" fmla="*/ 4875 h 956221"/>
              <a:gd name="connsiteX1" fmla="*/ 1154545 w 1440873"/>
              <a:gd name="connsiteY1" fmla="*/ 143421 h 956221"/>
              <a:gd name="connsiteX2" fmla="*/ 1440873 w 1440873"/>
              <a:gd name="connsiteY2" fmla="*/ 956221 h 956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0873" h="956221">
                <a:moveTo>
                  <a:pt x="0" y="4875"/>
                </a:moveTo>
                <a:cubicBezTo>
                  <a:pt x="457200" y="-5131"/>
                  <a:pt x="914400" y="-15137"/>
                  <a:pt x="1154545" y="143421"/>
                </a:cubicBezTo>
                <a:cubicBezTo>
                  <a:pt x="1394690" y="301979"/>
                  <a:pt x="1417781" y="629100"/>
                  <a:pt x="1440873" y="956221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3897754" y="3163463"/>
            <a:ext cx="1385455" cy="886691"/>
          </a:xfrm>
          <a:custGeom>
            <a:avLst/>
            <a:gdLst>
              <a:gd name="connsiteX0" fmla="*/ 0 w 1385455"/>
              <a:gd name="connsiteY0" fmla="*/ 0 h 886691"/>
              <a:gd name="connsiteX1" fmla="*/ 591127 w 1385455"/>
              <a:gd name="connsiteY1" fmla="*/ 655782 h 886691"/>
              <a:gd name="connsiteX2" fmla="*/ 1385455 w 1385455"/>
              <a:gd name="connsiteY2" fmla="*/ 886691 h 88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5455" h="886691">
                <a:moveTo>
                  <a:pt x="0" y="0"/>
                </a:moveTo>
                <a:cubicBezTo>
                  <a:pt x="180109" y="254000"/>
                  <a:pt x="360218" y="508000"/>
                  <a:pt x="591127" y="655782"/>
                </a:cubicBezTo>
                <a:cubicBezTo>
                  <a:pt x="822036" y="803564"/>
                  <a:pt x="1103745" y="845127"/>
                  <a:pt x="1385455" y="886691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3943936" y="4354954"/>
            <a:ext cx="1533236" cy="1154546"/>
          </a:xfrm>
          <a:custGeom>
            <a:avLst/>
            <a:gdLst>
              <a:gd name="connsiteX0" fmla="*/ 1533236 w 1533236"/>
              <a:gd name="connsiteY0" fmla="*/ 0 h 1154546"/>
              <a:gd name="connsiteX1" fmla="*/ 1071418 w 1533236"/>
              <a:gd name="connsiteY1" fmla="*/ 877455 h 1154546"/>
              <a:gd name="connsiteX2" fmla="*/ 0 w 1533236"/>
              <a:gd name="connsiteY2" fmla="*/ 1154546 h 115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3236" h="1154546">
                <a:moveTo>
                  <a:pt x="1533236" y="0"/>
                </a:moveTo>
                <a:cubicBezTo>
                  <a:pt x="1430096" y="342515"/>
                  <a:pt x="1326957" y="685031"/>
                  <a:pt x="1071418" y="877455"/>
                </a:cubicBezTo>
                <a:cubicBezTo>
                  <a:pt x="815879" y="1069879"/>
                  <a:pt x="407939" y="1112212"/>
                  <a:pt x="0" y="1154546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3851572" y="4299536"/>
            <a:ext cx="1459346" cy="1016000"/>
          </a:xfrm>
          <a:custGeom>
            <a:avLst/>
            <a:gdLst>
              <a:gd name="connsiteX0" fmla="*/ 1459346 w 1459346"/>
              <a:gd name="connsiteY0" fmla="*/ 0 h 1016000"/>
              <a:gd name="connsiteX1" fmla="*/ 406400 w 1459346"/>
              <a:gd name="connsiteY1" fmla="*/ 350982 h 1016000"/>
              <a:gd name="connsiteX2" fmla="*/ 0 w 1459346"/>
              <a:gd name="connsiteY2" fmla="*/ 101600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9346" h="1016000">
                <a:moveTo>
                  <a:pt x="1459346" y="0"/>
                </a:moveTo>
                <a:cubicBezTo>
                  <a:pt x="1054485" y="90824"/>
                  <a:pt x="649624" y="181649"/>
                  <a:pt x="406400" y="350982"/>
                </a:cubicBezTo>
                <a:cubicBezTo>
                  <a:pt x="163176" y="520315"/>
                  <a:pt x="81588" y="768157"/>
                  <a:pt x="0" y="101600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2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 of Problems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1" y="1356169"/>
            <a:ext cx="8229600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n-US" dirty="0"/>
              <a:t>Knapsack </a:t>
            </a:r>
            <a:r>
              <a:rPr lang="en-US" dirty="0" smtClean="0"/>
              <a:t>problem</a:t>
            </a:r>
          </a:p>
          <a:p>
            <a:pPr marL="342900" indent="-342900">
              <a:buFont typeface="+mj-lt"/>
              <a:buAutoNum type="arabicPeriod" startAt="8"/>
            </a:pPr>
            <a:endParaRPr lang="en-US" dirty="0"/>
          </a:p>
          <a:p>
            <a:pPr marL="342900" indent="-342900">
              <a:buFont typeface="+mj-lt"/>
              <a:buAutoNum type="arabicPeriod" startAt="8"/>
            </a:pPr>
            <a:endParaRPr lang="en-US" dirty="0"/>
          </a:p>
          <a:p>
            <a:pPr marL="342900" indent="-342900">
              <a:buFont typeface="+mj-lt"/>
              <a:buAutoNum type="arabicPeriod" startAt="8"/>
            </a:pPr>
            <a:endParaRPr lang="en-US" sz="1000" dirty="0"/>
          </a:p>
          <a:p>
            <a:endParaRPr lang="en-US" dirty="0"/>
          </a:p>
          <a:p>
            <a:pPr marL="342900" indent="-342900">
              <a:buFont typeface="+mj-lt"/>
              <a:buAutoNum type="arabicPeriod" startAt="9"/>
            </a:pPr>
            <a:r>
              <a:rPr lang="en-US" dirty="0"/>
              <a:t>Subset Sum Problem</a:t>
            </a:r>
          </a:p>
          <a:p>
            <a:pPr marL="342900" indent="-342900">
              <a:buFont typeface="+mj-lt"/>
              <a:buAutoNum type="arabicPeriod" startAt="9"/>
            </a:pPr>
            <a:endParaRPr lang="en-US" sz="1000" dirty="0"/>
          </a:p>
          <a:p>
            <a:pPr lvl="1"/>
            <a:r>
              <a:rPr lang="en-US" dirty="0"/>
              <a:t>Given a set of integers S and an integer M, find a subset of S that sums to </a:t>
            </a:r>
            <a:r>
              <a:rPr lang="en-US" dirty="0" smtClean="0"/>
              <a:t>M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   =  {3, 8, 2, 9, 1, 14, 7, 14}</a:t>
            </a:r>
          </a:p>
          <a:p>
            <a:pPr lvl="1"/>
            <a:r>
              <a:rPr lang="en-US" dirty="0" smtClean="0"/>
              <a:t>M =   20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 startAt="10"/>
            </a:pPr>
            <a:r>
              <a:rPr lang="en-US" dirty="0" smtClean="0"/>
              <a:t>Shortest Path </a:t>
            </a:r>
            <a:r>
              <a:rPr lang="en-US" dirty="0"/>
              <a:t>Problem</a:t>
            </a:r>
          </a:p>
          <a:p>
            <a:pPr marL="342900" indent="-342900">
              <a:buFont typeface="+mj-lt"/>
              <a:buAutoNum type="arabicPeriod" startAt="10"/>
            </a:pPr>
            <a:endParaRPr lang="en-US" sz="1000" dirty="0"/>
          </a:p>
          <a:p>
            <a:pPr lvl="1"/>
            <a:r>
              <a:rPr lang="en-US" dirty="0"/>
              <a:t>Given a weighted graph G and vertices u and v, find the </a:t>
            </a:r>
            <a:r>
              <a:rPr lang="en-US" dirty="0" smtClean="0"/>
              <a:t>shortest path </a:t>
            </a:r>
            <a:r>
              <a:rPr lang="en-US" dirty="0"/>
              <a:t>from u to v </a:t>
            </a:r>
            <a:r>
              <a:rPr lang="en-US" dirty="0" smtClean="0"/>
              <a:t>that </a:t>
            </a:r>
            <a:r>
              <a:rPr lang="en-US" dirty="0"/>
              <a:t>doesn’t use any edge more than </a:t>
            </a:r>
            <a:r>
              <a:rPr lang="en-US" dirty="0" smtClean="0"/>
              <a:t>once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87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Hard and Easy Problems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1" y="1143000"/>
            <a:ext cx="39624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Problems Believed to be Hard</a:t>
            </a:r>
          </a:p>
          <a:p>
            <a:endParaRPr lang="en-US" dirty="0"/>
          </a:p>
          <a:p>
            <a:r>
              <a:rPr lang="en-US" dirty="0" smtClean="0"/>
              <a:t>3SAT</a:t>
            </a:r>
          </a:p>
          <a:p>
            <a:endParaRPr lang="en-US" dirty="0"/>
          </a:p>
          <a:p>
            <a:r>
              <a:rPr lang="en-US" dirty="0" smtClean="0"/>
              <a:t>Traveling Salesman Problem</a:t>
            </a:r>
          </a:p>
          <a:p>
            <a:endParaRPr lang="en-US" dirty="0"/>
          </a:p>
          <a:p>
            <a:r>
              <a:rPr lang="en-US" dirty="0" smtClean="0"/>
              <a:t>Shortest </a:t>
            </a:r>
            <a:r>
              <a:rPr lang="en-US" dirty="0" smtClean="0"/>
              <a:t>Path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Independent Set on Graphs</a:t>
            </a:r>
          </a:p>
          <a:p>
            <a:endParaRPr lang="en-US" dirty="0"/>
          </a:p>
          <a:p>
            <a:r>
              <a:rPr lang="en-US" dirty="0" smtClean="0"/>
              <a:t>Hamiltonian (</a:t>
            </a:r>
            <a:r>
              <a:rPr lang="en-US" dirty="0" err="1" smtClean="0"/>
              <a:t>Rudrata</a:t>
            </a:r>
            <a:r>
              <a:rPr lang="en-US" dirty="0" smtClean="0"/>
              <a:t>) Path</a:t>
            </a:r>
          </a:p>
          <a:p>
            <a:endParaRPr lang="en-US" dirty="0"/>
          </a:p>
          <a:p>
            <a:r>
              <a:rPr lang="en-US" dirty="0" smtClean="0"/>
              <a:t>Knapsack Problem</a:t>
            </a:r>
          </a:p>
          <a:p>
            <a:endParaRPr lang="en-US" dirty="0"/>
          </a:p>
          <a:p>
            <a:r>
              <a:rPr lang="en-US" dirty="0" smtClean="0"/>
              <a:t>Subset Sum Problem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953000" y="1143000"/>
            <a:ext cx="373379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Problems Known to be Easy</a:t>
            </a:r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dirty="0" smtClean="0"/>
              <a:t>SAT</a:t>
            </a:r>
          </a:p>
          <a:p>
            <a:endParaRPr lang="en-US" dirty="0"/>
          </a:p>
          <a:p>
            <a:r>
              <a:rPr lang="en-US" dirty="0" smtClean="0"/>
              <a:t>Minimum Spanning Tree</a:t>
            </a:r>
          </a:p>
          <a:p>
            <a:endParaRPr lang="en-US" dirty="0"/>
          </a:p>
          <a:p>
            <a:r>
              <a:rPr lang="en-US" dirty="0" smtClean="0"/>
              <a:t>Shortest </a:t>
            </a:r>
            <a:r>
              <a:rPr lang="en-US" dirty="0" smtClean="0"/>
              <a:t>Path (no negative cycles)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Independent Set on Trees</a:t>
            </a:r>
          </a:p>
          <a:p>
            <a:endParaRPr lang="en-US" dirty="0"/>
          </a:p>
          <a:p>
            <a:r>
              <a:rPr lang="en-US" dirty="0" smtClean="0"/>
              <a:t>Euler Path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 startAt="8"/>
            </a:pPr>
            <a:endParaRPr lang="en-US" sz="10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6600" y="4773275"/>
            <a:ext cx="5562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None of the problems on the left have been proven to require exponential time.  </a:t>
            </a:r>
          </a:p>
          <a:p>
            <a:endParaRPr lang="en-US" dirty="0"/>
          </a:p>
          <a:p>
            <a:r>
              <a:rPr lang="en-US" dirty="0" smtClean="0"/>
              <a:t>But, if one of them requires exponential time, they all do!</a:t>
            </a:r>
          </a:p>
          <a:p>
            <a:endParaRPr lang="en-US" dirty="0"/>
          </a:p>
          <a:p>
            <a:r>
              <a:rPr lang="en-US" dirty="0" smtClean="0"/>
              <a:t>And, if one of them has a polynomial time solution, they all do!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7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Sets P and NP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295400"/>
            <a:ext cx="7696200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NP = set of all search problems (solutions can be </a:t>
            </a:r>
            <a:r>
              <a:rPr lang="en-US" i="1" dirty="0" smtClean="0"/>
              <a:t>verified</a:t>
            </a:r>
            <a:r>
              <a:rPr lang="en-US" dirty="0" smtClean="0"/>
              <a:t> in polynomial time)</a:t>
            </a:r>
          </a:p>
          <a:p>
            <a:endParaRPr lang="en-US" dirty="0"/>
          </a:p>
          <a:p>
            <a:pPr lvl="1"/>
            <a:r>
              <a:rPr lang="en-US" dirty="0" smtClean="0"/>
              <a:t>I.e., there is a verification (checking)  algorithm C that takes as input a problem instance I and a proposed solution S and outputs true if and only if S is a solution to I</a:t>
            </a:r>
            <a:r>
              <a:rPr lang="en-US" dirty="0" smtClean="0"/>
              <a:t>.</a:t>
            </a:r>
          </a:p>
          <a:p>
            <a:pPr lvl="1"/>
            <a:endParaRPr lang="en-US" sz="1000" dirty="0"/>
          </a:p>
          <a:p>
            <a:pPr lvl="1"/>
            <a:r>
              <a:rPr lang="en-US" dirty="0" smtClean="0"/>
              <a:t>                     Problem instance</a:t>
            </a:r>
            <a:br>
              <a:rPr lang="en-US" dirty="0" smtClean="0"/>
            </a:br>
            <a:endParaRPr lang="en-US" sz="300" dirty="0" smtClean="0"/>
          </a:p>
          <a:p>
            <a:pPr lvl="1"/>
            <a:r>
              <a:rPr lang="en-US" sz="300" dirty="0"/>
              <a:t> </a:t>
            </a:r>
            <a:r>
              <a:rPr lang="en-US" sz="300" dirty="0" smtClean="0"/>
              <a:t>                                                                                                                                         </a:t>
            </a:r>
            <a:r>
              <a:rPr lang="en-US" dirty="0" smtClean="0"/>
              <a:t>Proposed solution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Furthermore, C(I, S) is </a:t>
            </a:r>
            <a:r>
              <a:rPr lang="en-US" dirty="0" smtClean="0"/>
              <a:t>O(</a:t>
            </a:r>
            <a:r>
              <a:rPr lang="en-US" dirty="0" err="1" smtClean="0"/>
              <a:t>n</a:t>
            </a:r>
            <a:r>
              <a:rPr lang="en-US" baseline="30000" dirty="0" err="1" smtClean="0"/>
              <a:t>a</a:t>
            </a:r>
            <a:r>
              <a:rPr lang="en-US" dirty="0" smtClean="0"/>
              <a:t>) </a:t>
            </a:r>
            <a:r>
              <a:rPr lang="en-US" dirty="0" smtClean="0"/>
              <a:t>for some constant </a:t>
            </a:r>
            <a:r>
              <a:rPr lang="en-US" dirty="0" smtClean="0"/>
              <a:t>a, </a:t>
            </a:r>
            <a:r>
              <a:rPr lang="en-US" dirty="0" smtClean="0"/>
              <a:t>where n is the length of I.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  =  set of all search problems that can be </a:t>
            </a:r>
            <a:r>
              <a:rPr lang="en-US" i="1" dirty="0" smtClean="0"/>
              <a:t>solved</a:t>
            </a:r>
            <a:r>
              <a:rPr lang="en-US" dirty="0" smtClean="0"/>
              <a:t> in polynomial time</a:t>
            </a:r>
          </a:p>
          <a:p>
            <a:endParaRPr lang="en-US" dirty="0"/>
          </a:p>
          <a:p>
            <a:pPr lvl="1"/>
            <a:r>
              <a:rPr lang="en-US" dirty="0" smtClean="0"/>
              <a:t>I.e., there is an algorithm A that takes as input a problem instance I and outputs a solution S</a:t>
            </a:r>
            <a:r>
              <a:rPr lang="en-US" dirty="0" smtClean="0"/>
              <a:t>.</a:t>
            </a:r>
          </a:p>
          <a:p>
            <a:pPr lvl="1"/>
            <a:endParaRPr lang="en-US" sz="1000" dirty="0"/>
          </a:p>
          <a:p>
            <a:pPr lvl="1"/>
            <a:r>
              <a:rPr lang="en-US" dirty="0" smtClean="0"/>
              <a:t>                       Problem </a:t>
            </a:r>
            <a:r>
              <a:rPr lang="en-US" dirty="0"/>
              <a:t>instance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 smtClean="0"/>
              <a:t>Furthermore A(I) is </a:t>
            </a:r>
            <a:r>
              <a:rPr lang="en-US" dirty="0" smtClean="0"/>
              <a:t>O(</a:t>
            </a:r>
            <a:r>
              <a:rPr lang="en-US" dirty="0" err="1" smtClean="0"/>
              <a:t>n</a:t>
            </a:r>
            <a:r>
              <a:rPr lang="en-US" baseline="30000" dirty="0" err="1" smtClean="0"/>
              <a:t>b</a:t>
            </a:r>
            <a:r>
              <a:rPr lang="en-US" dirty="0" smtClean="0"/>
              <a:t>) </a:t>
            </a:r>
            <a:r>
              <a:rPr lang="en-US" dirty="0" smtClean="0"/>
              <a:t>for some constant </a:t>
            </a:r>
            <a:r>
              <a:rPr lang="en-US" dirty="0" smtClean="0"/>
              <a:t>b, </a:t>
            </a:r>
            <a:r>
              <a:rPr lang="en-US" dirty="0" smtClean="0"/>
              <a:t>where </a:t>
            </a:r>
            <a:r>
              <a:rPr lang="en-US" dirty="0"/>
              <a:t>b</a:t>
            </a:r>
            <a:r>
              <a:rPr lang="en-US" dirty="0" smtClean="0"/>
              <a:t> </a:t>
            </a:r>
            <a:r>
              <a:rPr lang="en-US" dirty="0" smtClean="0"/>
              <a:t>is the length of I.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4724400" y="2853904"/>
            <a:ext cx="762000" cy="685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  <a:endParaRPr lang="en-US" sz="2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114800" y="3022122"/>
            <a:ext cx="457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114800" y="3358558"/>
            <a:ext cx="457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97104" y="3167330"/>
            <a:ext cx="457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8494" y="2969098"/>
            <a:ext cx="110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rue/false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24400" y="5638799"/>
            <a:ext cx="762000" cy="685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</a:t>
            </a:r>
            <a:endParaRPr lang="en-US" sz="28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7104" y="5952225"/>
            <a:ext cx="457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8494" y="575399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191000" y="5943600"/>
            <a:ext cx="457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93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0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Sets P and NP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57200" y="1143000"/>
            <a:ext cx="7772400" cy="5029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124200" y="3048000"/>
            <a:ext cx="2590800" cy="1447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95019" y="3398907"/>
            <a:ext cx="449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P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800600" y="3494058"/>
            <a:ext cx="381000" cy="39214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134100" y="3518500"/>
            <a:ext cx="381000" cy="39214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06968" y="1143000"/>
            <a:ext cx="906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NP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543801" y="1676400"/>
            <a:ext cx="457199" cy="533400"/>
          </a:xfrm>
          <a:prstGeom prst="straightConnector1">
            <a:avLst/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05600" y="5975855"/>
            <a:ext cx="2404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Are they like this?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831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21324</TotalTime>
  <Words>1305</Words>
  <Application>Microsoft Office PowerPoint</Application>
  <PresentationFormat>On-screen Show (4:3)</PresentationFormat>
  <Paragraphs>416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Search Problems</vt:lpstr>
      <vt:lpstr>Examples of Problems</vt:lpstr>
      <vt:lpstr>Examples of Problems</vt:lpstr>
      <vt:lpstr>Examples of Problems</vt:lpstr>
      <vt:lpstr>Examples of Problems</vt:lpstr>
      <vt:lpstr>Examples of Problems</vt:lpstr>
      <vt:lpstr>Hard and Easy Problems</vt:lpstr>
      <vt:lpstr>The Sets P and NP</vt:lpstr>
      <vt:lpstr>The Sets P and NP</vt:lpstr>
      <vt:lpstr>The Sets P and NP</vt:lpstr>
      <vt:lpstr>Does P = NP?</vt:lpstr>
      <vt:lpstr>Reductions</vt:lpstr>
      <vt:lpstr>Reduction Example</vt:lpstr>
      <vt:lpstr>Reduction Example</vt:lpstr>
      <vt:lpstr>Another Reduction</vt:lpstr>
      <vt:lpstr>A Reduction</vt:lpstr>
      <vt:lpstr>Complexity</vt:lpstr>
      <vt:lpstr>The Sets P, NP, and NP-Complete</vt:lpstr>
      <vt:lpstr>The Sets P and NP</vt:lpstr>
      <vt:lpstr>The Sets P and NP</vt:lpstr>
      <vt:lpstr>NP-Completeness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</dc:creator>
  <cp:lastModifiedBy>zachary</cp:lastModifiedBy>
  <cp:revision>637</cp:revision>
  <dcterms:created xsi:type="dcterms:W3CDTF">2012-01-06T20:07:23Z</dcterms:created>
  <dcterms:modified xsi:type="dcterms:W3CDTF">2016-11-19T03:38:11Z</dcterms:modified>
</cp:coreProperties>
</file>