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6" r:id="rId2"/>
    <p:sldId id="350" r:id="rId3"/>
    <p:sldId id="351" r:id="rId4"/>
    <p:sldId id="352" r:id="rId5"/>
    <p:sldId id="353" r:id="rId6"/>
    <p:sldId id="354" r:id="rId7"/>
    <p:sldId id="357" r:id="rId8"/>
    <p:sldId id="35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chary" initials="z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72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90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0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56169"/>
            <a:ext cx="8382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Given </a:t>
            </a:r>
            <a:r>
              <a:rPr lang="en-US" sz="2200" dirty="0"/>
              <a:t>a weighted graph G, find the shortest simple cycle that visits every vertex exactly once, returning to its starting </a:t>
            </a:r>
            <a:r>
              <a:rPr lang="en-US" sz="2200" dirty="0" smtClean="0"/>
              <a:t>place (the shortest Hamiltonian cycle)</a:t>
            </a:r>
            <a:endParaRPr lang="en-US" sz="2200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112737" y="274616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985642" y="368468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12737" y="462692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5276298" y="274616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5264829" y="462692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68468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7"/>
            <a:endCxn id="7" idx="3"/>
          </p:cNvCxnSpPr>
          <p:nvPr/>
        </p:nvCxnSpPr>
        <p:spPr>
          <a:xfrm flipV="1">
            <a:off x="3502982" y="3136405"/>
            <a:ext cx="1840271" cy="15574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0"/>
            <a:endCxn id="7" idx="4"/>
          </p:cNvCxnSpPr>
          <p:nvPr/>
        </p:nvCxnSpPr>
        <p:spPr>
          <a:xfrm flipV="1">
            <a:off x="5493429" y="3203360"/>
            <a:ext cx="11469" cy="14235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7"/>
            <a:endCxn id="9" idx="3"/>
          </p:cNvCxnSpPr>
          <p:nvPr/>
        </p:nvCxnSpPr>
        <p:spPr>
          <a:xfrm flipV="1">
            <a:off x="5655074" y="4074934"/>
            <a:ext cx="812681" cy="6189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6"/>
            <a:endCxn id="9" idx="2"/>
          </p:cNvCxnSpPr>
          <p:nvPr/>
        </p:nvCxnSpPr>
        <p:spPr>
          <a:xfrm>
            <a:off x="2442842" y="3913289"/>
            <a:ext cx="395795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7"/>
            <a:endCxn id="3" idx="3"/>
          </p:cNvCxnSpPr>
          <p:nvPr/>
        </p:nvCxnSpPr>
        <p:spPr>
          <a:xfrm flipV="1">
            <a:off x="2375887" y="3136405"/>
            <a:ext cx="803805" cy="6152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5"/>
            <a:endCxn id="6" idx="1"/>
          </p:cNvCxnSpPr>
          <p:nvPr/>
        </p:nvCxnSpPr>
        <p:spPr>
          <a:xfrm>
            <a:off x="2375887" y="4074934"/>
            <a:ext cx="803805" cy="6189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0"/>
            <a:endCxn id="3" idx="4"/>
          </p:cNvCxnSpPr>
          <p:nvPr/>
        </p:nvCxnSpPr>
        <p:spPr>
          <a:xfrm flipV="1">
            <a:off x="3341337" y="3203360"/>
            <a:ext cx="0" cy="14235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5"/>
            <a:endCxn id="9" idx="1"/>
          </p:cNvCxnSpPr>
          <p:nvPr/>
        </p:nvCxnSpPr>
        <p:spPr>
          <a:xfrm>
            <a:off x="5666543" y="3136405"/>
            <a:ext cx="801212" cy="6152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8" idx="2"/>
          </p:cNvCxnSpPr>
          <p:nvPr/>
        </p:nvCxnSpPr>
        <p:spPr>
          <a:xfrm>
            <a:off x="3569937" y="4855525"/>
            <a:ext cx="16948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" idx="6"/>
            <a:endCxn id="7" idx="2"/>
          </p:cNvCxnSpPr>
          <p:nvPr/>
        </p:nvCxnSpPr>
        <p:spPr>
          <a:xfrm>
            <a:off x="3569937" y="2974760"/>
            <a:ext cx="170636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1"/>
            <a:endCxn id="3" idx="5"/>
          </p:cNvCxnSpPr>
          <p:nvPr/>
        </p:nvCxnSpPr>
        <p:spPr>
          <a:xfrm flipH="1" flipV="1">
            <a:off x="3502982" y="3136405"/>
            <a:ext cx="1828802" cy="15574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66540" y="480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70978" y="2631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476103" y="4257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17714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71131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55914" y="4074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43600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1980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0871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893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264829" y="3382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2184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681866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 </a:t>
            </a:r>
            <a:r>
              <a:rPr lang="en-US" i="1" dirty="0" smtClean="0"/>
              <a:t>search problem</a:t>
            </a:r>
            <a:r>
              <a:rPr lang="en-US" dirty="0" smtClean="0"/>
              <a:t>, we are</a:t>
            </a:r>
          </a:p>
          <a:p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iven an instance I (input describing the problem at hand)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Asked to find a solution S (output that satisfies a specification)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 smtClean="0"/>
          </a:p>
          <a:p>
            <a:r>
              <a:rPr lang="en-US" dirty="0" smtClean="0"/>
              <a:t>Furthermore</a:t>
            </a:r>
          </a:p>
          <a:p>
            <a:endParaRPr lang="en-US" sz="1000" dirty="0" smtClean="0"/>
          </a:p>
          <a:p>
            <a:pPr marL="800100" lvl="1" indent="-342900">
              <a:buFont typeface="+mj-lt"/>
              <a:buAutoNum type="arabicPeriod" startAt="3"/>
            </a:pPr>
            <a:r>
              <a:rPr lang="en-US" dirty="0" smtClean="0"/>
              <a:t>Any proposed solution must be checkable in polynomial time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the </a:t>
            </a:r>
            <a:r>
              <a:rPr lang="en-US" dirty="0" smtClean="0"/>
              <a:t>traveling salesman </a:t>
            </a:r>
            <a:r>
              <a:rPr lang="en-US" dirty="0" smtClean="0"/>
              <a:t>problem </a:t>
            </a:r>
            <a:r>
              <a:rPr lang="en-US" dirty="0" smtClean="0"/>
              <a:t>a search problem?</a:t>
            </a:r>
          </a:p>
          <a:p>
            <a:endParaRPr lang="en-US" dirty="0"/>
          </a:p>
          <a:p>
            <a:r>
              <a:rPr lang="en-US" dirty="0" smtClean="0"/>
              <a:t>We are</a:t>
            </a:r>
          </a:p>
          <a:p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Given a </a:t>
            </a:r>
            <a:r>
              <a:rPr lang="en-US" dirty="0" smtClean="0"/>
              <a:t>weighted graph </a:t>
            </a:r>
            <a:r>
              <a:rPr lang="en-US" dirty="0" smtClean="0"/>
              <a:t>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Asked to find </a:t>
            </a:r>
            <a:r>
              <a:rPr lang="en-US" dirty="0" smtClean="0"/>
              <a:t>a Hamiltonian cycle of minimum total weight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r>
              <a:rPr lang="en-US" dirty="0" smtClean="0"/>
              <a:t>Question:</a:t>
            </a:r>
          </a:p>
          <a:p>
            <a:endParaRPr lang="en-US" sz="1000" dirty="0" smtClean="0"/>
          </a:p>
          <a:p>
            <a:pPr marL="800100" lvl="1" indent="-342900">
              <a:buFont typeface="+mj-lt"/>
              <a:buAutoNum type="arabicPeriod" startAt="3"/>
            </a:pPr>
            <a:r>
              <a:rPr lang="en-US" dirty="0" smtClean="0"/>
              <a:t>Is there an efficient way to verify that a solution is optimal?</a:t>
            </a:r>
          </a:p>
        </p:txBody>
      </p:sp>
    </p:spTree>
    <p:extLst>
      <p:ext uri="{BB962C8B-B14F-4D97-AF65-F5344CB8AC3E}">
        <p14:creationId xmlns:p14="http://schemas.microsoft.com/office/powerpoint/2010/main" val="87212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search problem, we are</a:t>
            </a:r>
          </a:p>
          <a:p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iven an instance I (input describing the problem at hand)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Asked to find a solution S (output that satisfies a specification)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 smtClean="0"/>
          </a:p>
          <a:p>
            <a:r>
              <a:rPr lang="en-US" dirty="0" smtClean="0"/>
              <a:t>Furthermore</a:t>
            </a:r>
          </a:p>
          <a:p>
            <a:endParaRPr lang="en-US" sz="1000" dirty="0" smtClean="0"/>
          </a:p>
          <a:p>
            <a:pPr marL="800100" lvl="1" indent="-342900">
              <a:buFont typeface="+mj-lt"/>
              <a:buAutoNum type="arabicPeriod" startAt="3"/>
            </a:pPr>
            <a:r>
              <a:rPr lang="en-US" dirty="0" smtClean="0"/>
              <a:t>Any proposed solution must be checkable in polynomial time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cast the </a:t>
            </a:r>
            <a:r>
              <a:rPr lang="en-US" dirty="0" smtClean="0"/>
              <a:t>traveling salesman problem </a:t>
            </a:r>
            <a:r>
              <a:rPr lang="en-US" dirty="0" smtClean="0"/>
              <a:t>so that is more obviously a search problem</a:t>
            </a:r>
          </a:p>
          <a:p>
            <a:endParaRPr lang="en-US" dirty="0"/>
          </a:p>
          <a:p>
            <a:r>
              <a:rPr lang="en-US" dirty="0" smtClean="0"/>
              <a:t>We are</a:t>
            </a:r>
          </a:p>
          <a:p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Given a weighted graph </a:t>
            </a:r>
            <a:r>
              <a:rPr lang="en-US" dirty="0" smtClean="0"/>
              <a:t>G</a:t>
            </a:r>
            <a:r>
              <a:rPr lang="en-US" dirty="0" smtClean="0"/>
              <a:t> </a:t>
            </a:r>
            <a:r>
              <a:rPr lang="en-US" dirty="0" smtClean="0"/>
              <a:t>and an integer </a:t>
            </a:r>
            <a:r>
              <a:rPr lang="en-US" dirty="0" smtClean="0"/>
              <a:t>B (the </a:t>
            </a:r>
            <a:r>
              <a:rPr lang="en-US" i="1" dirty="0" smtClean="0"/>
              <a:t>budget</a:t>
            </a:r>
            <a:r>
              <a:rPr lang="en-US" dirty="0" smtClean="0"/>
              <a:t>)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Asked to find a </a:t>
            </a:r>
            <a:r>
              <a:rPr lang="en-US" dirty="0" smtClean="0"/>
              <a:t>Hamiltonian cycle with total weight at most B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r>
              <a:rPr lang="en-US" dirty="0" smtClean="0"/>
              <a:t>In this case</a:t>
            </a:r>
          </a:p>
          <a:p>
            <a:endParaRPr lang="en-US" sz="1000" dirty="0" smtClean="0"/>
          </a:p>
          <a:p>
            <a:pPr marL="800100" lvl="1" indent="-342900">
              <a:buFont typeface="+mj-lt"/>
              <a:buAutoNum type="arabicPeriod" startAt="3"/>
            </a:pPr>
            <a:r>
              <a:rPr lang="en-US" dirty="0" smtClean="0"/>
              <a:t>It is easy to check whether a proposed solution is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1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Polynomial and Exponential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71600"/>
            <a:ext cx="6049220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Referring to a problem, we will often say</a:t>
            </a:r>
          </a:p>
          <a:p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“There is a polynomial time algorithm”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“All known algorithms require exponential time”</a:t>
            </a:r>
          </a:p>
          <a:p>
            <a:endParaRPr lang="en-US" dirty="0"/>
          </a:p>
          <a:p>
            <a:r>
              <a:rPr lang="en-US" dirty="0" smtClean="0"/>
              <a:t>“There is a polynomial time algorithm”</a:t>
            </a:r>
          </a:p>
          <a:p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There is an algorithm that is 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dirty="0" smtClean="0"/>
              <a:t>) for some constant c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“All known algorithms require exponential time”</a:t>
            </a:r>
          </a:p>
          <a:p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Every known algorithm is </a:t>
            </a:r>
            <a:r>
              <a:rPr lang="el-GR" dirty="0" smtClean="0"/>
              <a:t>Ω</a:t>
            </a:r>
            <a:r>
              <a:rPr lang="en-US" dirty="0" smtClean="0"/>
              <a:t>(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smtClean="0"/>
              <a:t>) for some constant c &gt; 1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Polynomial time = good, exponential time = bad</a:t>
            </a:r>
          </a:p>
          <a:p>
            <a:endParaRPr lang="en-US" dirty="0"/>
          </a:p>
          <a:p>
            <a:r>
              <a:rPr lang="en-US" dirty="0" smtClean="0"/>
              <a:t>But why should</a:t>
            </a:r>
          </a:p>
          <a:p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An </a:t>
            </a:r>
            <a:r>
              <a:rPr lang="el-GR" dirty="0"/>
              <a:t>Ω</a:t>
            </a:r>
            <a:r>
              <a:rPr lang="en-US" dirty="0" smtClean="0"/>
              <a:t>(n</a:t>
            </a:r>
            <a:r>
              <a:rPr lang="en-US" baseline="30000" dirty="0" smtClean="0"/>
              <a:t>1000000</a:t>
            </a:r>
            <a:r>
              <a:rPr lang="en-US" dirty="0" smtClean="0"/>
              <a:t>) algorithm be considered </a:t>
            </a:r>
            <a:r>
              <a:rPr lang="en-US" dirty="0" smtClean="0"/>
              <a:t>good?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</a:t>
            </a:r>
            <a:r>
              <a:rPr lang="en-US" dirty="0" smtClean="0"/>
              <a:t>(1.000001</a:t>
            </a:r>
            <a:r>
              <a:rPr lang="en-US" baseline="30000" dirty="0" smtClean="0"/>
              <a:t>n</a:t>
            </a:r>
            <a:r>
              <a:rPr lang="en-US" dirty="0" smtClean="0"/>
              <a:t>) algorithm be considered bad?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4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Decision, Search, Optimization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1" y="1143000"/>
            <a:ext cx="8229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Problems can be cast as</a:t>
            </a:r>
            <a:br>
              <a:rPr lang="en-US" dirty="0" smtClean="0"/>
            </a:br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Decision problems.  (Is there a solution)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Search problems.   (Is there a solution?  If so, what is it?)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Optimization problems.   (Is there a solution?  If so, what is the best one?)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For example, take the </a:t>
            </a:r>
            <a:r>
              <a:rPr lang="en-US" dirty="0" smtClean="0"/>
              <a:t>traveling salesman problem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Decision problem:  </a:t>
            </a:r>
          </a:p>
          <a:p>
            <a:pPr lvl="2"/>
            <a:r>
              <a:rPr lang="en-US" dirty="0" smtClean="0"/>
              <a:t>Given a graph G and a </a:t>
            </a:r>
            <a:r>
              <a:rPr lang="en-US" dirty="0" smtClean="0"/>
              <a:t>budget B, </a:t>
            </a:r>
            <a:r>
              <a:rPr lang="en-US" dirty="0" smtClean="0"/>
              <a:t>is there </a:t>
            </a:r>
            <a:r>
              <a:rPr lang="en-US" dirty="0" smtClean="0"/>
              <a:t>a Hamiltonian cycle with total weight at most B?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Search problem:  </a:t>
            </a:r>
          </a:p>
          <a:p>
            <a:pPr lvl="2"/>
            <a:r>
              <a:rPr lang="en-US" dirty="0" smtClean="0"/>
              <a:t>Given a graph G and a </a:t>
            </a:r>
            <a:r>
              <a:rPr lang="en-US" dirty="0" smtClean="0"/>
              <a:t>budget B, </a:t>
            </a:r>
            <a:r>
              <a:rPr lang="en-US" dirty="0" smtClean="0"/>
              <a:t>return </a:t>
            </a:r>
            <a:r>
              <a:rPr lang="en-US" dirty="0"/>
              <a:t>a Hamiltonian cycle </a:t>
            </a:r>
            <a:r>
              <a:rPr lang="en-US" dirty="0" smtClean="0"/>
              <a:t>with total weight at most B (or report that there is no such cycle in G)?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Optimization problem:  </a:t>
            </a:r>
          </a:p>
          <a:p>
            <a:pPr lvl="2"/>
            <a:r>
              <a:rPr lang="en-US" dirty="0" smtClean="0"/>
              <a:t>Given a graph G, return the </a:t>
            </a:r>
            <a:r>
              <a:rPr lang="en-US" dirty="0"/>
              <a:t>Hamiltonian cycle </a:t>
            </a:r>
            <a:r>
              <a:rPr lang="en-US" dirty="0" smtClean="0"/>
              <a:t>with the smallest weight (or report that there are no cycles in G)?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1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Converting Decision to 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1" y="990600"/>
            <a:ext cx="82296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</a:t>
            </a:r>
            <a:r>
              <a:rPr lang="en-US" dirty="0" smtClean="0"/>
              <a:t>we have search</a:t>
            </a:r>
            <a:r>
              <a:rPr lang="en-US" dirty="0" smtClean="0"/>
              <a:t>, decision, and optimization variants of the same problem.</a:t>
            </a:r>
          </a:p>
          <a:p>
            <a:endParaRPr lang="en-US" sz="1000" dirty="0"/>
          </a:p>
          <a:p>
            <a:r>
              <a:rPr lang="en-US" dirty="0" smtClean="0"/>
              <a:t>If we have a decision algorithm that runs in polynomial time, we can construct a search algorithm that runs in polynomial time.</a:t>
            </a:r>
          </a:p>
          <a:p>
            <a:endParaRPr lang="en-US" sz="1000" dirty="0"/>
          </a:p>
          <a:p>
            <a:r>
              <a:rPr lang="en-US" dirty="0" smtClean="0"/>
              <a:t>For example, consider </a:t>
            </a:r>
            <a:r>
              <a:rPr lang="en-US" dirty="0" smtClean="0"/>
              <a:t>TSP again</a:t>
            </a:r>
            <a:r>
              <a:rPr lang="en-US" dirty="0" smtClean="0"/>
              <a:t>.  Given a graph G and a </a:t>
            </a:r>
            <a:r>
              <a:rPr lang="en-US" dirty="0" smtClean="0"/>
              <a:t>budget B, </a:t>
            </a:r>
            <a:r>
              <a:rPr lang="en-US" dirty="0" smtClean="0"/>
              <a:t>let’s construct a polynomial-time search algorithm </a:t>
            </a:r>
            <a:r>
              <a:rPr lang="en-US" i="1" dirty="0" smtClean="0"/>
              <a:t>assuming that there’s a polynomial time decision algorithm D</a:t>
            </a:r>
            <a:r>
              <a:rPr lang="en-US" dirty="0" smtClean="0"/>
              <a:t>.</a:t>
            </a:r>
          </a:p>
          <a:p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First, run </a:t>
            </a:r>
            <a:r>
              <a:rPr lang="en-US" dirty="0" smtClean="0"/>
              <a:t>D(G,B) </a:t>
            </a:r>
            <a:r>
              <a:rPr lang="en-US" dirty="0" smtClean="0"/>
              <a:t>to check whether a solution exists.  If no solution exists, stop and report that fact.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For each </a:t>
            </a:r>
            <a:r>
              <a:rPr lang="en-US" dirty="0" smtClean="0"/>
              <a:t>edge e </a:t>
            </a:r>
            <a:r>
              <a:rPr lang="en-US" dirty="0" smtClean="0"/>
              <a:t>in </a:t>
            </a:r>
            <a:r>
              <a:rPr lang="en-US" dirty="0" smtClean="0"/>
              <a:t>G, </a:t>
            </a:r>
            <a:r>
              <a:rPr lang="en-US" dirty="0" smtClean="0"/>
              <a:t>do the following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1257300" lvl="2" indent="-342900">
              <a:buFont typeface="+mj-lt"/>
              <a:buAutoNum type="alphaLcPeriod"/>
            </a:pPr>
            <a:r>
              <a:rPr lang="en-US" dirty="0" smtClean="0"/>
              <a:t>Remove e</a:t>
            </a:r>
            <a:endParaRPr lang="en-US" dirty="0" smtClean="0"/>
          </a:p>
          <a:p>
            <a:pPr marL="1257300" lvl="2" indent="-342900">
              <a:buFont typeface="+mj-lt"/>
              <a:buAutoNum type="alphaLcPeriod"/>
            </a:pPr>
            <a:r>
              <a:rPr lang="en-US" dirty="0" smtClean="0"/>
              <a:t>Run </a:t>
            </a:r>
            <a:r>
              <a:rPr lang="en-US" dirty="0" smtClean="0"/>
              <a:t>D(G,B) </a:t>
            </a:r>
            <a:r>
              <a:rPr lang="en-US" dirty="0" smtClean="0"/>
              <a:t>to check whether a solution exists in the modified graph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 smtClean="0"/>
              <a:t>If no solution exists, </a:t>
            </a:r>
            <a:r>
              <a:rPr lang="en-US" dirty="0" smtClean="0"/>
              <a:t>e </a:t>
            </a:r>
            <a:r>
              <a:rPr lang="en-US" dirty="0" smtClean="0"/>
              <a:t>must have been part of the solution shown to exist in step 1.  </a:t>
            </a:r>
            <a:r>
              <a:rPr lang="en-US" dirty="0" smtClean="0"/>
              <a:t>Restore e to G.</a:t>
            </a:r>
            <a:endParaRPr lang="en-US" dirty="0" smtClean="0"/>
          </a:p>
          <a:p>
            <a:pPr marL="1257300" lvl="2" indent="-342900">
              <a:buFont typeface="+mj-lt"/>
              <a:buAutoNum type="alphaLcPeriod"/>
            </a:pPr>
            <a:r>
              <a:rPr lang="en-US" dirty="0" smtClean="0"/>
              <a:t>Otherwise, </a:t>
            </a:r>
            <a:r>
              <a:rPr lang="en-US" dirty="0" smtClean="0"/>
              <a:t>e must not have been part of the solution. </a:t>
            </a:r>
            <a:r>
              <a:rPr lang="en-US" dirty="0" smtClean="0"/>
              <a:t>L</a:t>
            </a:r>
            <a:r>
              <a:rPr lang="en-US" dirty="0" smtClean="0"/>
              <a:t>eave e out of G.</a:t>
            </a:r>
            <a:endParaRPr lang="en-US" dirty="0" smtClean="0"/>
          </a:p>
          <a:p>
            <a:pPr marL="1257300" lvl="2" indent="-342900">
              <a:buFont typeface="+mj-lt"/>
              <a:buAutoNum type="alphaLcPeriod"/>
            </a:pPr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remaining vertices are </a:t>
            </a:r>
            <a:r>
              <a:rPr lang="en-US" dirty="0" smtClean="0"/>
              <a:t>the solution to the </a:t>
            </a:r>
            <a:r>
              <a:rPr lang="en-US" dirty="0" smtClean="0"/>
              <a:t>original problem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Traveling Salesman Search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7689" y="2607076"/>
            <a:ext cx="838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112737" y="2248627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985642" y="3187156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12737" y="412939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5276298" y="2248627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5264829" y="412939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187156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Connector 10"/>
          <p:cNvCxnSpPr>
            <a:stCxn id="6" idx="7"/>
            <a:endCxn id="7" idx="3"/>
          </p:cNvCxnSpPr>
          <p:nvPr/>
        </p:nvCxnSpPr>
        <p:spPr>
          <a:xfrm flipV="1">
            <a:off x="3502982" y="2638872"/>
            <a:ext cx="1840271" cy="15574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0"/>
            <a:endCxn id="7" idx="4"/>
          </p:cNvCxnSpPr>
          <p:nvPr/>
        </p:nvCxnSpPr>
        <p:spPr>
          <a:xfrm flipV="1">
            <a:off x="5493429" y="2705827"/>
            <a:ext cx="11469" cy="14235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7"/>
            <a:endCxn id="9" idx="3"/>
          </p:cNvCxnSpPr>
          <p:nvPr/>
        </p:nvCxnSpPr>
        <p:spPr>
          <a:xfrm flipV="1">
            <a:off x="5655074" y="3577401"/>
            <a:ext cx="812681" cy="6189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6"/>
            <a:endCxn id="9" idx="2"/>
          </p:cNvCxnSpPr>
          <p:nvPr/>
        </p:nvCxnSpPr>
        <p:spPr>
          <a:xfrm>
            <a:off x="2442842" y="3415756"/>
            <a:ext cx="395795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7"/>
            <a:endCxn id="3" idx="3"/>
          </p:cNvCxnSpPr>
          <p:nvPr/>
        </p:nvCxnSpPr>
        <p:spPr>
          <a:xfrm flipV="1">
            <a:off x="2375887" y="2638872"/>
            <a:ext cx="803805" cy="6152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5"/>
            <a:endCxn id="6" idx="1"/>
          </p:cNvCxnSpPr>
          <p:nvPr/>
        </p:nvCxnSpPr>
        <p:spPr>
          <a:xfrm>
            <a:off x="2375887" y="3577401"/>
            <a:ext cx="803805" cy="6189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0"/>
            <a:endCxn id="3" idx="4"/>
          </p:cNvCxnSpPr>
          <p:nvPr/>
        </p:nvCxnSpPr>
        <p:spPr>
          <a:xfrm flipV="1">
            <a:off x="3341337" y="2705827"/>
            <a:ext cx="0" cy="14235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5"/>
            <a:endCxn id="9" idx="1"/>
          </p:cNvCxnSpPr>
          <p:nvPr/>
        </p:nvCxnSpPr>
        <p:spPr>
          <a:xfrm>
            <a:off x="5666543" y="2638872"/>
            <a:ext cx="801212" cy="6152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8" idx="2"/>
          </p:cNvCxnSpPr>
          <p:nvPr/>
        </p:nvCxnSpPr>
        <p:spPr>
          <a:xfrm>
            <a:off x="3569937" y="4357992"/>
            <a:ext cx="16948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" idx="6"/>
            <a:endCxn id="7" idx="2"/>
          </p:cNvCxnSpPr>
          <p:nvPr/>
        </p:nvCxnSpPr>
        <p:spPr>
          <a:xfrm>
            <a:off x="3569937" y="2477227"/>
            <a:ext cx="170636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1"/>
            <a:endCxn id="3" idx="5"/>
          </p:cNvCxnSpPr>
          <p:nvPr/>
        </p:nvCxnSpPr>
        <p:spPr>
          <a:xfrm flipH="1" flipV="1">
            <a:off x="3502982" y="2638872"/>
            <a:ext cx="1828802" cy="15574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66540" y="4303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70978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476103" y="3760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17714" y="2714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71131" y="3083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55914" y="3577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43600" y="2638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19800" y="3769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08710" y="2702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89314" y="2702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264829" y="2885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8948" y="5479854"/>
            <a:ext cx="130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Budget =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6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1" grpId="1"/>
      <p:bldP spid="62" grpId="0"/>
      <p:bldP spid="62" grpId="1"/>
      <p:bldP spid="63" grpId="0"/>
      <p:bldP spid="65" grpId="0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Converting Search to Optimization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1" y="1295400"/>
            <a:ext cx="8229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have a search algorithm that runs in polynomial time, we can construct an optimization algorithm that runs in polynomial time.</a:t>
            </a:r>
          </a:p>
          <a:p>
            <a:endParaRPr lang="en-US" sz="1000" dirty="0"/>
          </a:p>
          <a:p>
            <a:r>
              <a:rPr lang="en-US" dirty="0" smtClean="0"/>
              <a:t>For example, consider </a:t>
            </a:r>
            <a:r>
              <a:rPr lang="en-US" dirty="0" smtClean="0"/>
              <a:t>TSP again</a:t>
            </a:r>
            <a:r>
              <a:rPr lang="en-US" dirty="0" smtClean="0"/>
              <a:t>.  Given a graph G, let’s construct a polynomial-time optimization algorithm assuming that there’s a polynomial time search algorithm </a:t>
            </a:r>
            <a:r>
              <a:rPr lang="en-US" dirty="0"/>
              <a:t>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dirty="0" smtClean="0"/>
              <a:t>MIN </a:t>
            </a:r>
            <a:r>
              <a:rPr lang="en-US" dirty="0" smtClean="0"/>
              <a:t>be the sum of </a:t>
            </a:r>
            <a:r>
              <a:rPr lang="en-US" dirty="0" smtClean="0"/>
              <a:t>the V smallest </a:t>
            </a:r>
            <a:r>
              <a:rPr lang="en-US" dirty="0" smtClean="0"/>
              <a:t>edges in </a:t>
            </a:r>
            <a:r>
              <a:rPr lang="en-US" dirty="0" smtClean="0"/>
              <a:t>the graph</a:t>
            </a:r>
            <a:br>
              <a:rPr lang="en-US" dirty="0" smtClean="0"/>
            </a:b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Let MAX be he sum of the V largest edges in the graph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optimal solution must have a sum between </a:t>
            </a:r>
            <a:r>
              <a:rPr lang="en-US" dirty="0" smtClean="0"/>
              <a:t>MIN </a:t>
            </a:r>
            <a:r>
              <a:rPr lang="en-US" dirty="0" smtClean="0"/>
              <a:t>and </a:t>
            </a:r>
            <a:r>
              <a:rPr lang="en-US" dirty="0" smtClean="0"/>
              <a:t>MAX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Do a binary search in the interval </a:t>
            </a:r>
            <a:r>
              <a:rPr lang="en-US" dirty="0" smtClean="0"/>
              <a:t>[MIN </a:t>
            </a:r>
            <a:r>
              <a:rPr lang="en-US" dirty="0" smtClean="0"/>
              <a:t>.. </a:t>
            </a:r>
            <a:r>
              <a:rPr lang="en-US" dirty="0" smtClean="0"/>
              <a:t>MAX] </a:t>
            </a:r>
            <a:r>
              <a:rPr lang="en-US" dirty="0" smtClean="0"/>
              <a:t>for the largest </a:t>
            </a:r>
            <a:r>
              <a:rPr lang="en-US" dirty="0" smtClean="0"/>
              <a:t>B </a:t>
            </a:r>
            <a:r>
              <a:rPr lang="en-US" dirty="0" smtClean="0"/>
              <a:t>such that </a:t>
            </a:r>
            <a:r>
              <a:rPr lang="en-US" dirty="0" smtClean="0"/>
              <a:t>S(G,B) finds </a:t>
            </a:r>
            <a:r>
              <a:rPr lang="en-US" dirty="0" smtClean="0"/>
              <a:t>a solution.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endParaRPr lang="en-US" dirty="0" smtClean="0"/>
          </a:p>
          <a:p>
            <a:r>
              <a:rPr lang="en-US" dirty="0" smtClean="0"/>
              <a:t>Because the decision, search, and optimization variants of a problem are all equivalent in this sense, we will often restrict our attention to search problems.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18048</TotalTime>
  <Words>619</Words>
  <Application>Microsoft Office PowerPoint</Application>
  <PresentationFormat>On-screen Show (4:3)</PresentationFormat>
  <Paragraphs>172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Traveling Salesman Problem</vt:lpstr>
      <vt:lpstr>Search Problems</vt:lpstr>
      <vt:lpstr>Search Problems</vt:lpstr>
      <vt:lpstr>Polynomial and Exponential</vt:lpstr>
      <vt:lpstr>Decision, Search, Optimization</vt:lpstr>
      <vt:lpstr>Converting Decision to Search</vt:lpstr>
      <vt:lpstr>Traveling Salesman Search Problem</vt:lpstr>
      <vt:lpstr>Converting Search to Optimization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609</cp:revision>
  <dcterms:created xsi:type="dcterms:W3CDTF">2012-01-06T20:07:23Z</dcterms:created>
  <dcterms:modified xsi:type="dcterms:W3CDTF">2016-11-19T03:38:27Z</dcterms:modified>
</cp:coreProperties>
</file>