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63" r:id="rId3"/>
    <p:sldId id="285" r:id="rId4"/>
    <p:sldId id="286" r:id="rId5"/>
    <p:sldId id="287" r:id="rId6"/>
    <p:sldId id="288" r:id="rId7"/>
    <p:sldId id="289" r:id="rId8"/>
    <p:sldId id="290" r:id="rId9"/>
    <p:sldId id="294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1062502"/>
            <a:ext cx="55046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Find the shortest path (in a weighted graph) from a starting vertex (A in this example) to every reachable vertex.</a:t>
            </a:r>
          </a:p>
          <a:p>
            <a:endParaRPr lang="en-US" sz="1000" dirty="0"/>
          </a:p>
          <a:p>
            <a:r>
              <a:rPr lang="en-US" dirty="0" smtClean="0"/>
              <a:t>Assumption:  No cycles of net negative cost.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590543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90543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90543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0543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90543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8839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38839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38839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938839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38839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28330" y="2678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21872" y="3092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21872" y="40068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1872" y="355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21872" y="4464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200" y="446402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447623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90543" y="48772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8750" y="49212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932736" y="48724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90543" y="53344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8750" y="5378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32736" y="53296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596646" y="5791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44853" y="58356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38839" y="57868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96646" y="62539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44853" y="6297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38839" y="624911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9308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7197" y="1371600"/>
            <a:ext cx="379520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PQ = new </a:t>
            </a:r>
            <a:r>
              <a:rPr lang="en-US" dirty="0" err="1" smtClean="0"/>
              <a:t>PriorityQueue</a:t>
            </a:r>
            <a:r>
              <a:rPr lang="en-US" smtClean="0"/>
              <a:t>(|V|)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PQ.insertOrChange</a:t>
            </a:r>
            <a:r>
              <a:rPr lang="en-US" dirty="0" smtClean="0"/>
              <a:t>(s, 0)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/>
              <a:t>PQ.insertOrChange</a:t>
            </a:r>
            <a:r>
              <a:rPr lang="en-US" dirty="0"/>
              <a:t>(v, </a:t>
            </a:r>
            <a:r>
              <a:rPr lang="en-US" dirty="0" err="1"/>
              <a:t>dist</a:t>
            </a:r>
            <a:r>
              <a:rPr lang="en-US" dirty="0"/>
              <a:t>[v</a:t>
            </a:r>
            <a:r>
              <a:rPr lang="en-US" dirty="0" smtClean="0"/>
              <a:t>])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1371600"/>
            <a:ext cx="3962400" cy="480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Q = new Queue()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Q.enq</a:t>
            </a:r>
            <a:r>
              <a:rPr lang="en-US" dirty="0" smtClean="0"/>
              <a:t>(s)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Q.deq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= ∞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</a:t>
            </a:r>
            <a:r>
              <a:rPr lang="en-US" dirty="0" smtClean="0"/>
              <a:t>+ 1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/>
              <a:t>Q.enq</a:t>
            </a:r>
            <a:r>
              <a:rPr lang="en-US" dirty="0" smtClean="0"/>
              <a:t>(v)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0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Operation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1000" y="1632562"/>
            <a:ext cx="5424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fundamental operation in all three algorithms we will study is update, which applies to an edge (</a:t>
            </a:r>
            <a:r>
              <a:rPr lang="en-US" dirty="0" err="1" smtClean="0"/>
              <a:t>u,v,w</a:t>
            </a:r>
            <a:r>
              <a:rPr lang="en-US" dirty="0" smtClean="0"/>
              <a:t>).  That is, an edge from u to v with weight w:</a:t>
            </a:r>
          </a:p>
          <a:p>
            <a:endParaRPr lang="en-US" dirty="0"/>
          </a:p>
          <a:p>
            <a:pPr lvl="1"/>
            <a:r>
              <a:rPr lang="en-US" dirty="0" smtClean="0"/>
              <a:t>update (u, v, w)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if  </a:t>
            </a:r>
            <a:r>
              <a:rPr lang="en-US" dirty="0" err="1" smtClean="0"/>
              <a:t>dist</a:t>
            </a:r>
            <a:r>
              <a:rPr lang="en-US" dirty="0" smtClean="0"/>
              <a:t>[v] &gt;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[v]  = 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endParaRPr lang="en-US" dirty="0" smtClean="0"/>
          </a:p>
          <a:p>
            <a:r>
              <a:rPr lang="en-US" dirty="0"/>
              <a:t>Each time update makes a change to </a:t>
            </a:r>
            <a:r>
              <a:rPr lang="en-US" dirty="0" err="1"/>
              <a:t>dist</a:t>
            </a:r>
            <a:r>
              <a:rPr lang="en-US" dirty="0"/>
              <a:t> and </a:t>
            </a:r>
            <a:r>
              <a:rPr lang="en-US" dirty="0" err="1"/>
              <a:t>prev</a:t>
            </a:r>
            <a:r>
              <a:rPr lang="en-US" dirty="0"/>
              <a:t>, we get closer to a shortest paths tree.  When no more changes are possible, we have a shortest paths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Update Operation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" y="1482112"/>
            <a:ext cx="542427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(u, v, w)</a:t>
            </a:r>
          </a:p>
          <a:p>
            <a:r>
              <a:rPr lang="en-US" dirty="0"/>
              <a:t> </a:t>
            </a:r>
            <a:r>
              <a:rPr lang="en-US" dirty="0" smtClean="0"/>
              <a:t>   if  </a:t>
            </a:r>
            <a:r>
              <a:rPr lang="en-US" dirty="0" err="1" smtClean="0"/>
              <a:t>dist</a:t>
            </a:r>
            <a:r>
              <a:rPr lang="en-US" dirty="0" smtClean="0"/>
              <a:t>[v] &gt;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[v]  = 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endParaRPr lang="en-US" dirty="0" smtClean="0"/>
          </a:p>
          <a:p>
            <a:r>
              <a:rPr lang="en-US" dirty="0" smtClean="0"/>
              <a:t>Update in this order:</a:t>
            </a:r>
            <a:br>
              <a:rPr lang="en-US" dirty="0" smtClean="0"/>
            </a:b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(A, F, 4)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(C, G, 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(F, E, 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(A, E, 3)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78955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78955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78955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955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78955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1148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1148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1148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21148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21148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16742" y="21311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10284" y="2544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284" y="34590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10284" y="30107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10284" y="39162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6511" y="164011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60910" y="1629162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78955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27162" y="43734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21148" y="43247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878955" y="4786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27162" y="48306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21148" y="47819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878955" y="5243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33265" y="52878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21148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78955" y="570615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33265" y="57500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221148" y="570134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78955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221148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78955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7251" y="38738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77628" y="38738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227251" y="38738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89" grpId="0" animBg="1"/>
      <p:bldP spid="90" grpId="0" animBg="1"/>
      <p:bldP spid="94" grpId="0" animBg="1"/>
      <p:bldP spid="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Perfect Order of Update Operations?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1508" y="874752"/>
            <a:ext cx="5424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(u, v, w)</a:t>
            </a:r>
          </a:p>
          <a:p>
            <a:r>
              <a:rPr lang="en-US" dirty="0"/>
              <a:t> </a:t>
            </a:r>
            <a:r>
              <a:rPr lang="en-US" dirty="0" smtClean="0"/>
              <a:t>   if  </a:t>
            </a:r>
            <a:r>
              <a:rPr lang="en-US" dirty="0" err="1" smtClean="0"/>
              <a:t>dist</a:t>
            </a:r>
            <a:r>
              <a:rPr lang="en-US" dirty="0" smtClean="0"/>
              <a:t>[v] &gt;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[v]  =  </a:t>
            </a:r>
            <a:r>
              <a:rPr lang="en-US" dirty="0" err="1" smtClean="0"/>
              <a:t>dist</a:t>
            </a:r>
            <a:r>
              <a:rPr lang="en-US" dirty="0" smtClean="0"/>
              <a:t>[u] + w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</a:p>
          <a:p>
            <a:endParaRPr lang="en-US" dirty="0" smtClean="0"/>
          </a:p>
          <a:p>
            <a:r>
              <a:rPr lang="en-US" dirty="0" smtClean="0"/>
              <a:t>Only the yellow edges need to be</a:t>
            </a:r>
            <a:br>
              <a:rPr lang="en-US" dirty="0" smtClean="0"/>
            </a:br>
            <a:r>
              <a:rPr lang="en-US" dirty="0" smtClean="0"/>
              <a:t>updated.  (Of course, we don’t know</a:t>
            </a:r>
            <a:br>
              <a:rPr lang="en-US" dirty="0" smtClean="0"/>
            </a:br>
            <a:r>
              <a:rPr lang="en-US" dirty="0" smtClean="0"/>
              <a:t>in advance what they are!)</a:t>
            </a:r>
          </a:p>
          <a:p>
            <a:endParaRPr lang="en-US" dirty="0"/>
          </a:p>
          <a:p>
            <a:r>
              <a:rPr lang="en-US" dirty="0" smtClean="0"/>
              <a:t>The yellow edges form a tree.  We </a:t>
            </a:r>
            <a:br>
              <a:rPr lang="en-US" dirty="0" smtClean="0"/>
            </a:br>
            <a:r>
              <a:rPr lang="en-US" dirty="0" smtClean="0"/>
              <a:t>need to update the edge leading into 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vertex before we update the ones</a:t>
            </a:r>
            <a:br>
              <a:rPr lang="en-US" dirty="0" smtClean="0"/>
            </a:br>
            <a:r>
              <a:rPr lang="en-US" dirty="0" smtClean="0"/>
              <a:t>leaving it.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>AB, BC, CD, DH, CG, GF, FE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51399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51399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51399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51399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51399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1148" y="20433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1148" y="34151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1148" y="38723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21148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21148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16742" y="21311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10284" y="2544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284" y="34590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10284" y="29579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10284" y="39162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78955" y="164011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160910" y="1629162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951399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27162" y="43734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21148" y="43247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51399" y="4786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27162" y="48306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21148" y="47819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51399" y="5243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33265" y="52878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21148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51399" y="570615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33265" y="57500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221148" y="570134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51399" y="2500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21148" y="2500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51399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221148" y="29579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51399" y="47867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221148" y="47819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951399" y="341722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221148" y="34080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51399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21148" y="523910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951399" y="432951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21148" y="431729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51399" y="387442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21148" y="38652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3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7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7604" y="1122655"/>
            <a:ext cx="54242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can’t tell in advance what the perfect order will be.  </a:t>
            </a:r>
          </a:p>
          <a:p>
            <a:endParaRPr lang="en-US" sz="1000" dirty="0"/>
          </a:p>
          <a:p>
            <a:r>
              <a:rPr lang="en-US" dirty="0" smtClean="0"/>
              <a:t>If we update all the edges once, we will have certainly updated all the yellow edges at </a:t>
            </a:r>
            <a:r>
              <a:rPr lang="en-US" dirty="0" smtClean="0"/>
              <a:t>first level of yellow tree.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If we update all the edges again, we will have certainly updated all the yellow edges at </a:t>
            </a:r>
            <a:r>
              <a:rPr lang="en-US" dirty="0" smtClean="0"/>
              <a:t>second level of yellow tree.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If we do this V-1 times, we will have found the shortest paths tree.  </a:t>
            </a:r>
          </a:p>
          <a:p>
            <a:endParaRPr lang="en-US" sz="1000" dirty="0"/>
          </a:p>
          <a:p>
            <a:pPr lvl="1"/>
            <a:r>
              <a:rPr lang="en-US" dirty="0" smtClean="0"/>
              <a:t>Bellman-Ford (G, s)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for each u in V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repeat V-1 times</a:t>
            </a:r>
            <a:br>
              <a:rPr lang="en-US" dirty="0" smtClean="0"/>
            </a:br>
            <a:r>
              <a:rPr lang="en-US" dirty="0" smtClean="0"/>
              <a:t>        for each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  <a:br>
              <a:rPr lang="en-US" dirty="0" smtClean="0"/>
            </a:br>
            <a:r>
              <a:rPr lang="en-US" dirty="0" smtClean="0"/>
              <a:t>            update(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4304466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Optimization:  Stop early if nothing changes during an entire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Bellman-Ford Analysis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7604" y="1122655"/>
            <a:ext cx="5424273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Bellman-Ford (G, s)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for each u in V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repeat V-1 times</a:t>
            </a:r>
            <a:br>
              <a:rPr lang="en-US" dirty="0" smtClean="0"/>
            </a:br>
            <a:r>
              <a:rPr lang="en-US" dirty="0" smtClean="0"/>
              <a:t>        for each (</a:t>
            </a:r>
            <a:r>
              <a:rPr lang="en-US" dirty="0" err="1" smtClean="0"/>
              <a:t>u,v,w</a:t>
            </a:r>
            <a:r>
              <a:rPr lang="en-US" dirty="0" smtClean="0"/>
              <a:t>) in E</a:t>
            </a:r>
            <a:br>
              <a:rPr lang="en-US" dirty="0" smtClean="0"/>
            </a:br>
            <a:r>
              <a:rPr lang="en-US" dirty="0" smtClean="0"/>
              <a:t>            update(</a:t>
            </a:r>
            <a:r>
              <a:rPr lang="en-US" dirty="0" err="1" smtClean="0"/>
              <a:t>u,v,w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Initialization: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dirty="0"/>
          </a:p>
          <a:p>
            <a:r>
              <a:rPr lang="en-US" dirty="0" smtClean="0"/>
              <a:t>Body of  loop:</a:t>
            </a:r>
          </a:p>
          <a:p>
            <a:r>
              <a:rPr lang="en-US" dirty="0"/>
              <a:t> </a:t>
            </a:r>
            <a:r>
              <a:rPr lang="en-US" dirty="0" smtClean="0"/>
              <a:t>   O(ENUM) + O(E)</a:t>
            </a:r>
          </a:p>
          <a:p>
            <a:endParaRPr lang="en-US" dirty="0"/>
          </a:p>
          <a:p>
            <a:r>
              <a:rPr lang="en-US" dirty="0" smtClean="0"/>
              <a:t>Total:</a:t>
            </a:r>
          </a:p>
          <a:p>
            <a:r>
              <a:rPr lang="en-US" dirty="0"/>
              <a:t> </a:t>
            </a:r>
            <a:r>
              <a:rPr lang="en-US" dirty="0" smtClean="0"/>
              <a:t>   O(V) + O(V ENUM) + O(VE) =</a:t>
            </a:r>
          </a:p>
          <a:p>
            <a:r>
              <a:rPr lang="en-US" dirty="0"/>
              <a:t> </a:t>
            </a:r>
            <a:r>
              <a:rPr lang="en-US" dirty="0" smtClean="0"/>
              <a:t>   O(V ENUM)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4168199"/>
            <a:ext cx="1402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Matrix: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List: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2</a:t>
            </a:r>
            <a:r>
              <a:rPr lang="en-US" dirty="0" smtClean="0"/>
              <a:t> + 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a DAG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rgbClr val="FFFF0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37604" y="1122655"/>
            <a:ext cx="542427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do better if the graph is a DAG?</a:t>
            </a:r>
          </a:p>
          <a:p>
            <a:endParaRPr lang="en-US" sz="1000" dirty="0"/>
          </a:p>
          <a:p>
            <a:r>
              <a:rPr lang="en-US" dirty="0" smtClean="0"/>
              <a:t>Linearize the DAG.</a:t>
            </a:r>
          </a:p>
          <a:p>
            <a:endParaRPr lang="en-US" sz="1000" dirty="0"/>
          </a:p>
          <a:p>
            <a:r>
              <a:rPr lang="en-US" dirty="0" smtClean="0"/>
              <a:t>Update the edges out of each vertex, considering the vertices in linearized order.</a:t>
            </a:r>
          </a:p>
          <a:p>
            <a:endParaRPr lang="en-US" sz="1000" dirty="0"/>
          </a:p>
          <a:p>
            <a:r>
              <a:rPr lang="en-US" dirty="0" smtClean="0"/>
              <a:t>By linearizing, the edge into a vertex will be updated before the edges leaving a vertex.</a:t>
            </a:r>
          </a:p>
          <a:p>
            <a:endParaRPr lang="en-US" sz="1000" dirty="0"/>
          </a:p>
          <a:p>
            <a:r>
              <a:rPr lang="en-US" dirty="0" smtClean="0"/>
              <a:t>One way to linearize DAG</a:t>
            </a:r>
            <a:r>
              <a:rPr lang="en-US" smtClean="0"/>
              <a:t>:  IABCDGHFE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000" dirty="0"/>
          </a:p>
          <a:p>
            <a:r>
              <a:rPr lang="en-US" dirty="0" smtClean="0"/>
              <a:t>Possible order edges are considered:</a:t>
            </a:r>
            <a:br>
              <a:rPr lang="en-US" dirty="0" smtClean="0"/>
            </a:br>
            <a:r>
              <a:rPr lang="en-US" dirty="0" smtClean="0"/>
              <a:t>    ID IH AE AF </a:t>
            </a:r>
            <a:r>
              <a:rPr lang="en-US" dirty="0" smtClean="0">
                <a:solidFill>
                  <a:srgbClr val="FFFF00"/>
                </a:solidFill>
              </a:rPr>
              <a:t>AB</a:t>
            </a:r>
            <a:r>
              <a:rPr lang="en-US" dirty="0" smtClean="0"/>
              <a:t> BF </a:t>
            </a:r>
            <a:r>
              <a:rPr lang="en-US" dirty="0" smtClean="0">
                <a:solidFill>
                  <a:srgbClr val="FFFF00"/>
                </a:solidFill>
              </a:rPr>
              <a:t>BC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CG</a:t>
            </a:r>
            <a:r>
              <a:rPr lang="en-US" dirty="0" smtClean="0"/>
              <a:t> CF </a:t>
            </a:r>
            <a:r>
              <a:rPr lang="en-US" dirty="0" smtClean="0">
                <a:solidFill>
                  <a:srgbClr val="FFFF00"/>
                </a:solidFill>
              </a:rPr>
              <a:t>DH GF</a:t>
            </a:r>
            <a:r>
              <a:rPr lang="en-US" dirty="0" smtClean="0"/>
              <a:t> GH </a:t>
            </a:r>
            <a:r>
              <a:rPr lang="en-US" dirty="0" smtClean="0">
                <a:solidFill>
                  <a:srgbClr val="FFFF00"/>
                </a:solidFill>
              </a:rPr>
              <a:t>FE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Analysis:</a:t>
            </a:r>
          </a:p>
          <a:p>
            <a:endParaRPr lang="en-US" sz="1000" dirty="0"/>
          </a:p>
          <a:p>
            <a:r>
              <a:rPr lang="en-US" dirty="0" smtClean="0"/>
              <a:t>Linearize: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Process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51717" y="4950797"/>
            <a:ext cx="104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Matrix: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List:</a:t>
            </a:r>
          </a:p>
          <a:p>
            <a:r>
              <a:rPr lang="en-US" dirty="0"/>
              <a:t> </a:t>
            </a:r>
            <a:r>
              <a:rPr lang="en-US" dirty="0" smtClean="0"/>
              <a:t>   O(V+E)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Negative Edges (Cycles Allowed)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7196" y="1589192"/>
            <a:ext cx="54242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 the shortest paths tree incrementally, as in BFS.</a:t>
            </a:r>
          </a:p>
          <a:p>
            <a:endParaRPr lang="en-US" sz="1000" dirty="0"/>
          </a:p>
          <a:p>
            <a:r>
              <a:rPr lang="en-US" dirty="0" smtClean="0"/>
              <a:t>Initially, the tree contains only the start vertex (A).</a:t>
            </a:r>
          </a:p>
          <a:p>
            <a:endParaRPr lang="en-US" sz="1000" dirty="0"/>
          </a:p>
          <a:p>
            <a:r>
              <a:rPr lang="en-US" dirty="0" smtClean="0"/>
              <a:t>During each pass, add to the tree the non-tree vertex that is closest to the start vertex.</a:t>
            </a:r>
          </a:p>
          <a:p>
            <a:endParaRPr lang="en-US" sz="1000" dirty="0"/>
          </a:p>
          <a:p>
            <a:r>
              <a:rPr lang="en-US" dirty="0" smtClean="0"/>
              <a:t>But how to figure out which vertex to incorporate next?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7196" y="1589192"/>
            <a:ext cx="775760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structure that keeps track of unique keys with associated weights</a:t>
            </a:r>
          </a:p>
          <a:p>
            <a:endParaRPr lang="en-US" sz="1000" dirty="0"/>
          </a:p>
          <a:p>
            <a:r>
              <a:rPr lang="en-US" dirty="0" smtClean="0"/>
              <a:t>Operations: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err="1" smtClean="0"/>
              <a:t>PriorityQueue</a:t>
            </a:r>
            <a:r>
              <a:rPr lang="en-US" dirty="0" smtClean="0"/>
              <a:t>(n)</a:t>
            </a:r>
          </a:p>
          <a:p>
            <a:pPr lvl="2"/>
            <a:r>
              <a:rPr lang="en-US" dirty="0" smtClean="0"/>
              <a:t>Creates an empty priority queue for vertices 1 through 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Reports whether PQ is empty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PQ.insertOrChange</a:t>
            </a:r>
            <a:r>
              <a:rPr lang="en-US" dirty="0" smtClean="0"/>
              <a:t>(v, w)</a:t>
            </a:r>
          </a:p>
          <a:p>
            <a:pPr lvl="2"/>
            <a:r>
              <a:rPr lang="en-US" dirty="0" smtClean="0"/>
              <a:t>Inserts vertex v with associated weight w (if v isn’t already in PQ)</a:t>
            </a:r>
          </a:p>
          <a:p>
            <a:pPr lvl="2"/>
            <a:r>
              <a:rPr lang="en-US" dirty="0" smtClean="0"/>
              <a:t>Changes weight of vertex v to w (if v is already in PQ)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Deletes and returns vertex </a:t>
            </a:r>
            <a:r>
              <a:rPr lang="en-US" dirty="0" smtClean="0"/>
              <a:t>with smallest weight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1009</Words>
  <Application>Microsoft Office PowerPoint</Application>
  <PresentationFormat>On-screen Show (4:3)</PresentationFormat>
  <Paragraphs>460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Shortest Paths</vt:lpstr>
      <vt:lpstr>Update Operation</vt:lpstr>
      <vt:lpstr>Application of Update Operation</vt:lpstr>
      <vt:lpstr>Perfect Order of Update Operations?</vt:lpstr>
      <vt:lpstr>Bellman-Ford Algorithm</vt:lpstr>
      <vt:lpstr>Bellman-Ford Analysis</vt:lpstr>
      <vt:lpstr>On a DAG</vt:lpstr>
      <vt:lpstr>No Negative Edges (Cycles Allowed)</vt:lpstr>
      <vt:lpstr>Priority Queue</vt:lpstr>
      <vt:lpstr>Dijkstra’s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242</cp:revision>
  <dcterms:created xsi:type="dcterms:W3CDTF">2012-01-06T20:07:23Z</dcterms:created>
  <dcterms:modified xsi:type="dcterms:W3CDTF">2016-09-20T21:36:05Z</dcterms:modified>
</cp:coreProperties>
</file>