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20" y="-251620"/>
            <a:ext cx="452595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5" y="2171704"/>
            <a:ext cx="5851529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3" y="190506"/>
            <a:ext cx="5851529" cy="6019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0" y="4406894"/>
            <a:ext cx="7772400" cy="1362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0" y="2906713"/>
            <a:ext cx="77724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196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3" cy="639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2"/>
            <a:ext cx="4040183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3" y="1535112"/>
            <a:ext cx="4041776" cy="639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3" y="2174872"/>
            <a:ext cx="4041776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47"/>
            <a:ext cx="3008310" cy="11620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46" y="273047"/>
            <a:ext cx="5111752" cy="58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095"/>
            <a:ext cx="3008310" cy="469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5"/>
            <a:ext cx="5486399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F49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2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33400" y="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7900" y="838200"/>
            <a:ext cx="30198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Sort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 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mergesort(A, 0, A.length-1)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&gt;= 1)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(lo+hi)/2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lo, mid)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mid+1,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merge(A, lo, mid, hi)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87" name="Shape 8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96" name="Shape 9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05" name="Shape 10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14" name="Shape 11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23" name="Shape 12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32" name="Shape 13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41" name="Shape 14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50" name="Shape 15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59" name="Shape 15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68" name="Shape 16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77" name="Shape 17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186" name="Shape 18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195" name="Shape 19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204" name="Shape 20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13" name="Shape 21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728078" y="2460387"/>
            <a:ext cx="3657600" cy="457200"/>
            <a:chOff x="3810000" y="1600200"/>
            <a:chExt cx="3657600" cy="457200"/>
          </a:xfrm>
        </p:grpSpPr>
        <p:sp>
          <p:nvSpPr>
            <p:cNvPr id="222" name="Shape 22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31" name="Shape 23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40" name="Shape 24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49" name="Shape 24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728078" y="1580258"/>
            <a:ext cx="3657600" cy="457200"/>
            <a:chOff x="3810000" y="1600200"/>
            <a:chExt cx="3657600" cy="457200"/>
          </a:xfrm>
        </p:grpSpPr>
        <p:sp>
          <p:nvSpPr>
            <p:cNvPr id="258" name="Shape 25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3728078" y="3553598"/>
            <a:ext cx="2428870" cy="286232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O(n/2)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532521" y="4938592"/>
            <a:ext cx="2217274" cy="147732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Improved 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57900" y="4250975"/>
            <a:ext cx="31029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 = 1)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mid = (lo+hi)/2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lo, mid)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mergesort(A, mid+1,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(A[mid] &gt; A[mid+1])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merge(A, lo, mid, hi)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533400" y="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Tail Recursion Optimization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57909" y="838200"/>
            <a:ext cx="8391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method ends with a recursive call, it can be mechanically converted into a loop, eliminating  the stack frame overhead inherent in recursion.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66800" y="1691043"/>
            <a:ext cx="2466572" cy="273921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gcd (int a, int b)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(b == 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gcd(b, a%b);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53851" y="1691043"/>
            <a:ext cx="2532747" cy="273921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gcd (int a, int b)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while (b &gt; 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mod = a %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 = 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b = mod;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a;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45660" y="5029200"/>
            <a:ext cx="8391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can’t apply this optimization to mergesort (merge happens after recursion),  but we can apply it to quicksort (recursion happens after partition).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533400" y="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6225" y="762000"/>
            <a:ext cx="3429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Sort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 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quicksort(A, 0, A.length-1`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Sort A[lo ..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(hi-lo &gt; = 1)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pivot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lo, pivot-1)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quicksort(A, pivot+1, hi)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4" name="Shape 284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285" name="Shape 28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293" name="Shape 293"/>
          <p:cNvSpPr txBox="1"/>
          <p:nvPr/>
        </p:nvSpPr>
        <p:spPr>
          <a:xfrm>
            <a:off x="3847880" y="2820184"/>
            <a:ext cx="2677335" cy="313932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T(n-1) + T(0)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= T(n-1)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T(n) = 2T(n/2)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O(n log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 fact, Θ(n log n)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858000" y="2819400"/>
            <a:ext cx="2125500" cy="403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Θ(n)  [stack frames]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Θ(log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worst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Θ(log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Revised best case: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Θ(1)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296" name="Shape 29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05" name="Shape 30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14" name="Shape 31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23" name="Shape 32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32" name="Shape 332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41" name="Shape 341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50" name="Shape 35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59" name="Shape 35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68" name="Shape 36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77" name="Shape 37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86" name="Shape 38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395" name="Shape 395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404" name="Shape 404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4063856" y="1323109"/>
            <a:ext cx="3657600" cy="457200"/>
            <a:chOff x="3810000" y="1600200"/>
            <a:chExt cx="3657600" cy="457200"/>
          </a:xfrm>
        </p:grpSpPr>
        <p:sp>
          <p:nvSpPr>
            <p:cNvPr id="413" name="Shape 413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97480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421" name="Shape 421"/>
          <p:cNvSpPr txBox="1"/>
          <p:nvPr/>
        </p:nvSpPr>
        <p:spPr>
          <a:xfrm>
            <a:off x="106225" y="3840850"/>
            <a:ext cx="34962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 With tail recursion optimization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(hi-lo &gt;= 1)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pivot = partition(A, lo,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(pivot-lo &gt; hi-pivot)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quicksort(A, pivot+1, hi)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hi = pivot-1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quicksort(A, lo, pivot-1)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lo = pivot+1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574197" y="-692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86508" y="838200"/>
            <a:ext cx="8217289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Problem:  Given an array A of length n, find the element that would be at A[i] if A were sorted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approach:  Sort A, return A[i].  Cost (primarily of sorting) is O(n log 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based on quicksort: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899005" y="2631465"/>
            <a:ext cx="397779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A, where 0 ≤ i &lt; A.length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quickselect(A, 0, A.length-1, 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A[lo … hi]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 (A, lo, hi,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(lo ==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(p ==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(p &gt; 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lo, p-1,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p+1, hi, i)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30" name="Shape 430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39" name="Shape 439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48" name="Shape 448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57" name="Shape 457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7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5029200" y="3962400"/>
            <a:ext cx="3657600" cy="457200"/>
            <a:chOff x="3810000" y="1600200"/>
            <a:chExt cx="3657600" cy="457200"/>
          </a:xfrm>
        </p:grpSpPr>
        <p:sp>
          <p:nvSpPr>
            <p:cNvPr id="466" name="Shape 466"/>
            <p:cNvSpPr/>
            <p:nvPr/>
          </p:nvSpPr>
          <p:spPr>
            <a:xfrm>
              <a:off x="3810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267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1816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70104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5532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60960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638800" y="16002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474" name="Shape 474"/>
          <p:cNvSpPr txBox="1"/>
          <p:nvPr/>
        </p:nvSpPr>
        <p:spPr>
          <a:xfrm>
            <a:off x="5943600" y="3352800"/>
            <a:ext cx="1732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574197" y="-692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Quickselect Analysis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52400" y="914400"/>
            <a:ext cx="397779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A, where 0 ≤ i &lt; A.length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quickselect(A,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quickselect(A, 0, A.length, 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Selects from A[lo … hi-1]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 (A, lo, hi,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(lo+1 ==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partition(A, lo, hi)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(p ==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 if (p &gt; i)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lo, p, 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quickselect(A, p+1, hi, i)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4724400" y="1676400"/>
            <a:ext cx="3707233" cy="424731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 (found with one partition)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O(n)    [cost of single partition]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 if always  perfect partition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T(n) = 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 if always worst partition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T(n) = T(n-1)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case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O(n)     [see book for details]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95302" y="7619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04796" y="1066800"/>
            <a:ext cx="8534404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insertion sorting [a, b, c].  The letters stand for unknown integers.  How might the sort unfold?  Let’s build a decision tree.</a:t>
            </a:r>
          </a:p>
        </p:txBody>
      </p:sp>
      <p:sp>
        <p:nvSpPr>
          <p:cNvPr id="488" name="Shape 488"/>
          <p:cNvSpPr/>
          <p:nvPr/>
        </p:nvSpPr>
        <p:spPr>
          <a:xfrm>
            <a:off x="2438400" y="2209800"/>
            <a:ext cx="3276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[acb] [bac] [bca] [cab] [cba]</a:t>
            </a:r>
          </a:p>
        </p:txBody>
      </p:sp>
      <p:sp>
        <p:nvSpPr>
          <p:cNvPr id="489" name="Shape 489"/>
          <p:cNvSpPr/>
          <p:nvPr/>
        </p:nvSpPr>
        <p:spPr>
          <a:xfrm>
            <a:off x="982462" y="3483091"/>
            <a:ext cx="1752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[acb] [cab]</a:t>
            </a:r>
          </a:p>
        </p:txBody>
      </p:sp>
      <p:sp>
        <p:nvSpPr>
          <p:cNvPr id="490" name="Shape 490"/>
          <p:cNvSpPr/>
          <p:nvPr/>
        </p:nvSpPr>
        <p:spPr>
          <a:xfrm>
            <a:off x="5029200" y="3483091"/>
            <a:ext cx="175260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[bac]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[bca] [cba]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505200" y="2626310"/>
            <a:ext cx="79861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&lt; a ?</a:t>
            </a:r>
          </a:p>
        </p:txBody>
      </p:sp>
      <p:cxnSp>
        <p:nvCxnSpPr>
          <p:cNvPr id="492" name="Shape 492"/>
          <p:cNvCxnSpPr/>
          <p:nvPr/>
        </p:nvCxnSpPr>
        <p:spPr>
          <a:xfrm flipH="1">
            <a:off x="2819400" y="3036332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>
            <a:off x="4367441" y="3036332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4" name="Shape 494"/>
          <p:cNvSpPr/>
          <p:nvPr/>
        </p:nvSpPr>
        <p:spPr>
          <a:xfrm>
            <a:off x="483833" y="4876800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[abc]</a:t>
            </a:r>
          </a:p>
        </p:txBody>
      </p:sp>
      <p:sp>
        <p:nvSpPr>
          <p:cNvPr id="495" name="Shape 495"/>
          <p:cNvSpPr/>
          <p:nvPr/>
        </p:nvSpPr>
        <p:spPr>
          <a:xfrm>
            <a:off x="2308933" y="4876800"/>
            <a:ext cx="1174071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[acb]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[cab]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465865" y="3924492"/>
            <a:ext cx="785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b ?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849853" y="4368805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8" name="Shape 498"/>
          <p:cNvCxnSpPr/>
          <p:nvPr/>
        </p:nvCxnSpPr>
        <p:spPr>
          <a:xfrm>
            <a:off x="2286000" y="4348260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9" name="Shape 499"/>
          <p:cNvSpPr txBox="1"/>
          <p:nvPr/>
        </p:nvSpPr>
        <p:spPr>
          <a:xfrm>
            <a:off x="5512603" y="3915614"/>
            <a:ext cx="77457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a ?</a:t>
            </a:r>
          </a:p>
        </p:txBody>
      </p:sp>
      <p:sp>
        <p:nvSpPr>
          <p:cNvPr id="500" name="Shape 500"/>
          <p:cNvSpPr/>
          <p:nvPr/>
        </p:nvSpPr>
        <p:spPr>
          <a:xfrm>
            <a:off x="6236426" y="4876800"/>
            <a:ext cx="121877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[bca]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[cba]</a:t>
            </a:r>
          </a:p>
        </p:txBody>
      </p:sp>
      <p:sp>
        <p:nvSpPr>
          <p:cNvPr id="501" name="Shape 501"/>
          <p:cNvSpPr/>
          <p:nvPr/>
        </p:nvSpPr>
        <p:spPr>
          <a:xfrm>
            <a:off x="4477978" y="4862744"/>
            <a:ext cx="689070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[bac]</a:t>
            </a:r>
          </a:p>
        </p:txBody>
      </p:sp>
      <p:cxnSp>
        <p:nvCxnSpPr>
          <p:cNvPr id="502" name="Shape 502"/>
          <p:cNvCxnSpPr/>
          <p:nvPr/>
        </p:nvCxnSpPr>
        <p:spPr>
          <a:xfrm flipH="1">
            <a:off x="4862248" y="4368805"/>
            <a:ext cx="609599" cy="44075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03" name="Shape 503"/>
          <p:cNvCxnSpPr/>
          <p:nvPr/>
        </p:nvCxnSpPr>
        <p:spPr>
          <a:xfrm>
            <a:off x="6298396" y="4348260"/>
            <a:ext cx="585558" cy="415517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4" name="Shape 504"/>
          <p:cNvSpPr/>
          <p:nvPr/>
        </p:nvSpPr>
        <p:spPr>
          <a:xfrm>
            <a:off x="2072381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[acb]</a:t>
            </a:r>
          </a:p>
        </p:txBody>
      </p:sp>
      <p:sp>
        <p:nvSpPr>
          <p:cNvPr id="505" name="Shape 505"/>
          <p:cNvSpPr/>
          <p:nvPr/>
        </p:nvSpPr>
        <p:spPr>
          <a:xfrm>
            <a:off x="3062981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[cab]</a:t>
            </a:r>
          </a:p>
        </p:txBody>
      </p:sp>
      <p:sp>
        <p:nvSpPr>
          <p:cNvPr id="506" name="Shape 506"/>
          <p:cNvSpPr/>
          <p:nvPr/>
        </p:nvSpPr>
        <p:spPr>
          <a:xfrm>
            <a:off x="6067319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[bca]</a:t>
            </a:r>
          </a:p>
        </p:txBody>
      </p:sp>
      <p:sp>
        <p:nvSpPr>
          <p:cNvPr id="507" name="Shape 507"/>
          <p:cNvSpPr/>
          <p:nvPr/>
        </p:nvSpPr>
        <p:spPr>
          <a:xfrm>
            <a:off x="7089177" y="6292787"/>
            <a:ext cx="732038" cy="45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[cba]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512934" y="5323642"/>
            <a:ext cx="77457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a ?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6479885" y="5319944"/>
            <a:ext cx="78579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&lt; b ?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2512935" y="5720516"/>
            <a:ext cx="266886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1" name="Shape 511"/>
          <p:cNvCxnSpPr/>
          <p:nvPr/>
        </p:nvCxnSpPr>
        <p:spPr>
          <a:xfrm flipH="1">
            <a:off x="6426309" y="5720516"/>
            <a:ext cx="266886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2" name="Shape 512"/>
          <p:cNvCxnSpPr/>
          <p:nvPr/>
        </p:nvCxnSpPr>
        <p:spPr>
          <a:xfrm>
            <a:off x="3124200" y="5720516"/>
            <a:ext cx="262537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3" name="Shape 513"/>
          <p:cNvCxnSpPr/>
          <p:nvPr/>
        </p:nvCxnSpPr>
        <p:spPr>
          <a:xfrm>
            <a:off x="7147232" y="5720516"/>
            <a:ext cx="262537" cy="572272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4" name="Shape 514"/>
          <p:cNvSpPr txBox="1"/>
          <p:nvPr/>
        </p:nvSpPr>
        <p:spPr>
          <a:xfrm>
            <a:off x="4539914" y="2928892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237392" y="572051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2512934" y="4213471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6520589" y="427882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7260006" y="5815496"/>
            <a:ext cx="491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2809071" y="292786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2318550" y="5721139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849853" y="427882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862248" y="428494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6162850" y="5821985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548975" y="2115233"/>
            <a:ext cx="25444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sort (first) plus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remaining possibilities</a:t>
            </a:r>
          </a:p>
        </p:txBody>
      </p:sp>
      <p:cxnSp>
        <p:nvCxnSpPr>
          <p:cNvPr id="525" name="Shape 525"/>
          <p:cNvCxnSpPr/>
          <p:nvPr/>
        </p:nvCxnSpPr>
        <p:spPr>
          <a:xfrm flipH="1">
            <a:off x="5899888" y="2438399"/>
            <a:ext cx="579996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495302" y="76196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04800" y="1219200"/>
            <a:ext cx="858914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leaves are in the decision tree?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6, one corresponding to each possible ordering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leaves would there be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n!, one corresponding to each possible ordering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length of the longest path?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3, the number of comparisons required for the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length of the shortest path?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2, the number of comparisons required for the best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length of the longest path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n(n-1)/2, the number of comparisons required for the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length of the shortest path for an array with n elements?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n-1, the number of comparisons required for the best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96039" y="-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53140" y="685800"/>
            <a:ext cx="8915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shape of a decision tree for mergesort?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balanced:  all  branches about the same length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be the shape of a decision tree for quicksort?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Unbalanced:  some extremely long branches because of worst case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would  be the shape of a decision tree for the sorting algorithm with the absolutely fastest worst case?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Completely balanced (to minimize longest path length)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n! leaf nodes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height (longest path length) of a balanced binary tree with n leaf nodes?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Θ(log n)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height (longest path length) of a balanced binary tree with n! leaf nodes?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Θ(log n!)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496039" y="-76200"/>
            <a:ext cx="8229600" cy="71596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Comparison Sort Lower Bound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53140" y="685800"/>
            <a:ext cx="8915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lower bound can we now put on all comparison-based sorting algorithms?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Ω(log n!)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But what is log n!  ?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log n! =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log(1 ∙ 2 ∙ … ∙ n) =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1 + log 2 + … + log n ≤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n + log n + … + log n =       (n terms in sum)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 log n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log n! = 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1 + log 2 + … + log n ≥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log n/2 + … + log n/2 =             (n/2 terms in sum)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n/2 log n/2 =</a:t>
            </a:r>
          </a:p>
          <a:p>
            <a:pPr indent="0" lvl="2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n/2 log n  -  n/2 log 2</a:t>
            </a:r>
          </a:p>
          <a:p>
            <a:pPr indent="-342900" lvl="1" marL="34290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log n! is both O(n log n) and Ω(n log n), and thus is Θ(n log n)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lower bound can we now put on all comparison-based sorting algorithms?</a:t>
            </a:r>
          </a:p>
          <a:p>
            <a:pPr indent="-342900" lvl="2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 log n)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