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5" r:id="rId2"/>
    <p:sldId id="296" r:id="rId3"/>
    <p:sldId id="297" r:id="rId4"/>
    <p:sldId id="298" r:id="rId5"/>
    <p:sldId id="299" r:id="rId6"/>
    <p:sldId id="300" r:id="rId7"/>
    <p:sldId id="30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7F00"/>
    <a:srgbClr val="B3BA5E"/>
    <a:srgbClr val="00FF64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2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9CBD6-C385-476F-8E2F-C85AB591803F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43BE6-9BFD-47B2-8B1C-C742F63EE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56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43BE6-9BFD-47B2-8B1C-C742F63EE4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4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8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0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0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0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9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8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4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A061-DC83-45B6-B199-FCCCB683D7BD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A061-DC83-45B6-B199-FCCCB683D7BD}" type="datetimeFigureOut">
              <a:rPr lang="en-US" smtClean="0"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6A47-338B-4454-8EEB-44758AFE0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49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Modular Arithmetic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9768" y="1066800"/>
            <a:ext cx="7391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  x mod N   where x and N are integers and N &gt; 1?</a:t>
            </a:r>
            <a:br>
              <a:rPr lang="en-US" dirty="0" smtClean="0"/>
            </a:br>
            <a:endParaRPr lang="en-US" sz="10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x mod N  =  x + </a:t>
            </a:r>
            <a:r>
              <a:rPr lang="en-US" dirty="0" err="1" smtClean="0"/>
              <a:t>kN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          where k is an integer  and  0  ≤   x + </a:t>
            </a:r>
            <a:r>
              <a:rPr lang="en-US" dirty="0" err="1" smtClean="0"/>
              <a:t>kN</a:t>
            </a:r>
            <a:r>
              <a:rPr lang="en-US" dirty="0" smtClean="0"/>
              <a:t>  &lt;   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In other words, </a:t>
            </a:r>
            <a:r>
              <a:rPr lang="en-US" dirty="0" smtClean="0"/>
              <a:t>the result of adding a </a:t>
            </a:r>
            <a:r>
              <a:rPr lang="en-US" dirty="0" smtClean="0"/>
              <a:t>multiple of N to x to get into the right range</a:t>
            </a: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Examples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0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4 mod 5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4 + 0∙5  =  4</a:t>
            </a:r>
            <a:br>
              <a:rPr lang="en-US" dirty="0" smtClean="0"/>
            </a:br>
            <a:endParaRPr lang="en-US" sz="10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14 mod 8</a:t>
            </a:r>
          </a:p>
          <a:p>
            <a:pPr lvl="1"/>
            <a:r>
              <a:rPr lang="en-US" dirty="0"/>
              <a:t>	14 </a:t>
            </a:r>
            <a:r>
              <a:rPr lang="en-US" dirty="0" smtClean="0"/>
              <a:t>- 1∙8  =  6</a:t>
            </a:r>
            <a:br>
              <a:rPr lang="en-US" dirty="0" smtClean="0"/>
            </a:br>
            <a:endParaRPr lang="en-US" sz="10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101 mod 4</a:t>
            </a:r>
          </a:p>
          <a:p>
            <a:pPr lvl="2"/>
            <a:r>
              <a:rPr lang="en-US" dirty="0" smtClean="0"/>
              <a:t>101 - 25∙4  =  1</a:t>
            </a:r>
            <a:r>
              <a:rPr lang="en-US" sz="1000" dirty="0" smtClean="0"/>
              <a:t/>
            </a:r>
            <a:br>
              <a:rPr lang="en-US" sz="1000" dirty="0" smtClean="0"/>
            </a:br>
            <a:endParaRPr lang="en-US" sz="10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-14 mod 8</a:t>
            </a:r>
          </a:p>
          <a:p>
            <a:pPr lvl="2"/>
            <a:r>
              <a:rPr lang="en-US" dirty="0"/>
              <a:t>-14 + </a:t>
            </a:r>
            <a:r>
              <a:rPr lang="en-US" dirty="0" smtClean="0"/>
              <a:t>2∙8  =  2</a:t>
            </a:r>
            <a:r>
              <a:rPr lang="en-US" sz="1000" dirty="0" smtClean="0"/>
              <a:t/>
            </a:r>
            <a:br>
              <a:rPr lang="en-US" sz="1000" dirty="0" smtClean="0"/>
            </a:br>
            <a:endParaRPr lang="en-US" sz="10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-101 mod 4</a:t>
            </a:r>
          </a:p>
          <a:p>
            <a:pPr lvl="2"/>
            <a:r>
              <a:rPr lang="en-US" dirty="0" smtClean="0"/>
              <a:t>-101 + 26∙4  =  3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95928" y="3200400"/>
            <a:ext cx="38100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x ≥ 0,  x mod N  is remainder after dividing  by N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x &lt; 0,  x mod N  is  N – (-x mod N)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Java and C, the % operator is mod for non-negatives but not for negatives</a:t>
            </a:r>
          </a:p>
          <a:p>
            <a:endParaRPr lang="en-US" dirty="0"/>
          </a:p>
          <a:p>
            <a:r>
              <a:rPr lang="en-US" dirty="0" smtClean="0"/>
              <a:t>For x &lt; 0,  x % N  =  -(-x % 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8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Modular Arithmetic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95400"/>
            <a:ext cx="70104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We’ll often use the notation   x ≡ y (mod N)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means each of the following</a:t>
            </a:r>
          </a:p>
          <a:p>
            <a:endParaRPr lang="en-US" sz="10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x mod N  =  y mod 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N evenly divides  x-y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x and y differ by a multiple of 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dirty="0" smtClean="0"/>
              <a:t>True or false:</a:t>
            </a:r>
          </a:p>
          <a:p>
            <a:endParaRPr lang="en-US" sz="10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5 </a:t>
            </a:r>
            <a:r>
              <a:rPr lang="en-US" dirty="0"/>
              <a:t>≡ </a:t>
            </a:r>
            <a:r>
              <a:rPr lang="en-US" dirty="0" smtClean="0"/>
              <a:t>12 (mod 7)</a:t>
            </a:r>
          </a:p>
          <a:p>
            <a:pPr lvl="2"/>
            <a:r>
              <a:rPr lang="en-US" dirty="0" smtClean="0"/>
              <a:t>true</a:t>
            </a:r>
          </a:p>
          <a:p>
            <a:pPr lvl="2"/>
            <a:endParaRPr lang="en-US" sz="10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14 </a:t>
            </a:r>
            <a:r>
              <a:rPr lang="en-US" dirty="0"/>
              <a:t>≡ </a:t>
            </a:r>
            <a:r>
              <a:rPr lang="en-US" dirty="0" smtClean="0"/>
              <a:t>36 </a:t>
            </a:r>
            <a:r>
              <a:rPr lang="en-US" dirty="0"/>
              <a:t>(mod </a:t>
            </a:r>
            <a:r>
              <a:rPr lang="en-US" dirty="0" smtClean="0"/>
              <a:t>3)</a:t>
            </a:r>
          </a:p>
          <a:p>
            <a:pPr lvl="2"/>
            <a:r>
              <a:rPr lang="en-US" dirty="0" smtClean="0"/>
              <a:t>false</a:t>
            </a:r>
            <a:br>
              <a:rPr lang="en-US" dirty="0" smtClean="0"/>
            </a:br>
            <a:endParaRPr lang="en-US" sz="1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23948273943872389272  </a:t>
            </a:r>
            <a:r>
              <a:rPr lang="en-US" dirty="0"/>
              <a:t>≡ </a:t>
            </a:r>
            <a:r>
              <a:rPr lang="en-US" dirty="0" smtClean="0"/>
              <a:t> 234239423949478  </a:t>
            </a:r>
            <a:r>
              <a:rPr lang="en-US" dirty="0"/>
              <a:t>(mod </a:t>
            </a:r>
            <a:r>
              <a:rPr lang="en-US" dirty="0" smtClean="0"/>
              <a:t>2)</a:t>
            </a:r>
          </a:p>
          <a:p>
            <a:pPr lvl="2"/>
            <a:r>
              <a:rPr lang="en-US" dirty="0" smtClean="0"/>
              <a:t>true</a:t>
            </a:r>
          </a:p>
          <a:p>
            <a:pPr lvl="2"/>
            <a:endParaRPr lang="en-US" sz="10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23948723497239878970  ≡  938473847389731 (mod 10)</a:t>
            </a:r>
          </a:p>
          <a:p>
            <a:pPr lvl="2"/>
            <a:r>
              <a:rPr lang="en-US" dirty="0" smtClean="0"/>
              <a:t>false</a:t>
            </a: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8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Properties of Modular Arithmetic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990600"/>
            <a:ext cx="4690643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Substitution rule</a:t>
            </a:r>
          </a:p>
          <a:p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dirty="0" smtClean="0"/>
              <a:t>        If   x ≡ x’ (mod N)   and  y </a:t>
            </a:r>
            <a:r>
              <a:rPr lang="en-US" dirty="0"/>
              <a:t>≡</a:t>
            </a:r>
            <a:r>
              <a:rPr lang="en-US" dirty="0" smtClean="0"/>
              <a:t> y’ (mod N) then:</a:t>
            </a:r>
            <a:br>
              <a:rPr lang="en-US" dirty="0" smtClean="0"/>
            </a:br>
            <a:r>
              <a:rPr lang="en-US" dirty="0" smtClean="0"/>
              <a:t>	x + y  </a:t>
            </a:r>
            <a:r>
              <a:rPr lang="en-US" dirty="0"/>
              <a:t>≡</a:t>
            </a:r>
            <a:r>
              <a:rPr lang="en-US" dirty="0" smtClean="0"/>
              <a:t>  x’ + y’   (mod N)</a:t>
            </a:r>
            <a:br>
              <a:rPr lang="en-US" dirty="0" smtClean="0"/>
            </a:br>
            <a:r>
              <a:rPr lang="en-US" dirty="0" smtClean="0"/>
              <a:t>                 </a:t>
            </a:r>
            <a:r>
              <a:rPr lang="en-US" dirty="0" err="1" smtClean="0"/>
              <a:t>xy</a:t>
            </a:r>
            <a:r>
              <a:rPr lang="en-US" dirty="0" smtClean="0"/>
              <a:t> ≡  </a:t>
            </a:r>
            <a:r>
              <a:rPr lang="en-US" dirty="0" err="1" smtClean="0"/>
              <a:t>x’y</a:t>
            </a:r>
            <a:r>
              <a:rPr lang="en-US" dirty="0" smtClean="0"/>
              <a:t>’  (mod N)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x</a:t>
            </a:r>
            <a:r>
              <a:rPr lang="en-US" baseline="30000" dirty="0" err="1" smtClean="0"/>
              <a:t>y</a:t>
            </a:r>
            <a:r>
              <a:rPr lang="en-US" dirty="0" smtClean="0"/>
              <a:t> </a:t>
            </a:r>
            <a:r>
              <a:rPr lang="en-US" dirty="0"/>
              <a:t>≡ </a:t>
            </a:r>
            <a:r>
              <a:rPr lang="en-US" dirty="0" smtClean="0"/>
              <a:t>(x’)</a:t>
            </a:r>
            <a:r>
              <a:rPr lang="en-US" baseline="30000" dirty="0" smtClean="0"/>
              <a:t>y</a:t>
            </a:r>
            <a:r>
              <a:rPr lang="en-US" dirty="0" smtClean="0"/>
              <a:t>  (mod N)   </a:t>
            </a:r>
          </a:p>
          <a:p>
            <a:r>
              <a:rPr lang="en-US" dirty="0"/>
              <a:t>	</a:t>
            </a:r>
            <a:r>
              <a:rPr lang="en-US" dirty="0" smtClean="0"/>
              <a:t>BUT NOT   </a:t>
            </a:r>
            <a:r>
              <a:rPr lang="en-US" dirty="0" err="1" smtClean="0"/>
              <a:t>x</a:t>
            </a:r>
            <a:r>
              <a:rPr lang="en-US" baseline="30000" dirty="0" err="1" smtClean="0"/>
              <a:t>y</a:t>
            </a:r>
            <a:r>
              <a:rPr lang="en-US" dirty="0" smtClean="0"/>
              <a:t> </a:t>
            </a:r>
            <a:r>
              <a:rPr lang="en-US" dirty="0"/>
              <a:t>≡ (x’)</a:t>
            </a:r>
            <a:r>
              <a:rPr lang="en-US" baseline="30000" dirty="0" smtClean="0"/>
              <a:t>y’</a:t>
            </a:r>
            <a:r>
              <a:rPr lang="en-US" dirty="0" smtClean="0"/>
              <a:t>  </a:t>
            </a:r>
            <a:r>
              <a:rPr lang="en-US" dirty="0"/>
              <a:t>(mod N)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endParaRPr lang="en-US" sz="1000" dirty="0" smtClean="0"/>
          </a:p>
          <a:p>
            <a:r>
              <a:rPr lang="en-US" dirty="0" smtClean="0"/>
              <a:t>        What is  14 ∙ 25 mod 4?</a:t>
            </a:r>
          </a:p>
          <a:p>
            <a:r>
              <a:rPr lang="en-US" dirty="0"/>
              <a:t>	</a:t>
            </a:r>
            <a:r>
              <a:rPr lang="en-US" dirty="0" smtClean="0"/>
              <a:t>2 ∙ 1 mod 4   =   </a:t>
            </a:r>
          </a:p>
          <a:p>
            <a:r>
              <a:rPr lang="en-US" dirty="0"/>
              <a:t>	</a:t>
            </a:r>
            <a:r>
              <a:rPr lang="en-US" dirty="0" smtClean="0"/>
              <a:t>2</a:t>
            </a:r>
          </a:p>
          <a:p>
            <a:endParaRPr lang="en-US" sz="1000" dirty="0"/>
          </a:p>
          <a:p>
            <a:r>
              <a:rPr lang="en-US" dirty="0"/>
              <a:t> </a:t>
            </a:r>
            <a:r>
              <a:rPr lang="en-US" dirty="0" smtClean="0"/>
              <a:t>       What is 2</a:t>
            </a:r>
            <a:r>
              <a:rPr lang="en-US" baseline="30000" dirty="0" smtClean="0"/>
              <a:t>345</a:t>
            </a:r>
            <a:r>
              <a:rPr lang="en-US" dirty="0" smtClean="0"/>
              <a:t> mod 31?</a:t>
            </a:r>
          </a:p>
          <a:p>
            <a:r>
              <a:rPr lang="en-US" dirty="0"/>
              <a:t>	</a:t>
            </a:r>
            <a:r>
              <a:rPr lang="en-US" dirty="0" smtClean="0"/>
              <a:t>(2</a:t>
            </a:r>
            <a:r>
              <a:rPr lang="en-US" baseline="30000" dirty="0" smtClean="0"/>
              <a:t>5</a:t>
            </a:r>
            <a:r>
              <a:rPr lang="en-US" dirty="0" smtClean="0"/>
              <a:t>)</a:t>
            </a:r>
            <a:r>
              <a:rPr lang="en-US" baseline="30000" dirty="0" smtClean="0"/>
              <a:t>69</a:t>
            </a:r>
            <a:r>
              <a:rPr lang="en-US" dirty="0" smtClean="0"/>
              <a:t> mod 31  =  </a:t>
            </a:r>
          </a:p>
          <a:p>
            <a:r>
              <a:rPr lang="en-US" dirty="0"/>
              <a:t>	</a:t>
            </a:r>
            <a:r>
              <a:rPr lang="en-US" dirty="0" smtClean="0"/>
              <a:t>32</a:t>
            </a:r>
            <a:r>
              <a:rPr lang="en-US" baseline="30000" dirty="0" smtClean="0"/>
              <a:t>69</a:t>
            </a:r>
            <a:r>
              <a:rPr lang="en-US" dirty="0" smtClean="0"/>
              <a:t> mod 31  =  </a:t>
            </a:r>
          </a:p>
          <a:p>
            <a:r>
              <a:rPr lang="en-US" dirty="0"/>
              <a:t>	</a:t>
            </a:r>
            <a:r>
              <a:rPr lang="en-US" dirty="0" smtClean="0"/>
              <a:t>1</a:t>
            </a:r>
            <a:r>
              <a:rPr lang="en-US" baseline="30000" dirty="0" smtClean="0"/>
              <a:t>69</a:t>
            </a:r>
            <a:r>
              <a:rPr lang="en-US" dirty="0" smtClean="0"/>
              <a:t>  mod 31  =  </a:t>
            </a:r>
          </a:p>
          <a:p>
            <a:r>
              <a:rPr lang="en-US" dirty="0"/>
              <a:t>	</a:t>
            </a:r>
            <a:r>
              <a:rPr lang="en-US" dirty="0" smtClean="0"/>
              <a:t>1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3048000"/>
            <a:ext cx="356860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Commutativity</a:t>
            </a:r>
            <a:endParaRPr lang="en-US" dirty="0"/>
          </a:p>
          <a:p>
            <a:r>
              <a:rPr lang="en-US" dirty="0"/>
              <a:t>        x + y  ≡   y + x  (mod N)</a:t>
            </a:r>
          </a:p>
          <a:p>
            <a:r>
              <a:rPr lang="en-US" dirty="0"/>
              <a:t>        </a:t>
            </a:r>
            <a:r>
              <a:rPr lang="en-US" dirty="0" err="1"/>
              <a:t>xy</a:t>
            </a:r>
            <a:r>
              <a:rPr lang="en-US" dirty="0"/>
              <a:t>  ≡  </a:t>
            </a:r>
            <a:r>
              <a:rPr lang="en-US" dirty="0" err="1"/>
              <a:t>yx</a:t>
            </a:r>
            <a:r>
              <a:rPr lang="en-US" dirty="0"/>
              <a:t>  (mod 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Associativity</a:t>
            </a:r>
          </a:p>
          <a:p>
            <a:r>
              <a:rPr lang="en-US" dirty="0"/>
              <a:t>        x + (y + z)  </a:t>
            </a:r>
            <a:r>
              <a:rPr lang="en-US" dirty="0" smtClean="0"/>
              <a:t>≡  </a:t>
            </a:r>
            <a:r>
              <a:rPr lang="en-US" dirty="0"/>
              <a:t>(x + y) + z  (mod N)</a:t>
            </a:r>
          </a:p>
          <a:p>
            <a:r>
              <a:rPr lang="en-US" dirty="0"/>
              <a:t>        x(</a:t>
            </a:r>
            <a:r>
              <a:rPr lang="en-US" dirty="0" err="1"/>
              <a:t>yz</a:t>
            </a:r>
            <a:r>
              <a:rPr lang="en-US" dirty="0"/>
              <a:t>)  ≡  (</a:t>
            </a:r>
            <a:r>
              <a:rPr lang="en-US" dirty="0" err="1"/>
              <a:t>xy</a:t>
            </a:r>
            <a:r>
              <a:rPr lang="en-US" dirty="0"/>
              <a:t>)z  (mod 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/>
              <a:t>Distributivity</a:t>
            </a:r>
            <a:endParaRPr lang="en-US" dirty="0"/>
          </a:p>
          <a:p>
            <a:r>
              <a:rPr lang="en-US" dirty="0"/>
              <a:t>        x(y + z)  ≡  </a:t>
            </a:r>
            <a:r>
              <a:rPr lang="en-US" dirty="0" err="1"/>
              <a:t>xy</a:t>
            </a:r>
            <a:r>
              <a:rPr lang="en-US" dirty="0"/>
              <a:t> + </a:t>
            </a:r>
            <a:r>
              <a:rPr lang="en-US" dirty="0" err="1"/>
              <a:t>xz</a:t>
            </a:r>
            <a:r>
              <a:rPr lang="en-US" dirty="0"/>
              <a:t>  (mod 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1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Modular Addition and Multiplication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762000"/>
            <a:ext cx="6324600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three integers x, y, and N where 0 ≤ x &lt; N and 0 </a:t>
            </a:r>
            <a:r>
              <a:rPr lang="en-US" dirty="0"/>
              <a:t>≤</a:t>
            </a:r>
            <a:r>
              <a:rPr lang="en-US" dirty="0" smtClean="0"/>
              <a:t> y &lt; N:</a:t>
            </a:r>
          </a:p>
          <a:p>
            <a:endParaRPr lang="en-US" sz="1200" dirty="0" smtClean="0"/>
          </a:p>
          <a:p>
            <a:r>
              <a:rPr lang="en-US" dirty="0"/>
              <a:t> </a:t>
            </a:r>
            <a:r>
              <a:rPr lang="en-US" dirty="0" smtClean="0"/>
              <a:t> How to compute (</a:t>
            </a:r>
            <a:r>
              <a:rPr lang="en-US" dirty="0" err="1" smtClean="0"/>
              <a:t>x+y</a:t>
            </a:r>
            <a:r>
              <a:rPr lang="en-US" dirty="0" smtClean="0"/>
              <a:t>) mod N?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Compute  </a:t>
            </a:r>
            <a:r>
              <a:rPr lang="en-US" dirty="0" err="1" smtClean="0"/>
              <a:t>x+y</a:t>
            </a:r>
            <a:r>
              <a:rPr lang="en-US" dirty="0" smtClean="0"/>
              <a:t>,  subtract N if sum is ≥ </a:t>
            </a:r>
            <a:r>
              <a:rPr lang="en-US" dirty="0" smtClean="0"/>
              <a:t>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(3+5) mod 6  =  8 – 6  =  2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Complexity</a:t>
            </a:r>
          </a:p>
          <a:p>
            <a:pPr lvl="2"/>
            <a:r>
              <a:rPr lang="en-US" dirty="0" smtClean="0"/>
              <a:t>All three numbers have O(log N) bits</a:t>
            </a:r>
          </a:p>
          <a:p>
            <a:pPr lvl="2"/>
            <a:r>
              <a:rPr lang="en-US" dirty="0" smtClean="0"/>
              <a:t>Addition/subtraction </a:t>
            </a:r>
            <a:r>
              <a:rPr lang="en-US" dirty="0" smtClean="0"/>
              <a:t>is linear</a:t>
            </a:r>
          </a:p>
          <a:p>
            <a:pPr lvl="2"/>
            <a:r>
              <a:rPr lang="en-US" dirty="0" smtClean="0"/>
              <a:t>So O(log N)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200" dirty="0"/>
          </a:p>
          <a:p>
            <a:r>
              <a:rPr lang="en-US" dirty="0"/>
              <a:t> </a:t>
            </a:r>
            <a:r>
              <a:rPr lang="en-US" dirty="0" smtClean="0"/>
              <a:t> How to compute (</a:t>
            </a:r>
            <a:r>
              <a:rPr lang="en-US" dirty="0" err="1" smtClean="0"/>
              <a:t>xy</a:t>
            </a:r>
            <a:r>
              <a:rPr lang="en-US" dirty="0" smtClean="0"/>
              <a:t>) mod N?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Compute  </a:t>
            </a:r>
            <a:r>
              <a:rPr lang="en-US" dirty="0" err="1" smtClean="0"/>
              <a:t>xy</a:t>
            </a:r>
            <a:r>
              <a:rPr lang="en-US" dirty="0" smtClean="0"/>
              <a:t>,  divide by N, report </a:t>
            </a:r>
            <a:r>
              <a:rPr lang="en-US" dirty="0" smtClean="0"/>
              <a:t>remainder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(3∙5) mod 6  =  15 mod 6  =  3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Complexity</a:t>
            </a:r>
          </a:p>
          <a:p>
            <a:pPr lvl="2"/>
            <a:r>
              <a:rPr lang="en-US" dirty="0" smtClean="0"/>
              <a:t>All three numbers have O(log N) bits</a:t>
            </a:r>
          </a:p>
          <a:p>
            <a:pPr lvl="2"/>
            <a:r>
              <a:rPr lang="en-US" dirty="0" smtClean="0"/>
              <a:t>Multiplication is quadratic</a:t>
            </a:r>
          </a:p>
          <a:p>
            <a:pPr lvl="2"/>
            <a:r>
              <a:rPr lang="en-US" dirty="0" smtClean="0"/>
              <a:t>Product has at most 2 log</a:t>
            </a:r>
            <a:r>
              <a:rPr lang="en-US" baseline="-25000" dirty="0" smtClean="0"/>
              <a:t>2</a:t>
            </a:r>
            <a:r>
              <a:rPr lang="en-US" dirty="0" smtClean="0"/>
              <a:t>N bits and division is quadratic</a:t>
            </a:r>
          </a:p>
          <a:p>
            <a:pPr lvl="2"/>
            <a:r>
              <a:rPr lang="en-US" dirty="0" smtClean="0"/>
              <a:t>So O(log</a:t>
            </a:r>
            <a:r>
              <a:rPr lang="en-US" baseline="30000" dirty="0" smtClean="0"/>
              <a:t>2</a:t>
            </a:r>
            <a:r>
              <a:rPr lang="en-US" dirty="0" smtClean="0"/>
              <a:t> N)</a:t>
            </a:r>
            <a:endParaRPr lang="en-US" dirty="0"/>
          </a:p>
          <a:p>
            <a:endParaRPr lang="en-US" sz="1200" dirty="0" smtClean="0"/>
          </a:p>
          <a:p>
            <a:r>
              <a:rPr lang="en-US" dirty="0" smtClean="0"/>
              <a:t>We will generally use n for log(N), the length of the modulus</a:t>
            </a:r>
          </a:p>
          <a:p>
            <a:endParaRPr lang="en-US" sz="1200" dirty="0"/>
          </a:p>
          <a:p>
            <a:r>
              <a:rPr lang="en-US" dirty="0" smtClean="0"/>
              <a:t>So modular addition is O(n) and modular multiplication is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04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Modular Exponentiation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990600"/>
            <a:ext cx="80010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three n-bit integers x, y, and N where 0 ≤ x &lt; N and 0 </a:t>
            </a:r>
            <a:r>
              <a:rPr lang="en-US" dirty="0"/>
              <a:t>≤</a:t>
            </a:r>
            <a:r>
              <a:rPr lang="en-US" dirty="0" smtClean="0"/>
              <a:t> y &lt; N:</a:t>
            </a:r>
          </a:p>
          <a:p>
            <a:endParaRPr lang="en-US" sz="1000" dirty="0" smtClean="0"/>
          </a:p>
          <a:p>
            <a:r>
              <a:rPr lang="en-US" dirty="0"/>
              <a:t> </a:t>
            </a:r>
            <a:r>
              <a:rPr lang="en-US" dirty="0" smtClean="0"/>
              <a:t> How to compute </a:t>
            </a:r>
            <a:r>
              <a:rPr lang="en-US" dirty="0" err="1" smtClean="0"/>
              <a:t>x</a:t>
            </a:r>
            <a:r>
              <a:rPr lang="en-US" baseline="30000" dirty="0" err="1" smtClean="0"/>
              <a:t>y</a:t>
            </a:r>
            <a:r>
              <a:rPr lang="en-US" dirty="0" smtClean="0"/>
              <a:t> mod N?</a:t>
            </a:r>
          </a:p>
          <a:p>
            <a:endParaRPr lang="en-US" sz="1000" dirty="0" smtClean="0"/>
          </a:p>
          <a:p>
            <a:r>
              <a:rPr lang="en-US" dirty="0"/>
              <a:t> </a:t>
            </a:r>
            <a:r>
              <a:rPr lang="en-US" dirty="0" smtClean="0"/>
              <a:t> Approach 1:  Starting with x, multiply by x a total of y-1 times, take result mod N</a:t>
            </a:r>
          </a:p>
          <a:p>
            <a:endParaRPr lang="en-US" sz="1000" dirty="0"/>
          </a:p>
          <a:p>
            <a:r>
              <a:rPr lang="en-US" dirty="0" smtClean="0"/>
              <a:t>  Example:  4</a:t>
            </a:r>
            <a:r>
              <a:rPr lang="en-US" baseline="30000" dirty="0" smtClean="0"/>
              <a:t>5</a:t>
            </a:r>
            <a:r>
              <a:rPr lang="en-US" dirty="0" smtClean="0"/>
              <a:t> mod 7  =  4∙4∙4∙4∙4  mod 7  =  1024 mod 7  =  2</a:t>
            </a:r>
          </a:p>
          <a:p>
            <a:endParaRPr lang="en-US" sz="1000" dirty="0"/>
          </a:p>
          <a:p>
            <a:r>
              <a:rPr lang="en-US" dirty="0" smtClean="0"/>
              <a:t>  Complexity:</a:t>
            </a:r>
          </a:p>
          <a:p>
            <a:r>
              <a:rPr lang="en-US" dirty="0" smtClean="0"/>
              <a:t>    Multiplication 1:  n</a:t>
            </a:r>
            <a:r>
              <a:rPr lang="en-US" baseline="30000" dirty="0" smtClean="0"/>
              <a:t>2</a:t>
            </a:r>
            <a:r>
              <a:rPr lang="en-US" dirty="0" smtClean="0"/>
              <a:t> operations, result has 2n bits</a:t>
            </a:r>
          </a:p>
          <a:p>
            <a:r>
              <a:rPr lang="en-US" dirty="0"/>
              <a:t> </a:t>
            </a:r>
            <a:r>
              <a:rPr lang="en-US" dirty="0" smtClean="0"/>
              <a:t>   Multiplication 2:  2n</a:t>
            </a:r>
            <a:r>
              <a:rPr lang="en-US" baseline="30000" dirty="0" smtClean="0"/>
              <a:t>2</a:t>
            </a:r>
            <a:r>
              <a:rPr lang="en-US" dirty="0" smtClean="0"/>
              <a:t> operations, result has 3n bits</a:t>
            </a:r>
          </a:p>
          <a:p>
            <a:r>
              <a:rPr lang="en-US" dirty="0"/>
              <a:t> </a:t>
            </a:r>
            <a:r>
              <a:rPr lang="en-US" dirty="0" smtClean="0"/>
              <a:t>   Multiplication 3:  3n</a:t>
            </a:r>
            <a:r>
              <a:rPr lang="en-US" baseline="30000" dirty="0" smtClean="0"/>
              <a:t>2</a:t>
            </a:r>
            <a:r>
              <a:rPr lang="en-US" dirty="0" smtClean="0"/>
              <a:t> operations, result has 4n bits</a:t>
            </a:r>
          </a:p>
          <a:p>
            <a:r>
              <a:rPr lang="en-US" dirty="0"/>
              <a:t> </a:t>
            </a:r>
            <a:r>
              <a:rPr lang="en-US" dirty="0" smtClean="0"/>
              <a:t>   Multiplication y-1:  (y-1)n</a:t>
            </a:r>
            <a:r>
              <a:rPr lang="en-US" baseline="30000" dirty="0" smtClean="0"/>
              <a:t>2</a:t>
            </a:r>
            <a:r>
              <a:rPr lang="en-US" dirty="0" smtClean="0"/>
              <a:t> operations, result has </a:t>
            </a:r>
            <a:r>
              <a:rPr lang="en-US" dirty="0" err="1" smtClean="0"/>
              <a:t>yn</a:t>
            </a:r>
            <a:r>
              <a:rPr lang="en-US" dirty="0" smtClean="0"/>
              <a:t> bits</a:t>
            </a:r>
          </a:p>
          <a:p>
            <a:endParaRPr lang="en-US" sz="1000" dirty="0" smtClean="0"/>
          </a:p>
          <a:p>
            <a:r>
              <a:rPr lang="en-US" dirty="0"/>
              <a:t> </a:t>
            </a:r>
            <a:r>
              <a:rPr lang="en-US" dirty="0" smtClean="0"/>
              <a:t>   Total:  n</a:t>
            </a:r>
            <a:r>
              <a:rPr lang="en-US" baseline="30000" dirty="0" smtClean="0"/>
              <a:t>2</a:t>
            </a:r>
            <a:r>
              <a:rPr lang="en-US" dirty="0" smtClean="0"/>
              <a:t> + 2n</a:t>
            </a:r>
            <a:r>
              <a:rPr lang="en-US" baseline="30000" dirty="0" smtClean="0"/>
              <a:t>2</a:t>
            </a:r>
            <a:r>
              <a:rPr lang="en-US" dirty="0" smtClean="0"/>
              <a:t> + 3n</a:t>
            </a:r>
            <a:r>
              <a:rPr lang="en-US" baseline="30000" dirty="0" smtClean="0"/>
              <a:t>2</a:t>
            </a:r>
            <a:r>
              <a:rPr lang="en-US" dirty="0" smtClean="0"/>
              <a:t> + … + (y-1)n</a:t>
            </a:r>
            <a:r>
              <a:rPr lang="en-US" baseline="30000" dirty="0" smtClean="0"/>
              <a:t>2</a:t>
            </a:r>
            <a:r>
              <a:rPr lang="en-US" dirty="0" smtClean="0"/>
              <a:t> =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(1+2+…+(y-1)) n</a:t>
            </a:r>
            <a:r>
              <a:rPr lang="en-US" baseline="30000" dirty="0" smtClean="0"/>
              <a:t>2</a:t>
            </a:r>
            <a:r>
              <a:rPr lang="en-US" dirty="0" smtClean="0"/>
              <a:t> =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y(y-1)/2 n</a:t>
            </a:r>
            <a:r>
              <a:rPr lang="en-US" baseline="30000" dirty="0" smtClean="0"/>
              <a:t>2</a:t>
            </a:r>
            <a:r>
              <a:rPr lang="en-US" dirty="0" smtClean="0"/>
              <a:t> =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l-GR" dirty="0" smtClean="0"/>
              <a:t>Ω</a:t>
            </a:r>
            <a:r>
              <a:rPr lang="en-US" dirty="0" smtClean="0"/>
              <a:t>(y</a:t>
            </a:r>
            <a:r>
              <a:rPr lang="en-US" baseline="30000" dirty="0" smtClean="0"/>
              <a:t>2</a:t>
            </a:r>
            <a:r>
              <a:rPr lang="en-US" dirty="0" smtClean="0"/>
              <a:t> n</a:t>
            </a:r>
            <a:r>
              <a:rPr lang="en-US" baseline="30000" dirty="0" smtClean="0"/>
              <a:t>2</a:t>
            </a:r>
            <a:r>
              <a:rPr lang="en-US" dirty="0" smtClean="0"/>
              <a:t>) =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l-GR" dirty="0" smtClean="0"/>
              <a:t>Ω</a:t>
            </a:r>
            <a:r>
              <a:rPr lang="en-US" dirty="0" smtClean="0"/>
              <a:t>((2</a:t>
            </a:r>
            <a:r>
              <a:rPr lang="en-US" baseline="30000" dirty="0" smtClean="0"/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> n</a:t>
            </a:r>
            <a:r>
              <a:rPr lang="en-US" baseline="30000" dirty="0" smtClean="0"/>
              <a:t>2</a:t>
            </a:r>
            <a:r>
              <a:rPr lang="en-US" dirty="0" smtClean="0"/>
              <a:t>) =</a:t>
            </a:r>
          </a:p>
          <a:p>
            <a:r>
              <a:rPr lang="en-US" dirty="0" smtClean="0"/>
              <a:t>                </a:t>
            </a:r>
            <a:r>
              <a:rPr lang="el-GR" dirty="0" smtClean="0"/>
              <a:t>Ω</a:t>
            </a:r>
            <a:r>
              <a:rPr lang="en-US" dirty="0" smtClean="0"/>
              <a:t>(4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 smtClean="0"/>
              <a:t>) operations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l-GR" dirty="0" smtClean="0"/>
              <a:t>Ω</a:t>
            </a:r>
            <a:r>
              <a:rPr lang="en-US" dirty="0" smtClean="0"/>
              <a:t>(2</a:t>
            </a:r>
            <a:r>
              <a:rPr lang="en-US" baseline="30000" dirty="0" smtClean="0"/>
              <a:t>n</a:t>
            </a:r>
            <a:r>
              <a:rPr lang="en-US" dirty="0" smtClean="0"/>
              <a:t> n) bits</a:t>
            </a:r>
          </a:p>
          <a:p>
            <a:endParaRPr lang="en-US" sz="1000" dirty="0" smtClean="0"/>
          </a:p>
          <a:p>
            <a:r>
              <a:rPr lang="en-US" dirty="0"/>
              <a:t> </a:t>
            </a:r>
            <a:r>
              <a:rPr lang="en-US" dirty="0" smtClean="0"/>
              <a:t>   Still have to do the division!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20853" y="2743200"/>
            <a:ext cx="116089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  </a:t>
            </a:r>
            <a:r>
              <a:rPr lang="en-US" dirty="0" err="1" smtClean="0">
                <a:latin typeface="Lucida Console" pitchFamily="49" charset="0"/>
              </a:rPr>
              <a:t>xxxx</a:t>
            </a:r>
            <a:endParaRPr lang="en-US" dirty="0" smtClean="0">
              <a:latin typeface="Lucida Console" pitchFamily="49" charset="0"/>
            </a:endParaRPr>
          </a:p>
          <a:p>
            <a:r>
              <a:rPr lang="en-US" u="sng" dirty="0" smtClean="0">
                <a:latin typeface="Lucida Console" pitchFamily="49" charset="0"/>
              </a:rPr>
              <a:t>    xx</a:t>
            </a:r>
          </a:p>
          <a:p>
            <a:r>
              <a:rPr lang="en-US" dirty="0" smtClean="0">
                <a:latin typeface="Lucida Console" pitchFamily="49" charset="0"/>
              </a:rPr>
              <a:t>  </a:t>
            </a:r>
            <a:r>
              <a:rPr lang="en-US" dirty="0" err="1" smtClean="0">
                <a:latin typeface="Lucida Console" pitchFamily="49" charset="0"/>
              </a:rPr>
              <a:t>xxxx</a:t>
            </a:r>
            <a:endParaRPr lang="en-US" dirty="0" smtClean="0">
              <a:latin typeface="Lucida Console" pitchFamily="49" charset="0"/>
            </a:endParaRPr>
          </a:p>
          <a:p>
            <a:r>
              <a:rPr lang="en-US" u="sng" dirty="0" smtClean="0">
                <a:latin typeface="Lucida Console" pitchFamily="49" charset="0"/>
              </a:rPr>
              <a:t> </a:t>
            </a:r>
            <a:r>
              <a:rPr lang="en-US" u="sng" dirty="0" err="1" smtClean="0">
                <a:latin typeface="Lucida Console" pitchFamily="49" charset="0"/>
              </a:rPr>
              <a:t>xxxx</a:t>
            </a:r>
            <a:r>
              <a:rPr lang="en-US" u="sng" dirty="0" smtClean="0">
                <a:latin typeface="Lucida Console" pitchFamily="49" charset="0"/>
              </a:rPr>
              <a:t> </a:t>
            </a:r>
            <a:r>
              <a:rPr lang="en-US" u="sng" dirty="0" smtClean="0">
                <a:solidFill>
                  <a:schemeClr val="bg2"/>
                </a:solidFill>
                <a:latin typeface="Lucida Console" pitchFamily="49" charset="0"/>
              </a:rPr>
              <a:t>.</a:t>
            </a:r>
            <a:endParaRPr lang="en-US" dirty="0" smtClean="0">
              <a:solidFill>
                <a:schemeClr val="bg2"/>
              </a:solidFill>
              <a:latin typeface="Lucida Console" pitchFamily="49" charset="0"/>
            </a:endParaRPr>
          </a:p>
          <a:p>
            <a:r>
              <a:rPr lang="en-US" dirty="0" err="1" smtClean="0">
                <a:latin typeface="Lucida Console" pitchFamily="49" charset="0"/>
              </a:rPr>
              <a:t>xxxxxx</a:t>
            </a:r>
            <a:endParaRPr lang="en-US" dirty="0" smtClean="0">
              <a:latin typeface="Lucida Console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2470" y="4572000"/>
            <a:ext cx="157927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   </a:t>
            </a:r>
            <a:r>
              <a:rPr lang="en-US" dirty="0" err="1" smtClean="0">
                <a:latin typeface="Lucida Console" pitchFamily="49" charset="0"/>
              </a:rPr>
              <a:t>xxxxxx</a:t>
            </a:r>
            <a:endParaRPr lang="en-US" dirty="0" smtClean="0">
              <a:latin typeface="Lucida Console" pitchFamily="49" charset="0"/>
            </a:endParaRPr>
          </a:p>
          <a:p>
            <a:r>
              <a:rPr lang="en-US" u="sng" dirty="0" smtClean="0">
                <a:latin typeface="Lucida Console" pitchFamily="49" charset="0"/>
              </a:rPr>
              <a:t>       xx</a:t>
            </a:r>
          </a:p>
          <a:p>
            <a:r>
              <a:rPr lang="en-US" dirty="0" smtClean="0">
                <a:latin typeface="Lucida Console" pitchFamily="49" charset="0"/>
              </a:rPr>
              <a:t>   </a:t>
            </a:r>
            <a:r>
              <a:rPr lang="en-US" dirty="0" err="1" smtClean="0">
                <a:latin typeface="Lucida Console" pitchFamily="49" charset="0"/>
              </a:rPr>
              <a:t>xxxxxx</a:t>
            </a:r>
            <a:endParaRPr lang="en-US" dirty="0" smtClean="0">
              <a:latin typeface="Lucida Console" pitchFamily="49" charset="0"/>
            </a:endParaRPr>
          </a:p>
          <a:p>
            <a:r>
              <a:rPr lang="en-US" u="sng" dirty="0" smtClean="0">
                <a:latin typeface="Lucida Console" pitchFamily="49" charset="0"/>
              </a:rPr>
              <a:t>  </a:t>
            </a:r>
            <a:r>
              <a:rPr lang="en-US" u="sng" dirty="0" err="1" smtClean="0">
                <a:latin typeface="Lucida Console" pitchFamily="49" charset="0"/>
              </a:rPr>
              <a:t>xxxxxx</a:t>
            </a:r>
            <a:r>
              <a:rPr lang="en-US" u="sng" dirty="0" smtClean="0">
                <a:latin typeface="Lucida Console" pitchFamily="49" charset="0"/>
              </a:rPr>
              <a:t> </a:t>
            </a:r>
            <a:r>
              <a:rPr lang="en-US" u="sng" dirty="0" smtClean="0">
                <a:solidFill>
                  <a:schemeClr val="bg2"/>
                </a:solidFill>
                <a:latin typeface="Lucida Console" pitchFamily="49" charset="0"/>
              </a:rPr>
              <a:t>.</a:t>
            </a:r>
          </a:p>
          <a:p>
            <a:r>
              <a:rPr lang="en-US" dirty="0">
                <a:latin typeface="Lucida Console" pitchFamily="49" charset="0"/>
              </a:rPr>
              <a:t> </a:t>
            </a:r>
            <a:r>
              <a:rPr lang="en-US" dirty="0" err="1" smtClean="0">
                <a:latin typeface="Lucida Console" pitchFamily="49" charset="0"/>
              </a:rPr>
              <a:t>xxxxxxxx</a:t>
            </a:r>
            <a:endParaRPr lang="en-US" dirty="0" smtClean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87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Modular Exponentiation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990600"/>
            <a:ext cx="80010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three n-bit integers x, y, and N where 0 ≤ x &lt; N and 0 </a:t>
            </a:r>
            <a:r>
              <a:rPr lang="en-US" dirty="0"/>
              <a:t>≤</a:t>
            </a:r>
            <a:r>
              <a:rPr lang="en-US" dirty="0" smtClean="0"/>
              <a:t> y &lt; N:</a:t>
            </a:r>
          </a:p>
          <a:p>
            <a:endParaRPr lang="en-US" sz="1000" dirty="0" smtClean="0"/>
          </a:p>
          <a:p>
            <a:r>
              <a:rPr lang="en-US" dirty="0"/>
              <a:t> </a:t>
            </a:r>
            <a:r>
              <a:rPr lang="en-US" dirty="0" smtClean="0"/>
              <a:t> How to compute </a:t>
            </a:r>
            <a:r>
              <a:rPr lang="en-US" dirty="0" err="1" smtClean="0"/>
              <a:t>x</a:t>
            </a:r>
            <a:r>
              <a:rPr lang="en-US" baseline="30000" dirty="0" err="1" smtClean="0"/>
              <a:t>y</a:t>
            </a:r>
            <a:r>
              <a:rPr lang="en-US" dirty="0" smtClean="0"/>
              <a:t> mod N?</a:t>
            </a:r>
          </a:p>
          <a:p>
            <a:endParaRPr lang="en-US" sz="1000" dirty="0" smtClean="0"/>
          </a:p>
          <a:p>
            <a:r>
              <a:rPr lang="en-US" dirty="0"/>
              <a:t> </a:t>
            </a:r>
            <a:r>
              <a:rPr lang="en-US" dirty="0" smtClean="0"/>
              <a:t> Approach 2:  Starting with x, multiply by x a total of y-1 times, taking result mod N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</a:t>
            </a:r>
            <a:r>
              <a:rPr lang="en-US" i="1" dirty="0" smtClean="0"/>
              <a:t>after each multiplication</a:t>
            </a:r>
          </a:p>
          <a:p>
            <a:endParaRPr lang="en-US" sz="1000" dirty="0"/>
          </a:p>
          <a:p>
            <a:r>
              <a:rPr lang="en-US" dirty="0" smtClean="0"/>
              <a:t>  Example:  4</a:t>
            </a:r>
            <a:r>
              <a:rPr lang="en-US" baseline="30000" dirty="0" smtClean="0"/>
              <a:t>5</a:t>
            </a:r>
            <a:r>
              <a:rPr lang="en-US" dirty="0" smtClean="0"/>
              <a:t> mod 7</a:t>
            </a:r>
          </a:p>
          <a:p>
            <a:r>
              <a:rPr lang="en-US" dirty="0"/>
              <a:t> </a:t>
            </a:r>
            <a:r>
              <a:rPr lang="en-US" dirty="0" smtClean="0"/>
              <a:t>       4∙4 mod 7  =  16 mod 7  =  2</a:t>
            </a:r>
          </a:p>
          <a:p>
            <a:r>
              <a:rPr lang="en-US" dirty="0"/>
              <a:t> </a:t>
            </a:r>
            <a:r>
              <a:rPr lang="en-US" dirty="0" smtClean="0"/>
              <a:t>       2∙4 mod 7  =  8 mod 7    =  1</a:t>
            </a:r>
          </a:p>
          <a:p>
            <a:r>
              <a:rPr lang="en-US" dirty="0"/>
              <a:t> </a:t>
            </a:r>
            <a:r>
              <a:rPr lang="en-US" dirty="0" smtClean="0"/>
              <a:t>       1∙</a:t>
            </a:r>
            <a:r>
              <a:rPr lang="en-US" dirty="0"/>
              <a:t>4 mod 7  </a:t>
            </a:r>
            <a:r>
              <a:rPr lang="en-US" dirty="0" smtClean="0"/>
              <a:t>=  4 mod 7    =  4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/>
              <a:t>4∙4 mod 7  =  16 mod 7  =  2</a:t>
            </a:r>
          </a:p>
          <a:p>
            <a:endParaRPr lang="en-US" sz="1000" dirty="0"/>
          </a:p>
          <a:p>
            <a:r>
              <a:rPr lang="en-US" dirty="0" smtClean="0"/>
              <a:t>  Complexity:</a:t>
            </a:r>
            <a:br>
              <a:rPr lang="en-US" dirty="0" smtClean="0"/>
            </a:br>
            <a:endParaRPr lang="en-US" sz="1000" dirty="0" smtClean="0"/>
          </a:p>
          <a:p>
            <a:r>
              <a:rPr lang="en-US" dirty="0" smtClean="0"/>
              <a:t>    Each step requires a quadratic multiplication and division</a:t>
            </a:r>
          </a:p>
          <a:p>
            <a:endParaRPr lang="en-US" sz="1000" dirty="0" smtClean="0"/>
          </a:p>
          <a:p>
            <a:r>
              <a:rPr lang="en-US" dirty="0"/>
              <a:t> </a:t>
            </a:r>
            <a:r>
              <a:rPr lang="en-US" dirty="0" smtClean="0"/>
              <a:t>   Total:  (y-1) n</a:t>
            </a:r>
            <a:r>
              <a:rPr lang="en-US" baseline="30000" dirty="0" smtClean="0"/>
              <a:t>2</a:t>
            </a:r>
            <a:r>
              <a:rPr lang="en-US" dirty="0" smtClean="0"/>
              <a:t> =</a:t>
            </a:r>
          </a:p>
          <a:p>
            <a:r>
              <a:rPr lang="en-US" dirty="0" smtClean="0"/>
              <a:t>                </a:t>
            </a:r>
            <a:r>
              <a:rPr lang="el-GR" dirty="0" smtClean="0"/>
              <a:t>Ω</a:t>
            </a:r>
            <a:r>
              <a:rPr lang="en-US" dirty="0" smtClean="0"/>
              <a:t>(y n</a:t>
            </a:r>
            <a:r>
              <a:rPr lang="en-US" baseline="30000" dirty="0" smtClean="0"/>
              <a:t>2</a:t>
            </a:r>
            <a:r>
              <a:rPr lang="en-US" dirty="0" smtClean="0"/>
              <a:t>) =</a:t>
            </a:r>
          </a:p>
          <a:p>
            <a:r>
              <a:rPr lang="en-US" dirty="0" smtClean="0"/>
              <a:t>                </a:t>
            </a:r>
            <a:r>
              <a:rPr lang="el-GR" dirty="0" smtClean="0"/>
              <a:t>Ω</a:t>
            </a:r>
            <a:r>
              <a:rPr lang="en-US" dirty="0" smtClean="0"/>
              <a:t>(2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 smtClean="0"/>
              <a:t>) operations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  <a:r>
              <a:rPr lang="el-GR" dirty="0" smtClean="0"/>
              <a:t>Ω</a:t>
            </a:r>
            <a:r>
              <a:rPr lang="en-US" dirty="0" smtClean="0"/>
              <a:t>(n) bits</a:t>
            </a:r>
          </a:p>
          <a:p>
            <a:endParaRPr lang="en-US" sz="1000" dirty="0" smtClean="0"/>
          </a:p>
          <a:p>
            <a:r>
              <a:rPr lang="en-US" dirty="0"/>
              <a:t> </a:t>
            </a:r>
            <a:r>
              <a:rPr lang="en-US" dirty="0" smtClean="0"/>
              <a:t>   Still exponential!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2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Modular Exponentiation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990600"/>
            <a:ext cx="800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three n-bit integers x, y, and N where 0 ≤ x &lt; N and 0 </a:t>
            </a:r>
            <a:r>
              <a:rPr lang="en-US" dirty="0"/>
              <a:t>≤</a:t>
            </a:r>
            <a:r>
              <a:rPr lang="en-US" dirty="0" smtClean="0"/>
              <a:t> y &lt; N:</a:t>
            </a:r>
          </a:p>
          <a:p>
            <a:endParaRPr lang="en-US" sz="1000" dirty="0" smtClean="0"/>
          </a:p>
          <a:p>
            <a:r>
              <a:rPr lang="en-US" dirty="0"/>
              <a:t> </a:t>
            </a:r>
            <a:r>
              <a:rPr lang="en-US" dirty="0" smtClean="0"/>
              <a:t> How to compute </a:t>
            </a:r>
            <a:r>
              <a:rPr lang="en-US" dirty="0" err="1" smtClean="0"/>
              <a:t>x</a:t>
            </a:r>
            <a:r>
              <a:rPr lang="en-US" baseline="30000" dirty="0" err="1" smtClean="0"/>
              <a:t>y</a:t>
            </a:r>
            <a:r>
              <a:rPr lang="en-US" dirty="0" smtClean="0"/>
              <a:t> mod N?</a:t>
            </a:r>
          </a:p>
          <a:p>
            <a:endParaRPr lang="en-US" sz="1000" dirty="0" smtClean="0"/>
          </a:p>
          <a:p>
            <a:r>
              <a:rPr lang="en-US" dirty="0" smtClean="0"/>
              <a:t>  Can you think of a fast way to compute 4</a:t>
            </a:r>
            <a:r>
              <a:rPr lang="en-US" baseline="30000" dirty="0" smtClean="0"/>
              <a:t>8</a:t>
            </a:r>
            <a:r>
              <a:rPr lang="en-US" dirty="0" smtClean="0"/>
              <a:t> mod 7?</a:t>
            </a:r>
          </a:p>
          <a:p>
            <a:r>
              <a:rPr lang="en-US" dirty="0"/>
              <a:t> </a:t>
            </a:r>
            <a:r>
              <a:rPr lang="en-US" dirty="0" smtClean="0"/>
              <a:t>     x</a:t>
            </a:r>
            <a:r>
              <a:rPr lang="en-US" baseline="30000" dirty="0" smtClean="0"/>
              <a:t>8</a:t>
            </a:r>
            <a:r>
              <a:rPr lang="en-US" dirty="0" smtClean="0"/>
              <a:t> = ((x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</a:t>
            </a:r>
            <a:r>
              <a:rPr lang="en-US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 mod 7  =  16 mod 7  =  2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</a:t>
            </a:r>
            <a:r>
              <a:rPr lang="en-US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mod 7  =  4 mod 7    =  4</a:t>
            </a:r>
          </a:p>
          <a:p>
            <a:r>
              <a:rPr lang="en-US" i="1" dirty="0"/>
              <a:t> </a:t>
            </a:r>
            <a:r>
              <a:rPr lang="en-US" i="1" dirty="0" smtClean="0"/>
              <a:t>     </a:t>
            </a:r>
            <a:r>
              <a:rPr lang="en-US" dirty="0" smtClean="0"/>
              <a:t>4</a:t>
            </a:r>
            <a:r>
              <a:rPr lang="en-US" baseline="30000" dirty="0" smtClean="0"/>
              <a:t>2</a:t>
            </a:r>
            <a:r>
              <a:rPr lang="en-US" dirty="0" smtClean="0"/>
              <a:t> mod 7  =  16 mod 7  =  2</a:t>
            </a:r>
          </a:p>
          <a:p>
            <a:endParaRPr lang="en-US" i="1" dirty="0"/>
          </a:p>
          <a:p>
            <a:r>
              <a:rPr lang="en-US" i="1" dirty="0" smtClean="0"/>
              <a:t>  </a:t>
            </a:r>
            <a:r>
              <a:rPr lang="en-US" dirty="0" smtClean="0"/>
              <a:t>Approach 3:  Divide and conquer!</a:t>
            </a:r>
          </a:p>
          <a:p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    </a:t>
            </a:r>
            <a:r>
              <a:rPr lang="en-US" dirty="0" err="1" smtClean="0"/>
              <a:t>modexp</a:t>
            </a:r>
            <a:r>
              <a:rPr lang="en-US" dirty="0" smtClean="0"/>
              <a:t> (x, y, N)</a:t>
            </a:r>
            <a:br>
              <a:rPr lang="en-US" dirty="0" smtClean="0"/>
            </a:br>
            <a:r>
              <a:rPr lang="en-US" dirty="0" smtClean="0"/>
              <a:t>          if y == 0</a:t>
            </a:r>
            <a:br>
              <a:rPr lang="en-US" dirty="0" smtClean="0"/>
            </a:br>
            <a:r>
              <a:rPr lang="en-US" i="1" dirty="0" smtClean="0"/>
              <a:t>              </a:t>
            </a:r>
            <a:r>
              <a:rPr lang="en-US" dirty="0" smtClean="0"/>
              <a:t>return 1</a:t>
            </a:r>
            <a:br>
              <a:rPr lang="en-US" dirty="0" smtClean="0"/>
            </a:br>
            <a:r>
              <a:rPr lang="en-US" i="1" dirty="0" smtClean="0"/>
              <a:t>          </a:t>
            </a:r>
            <a:r>
              <a:rPr lang="en-US" dirty="0" smtClean="0"/>
              <a:t>else</a:t>
            </a:r>
            <a:br>
              <a:rPr lang="en-US" dirty="0" smtClean="0"/>
            </a:br>
            <a:r>
              <a:rPr lang="en-US" i="1" dirty="0" smtClean="0"/>
              <a:t>              </a:t>
            </a:r>
            <a:r>
              <a:rPr lang="en-US" dirty="0" smtClean="0"/>
              <a:t>z = </a:t>
            </a:r>
            <a:r>
              <a:rPr lang="en-US" dirty="0" err="1" smtClean="0"/>
              <a:t>modexp</a:t>
            </a:r>
            <a:r>
              <a:rPr lang="en-US" dirty="0" smtClean="0"/>
              <a:t>(x, y/2, N)</a:t>
            </a:r>
            <a:br>
              <a:rPr lang="en-US" dirty="0" smtClean="0"/>
            </a:br>
            <a:r>
              <a:rPr lang="en-US" i="1" dirty="0" smtClean="0"/>
              <a:t>              </a:t>
            </a:r>
            <a:r>
              <a:rPr lang="en-US" dirty="0" smtClean="0"/>
              <a:t>if y is even</a:t>
            </a:r>
            <a:br>
              <a:rPr lang="en-US" dirty="0" smtClean="0"/>
            </a:br>
            <a:r>
              <a:rPr lang="en-US" i="1" dirty="0" smtClean="0"/>
              <a:t>                  </a:t>
            </a:r>
            <a:r>
              <a:rPr lang="en-US" dirty="0" smtClean="0"/>
              <a:t>return z</a:t>
            </a:r>
            <a:r>
              <a:rPr lang="en-US" baseline="30000" dirty="0" smtClean="0"/>
              <a:t>2</a:t>
            </a:r>
            <a:r>
              <a:rPr lang="en-US" dirty="0" smtClean="0"/>
              <a:t> mod N</a:t>
            </a:r>
            <a:br>
              <a:rPr lang="en-US" dirty="0" smtClean="0"/>
            </a:br>
            <a:r>
              <a:rPr lang="en-US" dirty="0" smtClean="0"/>
              <a:t>              else</a:t>
            </a:r>
            <a:br>
              <a:rPr lang="en-US" dirty="0" smtClean="0"/>
            </a:br>
            <a:r>
              <a:rPr lang="en-US" dirty="0" smtClean="0"/>
              <a:t>                  return x∙z</a:t>
            </a:r>
            <a:r>
              <a:rPr lang="en-US" baseline="30000" dirty="0" smtClean="0"/>
              <a:t>2</a:t>
            </a:r>
            <a:r>
              <a:rPr lang="en-US" dirty="0" smtClean="0"/>
              <a:t> mod N             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19800" y="1981200"/>
            <a:ext cx="2823786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 4</a:t>
            </a:r>
            <a:r>
              <a:rPr lang="en-US" baseline="30000" dirty="0" smtClean="0"/>
              <a:t>5</a:t>
            </a:r>
            <a:r>
              <a:rPr lang="en-US" dirty="0" smtClean="0"/>
              <a:t> mod 7</a:t>
            </a:r>
          </a:p>
          <a:p>
            <a:endParaRPr lang="en-US" sz="1000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modexp</a:t>
            </a:r>
            <a:r>
              <a:rPr lang="en-US" dirty="0" smtClean="0"/>
              <a:t>(4, 5, 7)</a:t>
            </a:r>
          </a:p>
          <a:p>
            <a:r>
              <a:rPr lang="en-US" dirty="0"/>
              <a:t> </a:t>
            </a:r>
            <a:r>
              <a:rPr lang="en-US" dirty="0" smtClean="0"/>
              <a:t>       z = </a:t>
            </a:r>
            <a:r>
              <a:rPr lang="en-US" dirty="0" err="1" smtClean="0"/>
              <a:t>modexp</a:t>
            </a:r>
            <a:r>
              <a:rPr lang="en-US" dirty="0" smtClean="0"/>
              <a:t>(4, 2, 7)</a:t>
            </a:r>
          </a:p>
          <a:p>
            <a:r>
              <a:rPr lang="en-US" dirty="0"/>
              <a:t> </a:t>
            </a:r>
            <a:r>
              <a:rPr lang="en-US" dirty="0" smtClean="0"/>
              <a:t>       return 4 </a:t>
            </a:r>
            <a:r>
              <a:rPr lang="en-US" dirty="0"/>
              <a:t>∙ </a:t>
            </a:r>
            <a:r>
              <a:rPr lang="en-US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 mod 7 = 2</a:t>
            </a:r>
          </a:p>
          <a:p>
            <a:endParaRPr lang="en-US" sz="1000" dirty="0"/>
          </a:p>
          <a:p>
            <a:r>
              <a:rPr lang="en-US" dirty="0"/>
              <a:t> </a:t>
            </a:r>
            <a:r>
              <a:rPr lang="en-US" dirty="0" err="1"/>
              <a:t>modexp</a:t>
            </a:r>
            <a:r>
              <a:rPr lang="en-US" dirty="0"/>
              <a:t>(4, </a:t>
            </a:r>
            <a:r>
              <a:rPr lang="en-US" dirty="0" smtClean="0"/>
              <a:t>2, </a:t>
            </a:r>
            <a:r>
              <a:rPr lang="en-US" dirty="0"/>
              <a:t>7)</a:t>
            </a:r>
          </a:p>
          <a:p>
            <a:r>
              <a:rPr lang="en-US" dirty="0"/>
              <a:t>        </a:t>
            </a:r>
            <a:r>
              <a:rPr lang="en-US" dirty="0" smtClean="0"/>
              <a:t>z </a:t>
            </a:r>
            <a:r>
              <a:rPr lang="en-US" dirty="0"/>
              <a:t>= </a:t>
            </a:r>
            <a:r>
              <a:rPr lang="en-US" dirty="0" err="1"/>
              <a:t>modexp</a:t>
            </a:r>
            <a:r>
              <a:rPr lang="en-US" dirty="0"/>
              <a:t>(4, </a:t>
            </a:r>
            <a:r>
              <a:rPr lang="en-US" dirty="0" smtClean="0"/>
              <a:t>1, </a:t>
            </a:r>
            <a:r>
              <a:rPr lang="en-US" dirty="0"/>
              <a:t>7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return 4</a:t>
            </a:r>
            <a:r>
              <a:rPr lang="en-US" baseline="30000" dirty="0" smtClean="0"/>
              <a:t>2</a:t>
            </a:r>
            <a:r>
              <a:rPr lang="en-US" dirty="0" smtClean="0"/>
              <a:t> mod 7 = 2</a:t>
            </a:r>
            <a:endParaRPr lang="en-US" dirty="0"/>
          </a:p>
          <a:p>
            <a:endParaRPr lang="en-US" sz="1000" dirty="0" smtClean="0"/>
          </a:p>
          <a:p>
            <a:r>
              <a:rPr lang="en-US" dirty="0"/>
              <a:t> </a:t>
            </a:r>
            <a:r>
              <a:rPr lang="en-US" dirty="0" err="1"/>
              <a:t>modexp</a:t>
            </a:r>
            <a:r>
              <a:rPr lang="en-US" dirty="0"/>
              <a:t>(4, </a:t>
            </a:r>
            <a:r>
              <a:rPr lang="en-US" dirty="0" smtClean="0"/>
              <a:t>1, </a:t>
            </a:r>
            <a:r>
              <a:rPr lang="en-US" dirty="0"/>
              <a:t>7)</a:t>
            </a:r>
          </a:p>
          <a:p>
            <a:r>
              <a:rPr lang="en-US" dirty="0"/>
              <a:t>       </a:t>
            </a:r>
            <a:r>
              <a:rPr lang="en-US" dirty="0" smtClean="0"/>
              <a:t> </a:t>
            </a:r>
            <a:r>
              <a:rPr lang="en-US" dirty="0"/>
              <a:t>z = </a:t>
            </a:r>
            <a:r>
              <a:rPr lang="en-US" dirty="0" err="1"/>
              <a:t>modexp</a:t>
            </a:r>
            <a:r>
              <a:rPr lang="en-US" dirty="0"/>
              <a:t>(4, 0</a:t>
            </a:r>
            <a:r>
              <a:rPr lang="en-US" dirty="0" smtClean="0"/>
              <a:t>, </a:t>
            </a:r>
            <a:r>
              <a:rPr lang="en-US" dirty="0"/>
              <a:t>7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return 4</a:t>
            </a:r>
            <a:r>
              <a:rPr lang="en-US" dirty="0"/>
              <a:t> </a:t>
            </a:r>
            <a:r>
              <a:rPr lang="en-US" dirty="0" smtClean="0"/>
              <a:t>∙ 1</a:t>
            </a:r>
            <a:r>
              <a:rPr lang="en-US" baseline="30000" dirty="0" smtClean="0"/>
              <a:t>2</a:t>
            </a:r>
            <a:r>
              <a:rPr lang="en-US" dirty="0" smtClean="0"/>
              <a:t> mod 7 = 4 </a:t>
            </a:r>
            <a:endParaRPr lang="en-US" dirty="0"/>
          </a:p>
          <a:p>
            <a:endParaRPr lang="en-US" sz="1000" dirty="0" smtClean="0"/>
          </a:p>
          <a:p>
            <a:r>
              <a:rPr lang="en-US" dirty="0"/>
              <a:t> </a:t>
            </a:r>
            <a:r>
              <a:rPr lang="en-US" dirty="0" err="1"/>
              <a:t>modexp</a:t>
            </a:r>
            <a:r>
              <a:rPr lang="en-US" dirty="0"/>
              <a:t>(4, </a:t>
            </a:r>
            <a:r>
              <a:rPr lang="en-US" dirty="0" smtClean="0"/>
              <a:t>0, </a:t>
            </a:r>
            <a:r>
              <a:rPr lang="en-US" dirty="0"/>
              <a:t>7)</a:t>
            </a:r>
          </a:p>
          <a:p>
            <a:r>
              <a:rPr lang="en-US" dirty="0"/>
              <a:t>        </a:t>
            </a:r>
            <a:r>
              <a:rPr lang="en-US" dirty="0" smtClean="0"/>
              <a:t>return 1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95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5687</TotalTime>
  <Words>785</Words>
  <Application>Microsoft Office PowerPoint</Application>
  <PresentationFormat>On-screen Show (4:3)</PresentationFormat>
  <Paragraphs>193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Modular Arithmetic</vt:lpstr>
      <vt:lpstr>Modular Arithmetic</vt:lpstr>
      <vt:lpstr>Properties of Modular Arithmetic</vt:lpstr>
      <vt:lpstr>Modular Addition and Multiplication</vt:lpstr>
      <vt:lpstr>Modular Exponentiation</vt:lpstr>
      <vt:lpstr>Modular Exponentiation</vt:lpstr>
      <vt:lpstr>Modular Exponentiation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</dc:creator>
  <cp:lastModifiedBy> </cp:lastModifiedBy>
  <cp:revision>339</cp:revision>
  <dcterms:created xsi:type="dcterms:W3CDTF">2012-01-06T20:07:23Z</dcterms:created>
  <dcterms:modified xsi:type="dcterms:W3CDTF">2013-02-21T17:26:00Z</dcterms:modified>
</cp:coreProperties>
</file>