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8" r:id="rId2"/>
    <p:sldId id="353" r:id="rId3"/>
    <p:sldId id="354" r:id="rId4"/>
    <p:sldId id="355" r:id="rId5"/>
    <p:sldId id="356" r:id="rId6"/>
    <p:sldId id="357" r:id="rId7"/>
    <p:sldId id="359" r:id="rId8"/>
    <p:sldId id="362" r:id="rId9"/>
    <p:sldId id="363" r:id="rId10"/>
    <p:sldId id="368" r:id="rId11"/>
    <p:sldId id="366" r:id="rId12"/>
    <p:sldId id="367" r:id="rId13"/>
    <p:sldId id="369" r:id="rId14"/>
    <p:sldId id="360" r:id="rId15"/>
    <p:sldId id="3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 varScale="1">
        <p:scale>
          <a:sx n="89" d="100"/>
          <a:sy n="89" d="100"/>
        </p:scale>
        <p:origin x="60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7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83" y="1371600"/>
            <a:ext cx="8467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Given two strings r and s, find the smallest number of edits that will transform r into s.  </a:t>
            </a:r>
          </a:p>
          <a:p>
            <a:endParaRPr lang="en-US" dirty="0"/>
          </a:p>
          <a:p>
            <a:r>
              <a:rPr lang="en-US" dirty="0" smtClean="0"/>
              <a:t>Editing operations are: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Delete a letter from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Insert a letter into 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Replace a letter in r with a different letter</a:t>
            </a:r>
          </a:p>
          <a:p>
            <a:endParaRPr lang="en-US" dirty="0"/>
          </a:p>
          <a:p>
            <a:r>
              <a:rPr lang="en-US" dirty="0" smtClean="0"/>
              <a:t>E[n, m]  =  minimum edit distance between the first n chars of r and the first m chars of 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 Table Instead of </a:t>
            </a:r>
            <a:r>
              <a:rPr lang="en-US" dirty="0" err="1" smtClean="0"/>
              <a:t>Memoizing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r>
              <a:rPr lang="en-US" sz="2000" dirty="0" smtClean="0"/>
              <a:t>// </a:t>
            </a:r>
            <a:r>
              <a:rPr lang="en-US" sz="2000" dirty="0"/>
              <a:t>Maximum profit possible with a rod of length n.</a:t>
            </a:r>
          </a:p>
          <a:p>
            <a:pPr lvl="2"/>
            <a:r>
              <a:rPr lang="en-US" sz="2000" dirty="0"/>
              <a:t>// The selling price of a rod of length m is values[m].</a:t>
            </a:r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RodProfit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values, </a:t>
            </a:r>
            <a:r>
              <a:rPr lang="en-US" sz="2000" dirty="0" err="1"/>
              <a:t>int</a:t>
            </a:r>
            <a:r>
              <a:rPr lang="en-US" sz="2000" dirty="0"/>
              <a:t> n) {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[] profits = new 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[n+1];</a:t>
            </a:r>
          </a:p>
          <a:p>
            <a:pPr lvl="2"/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for (</a:t>
            </a:r>
            <a:r>
              <a:rPr lang="en-US" sz="2000" dirty="0" err="1" smtClean="0">
                <a:solidFill>
                  <a:srgbClr val="FFFF00"/>
                </a:solidFill>
              </a:rPr>
              <a:t>int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rodLength</a:t>
            </a:r>
            <a:r>
              <a:rPr lang="en-US" sz="2000" dirty="0" smtClean="0">
                <a:solidFill>
                  <a:srgbClr val="FFFF00"/>
                </a:solidFill>
              </a:rPr>
              <a:t> = 0; </a:t>
            </a:r>
            <a:r>
              <a:rPr lang="en-US" sz="2000" dirty="0" err="1" smtClean="0">
                <a:solidFill>
                  <a:srgbClr val="FFFF00"/>
                </a:solidFill>
              </a:rPr>
              <a:t>rodLength</a:t>
            </a:r>
            <a:r>
              <a:rPr lang="en-US" sz="2000" dirty="0" smtClean="0">
                <a:solidFill>
                  <a:srgbClr val="FFFF00"/>
                </a:solidFill>
              </a:rPr>
              <a:t> &lt;= n; </a:t>
            </a:r>
            <a:r>
              <a:rPr lang="en-US" sz="2000" dirty="0" err="1" smtClean="0">
                <a:solidFill>
                  <a:srgbClr val="FFFF00"/>
                </a:solidFill>
              </a:rPr>
              <a:t>rodLength</a:t>
            </a:r>
            <a:r>
              <a:rPr lang="en-US" sz="2000" dirty="0" smtClean="0">
                <a:solidFill>
                  <a:srgbClr val="FFFF00"/>
                </a:solidFill>
              </a:rPr>
              <a:t>++) {</a:t>
            </a:r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maxProfit</a:t>
            </a:r>
            <a:r>
              <a:rPr lang="en-US" sz="2000" dirty="0"/>
              <a:t> = 0;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nn-NO" sz="2000" dirty="0"/>
              <a:t>    </a:t>
            </a:r>
            <a:r>
              <a:rPr lang="nn-NO" sz="2000" dirty="0" smtClean="0"/>
              <a:t>     for </a:t>
            </a:r>
            <a:r>
              <a:rPr lang="nn-NO" sz="2000" dirty="0"/>
              <a:t>(int </a:t>
            </a:r>
            <a:r>
              <a:rPr lang="nn-NO" sz="2000" dirty="0" smtClean="0"/>
              <a:t>pieceLength </a:t>
            </a:r>
            <a:r>
              <a:rPr lang="nn-NO" sz="2000" dirty="0"/>
              <a:t>= </a:t>
            </a:r>
            <a:r>
              <a:rPr lang="nn-NO" sz="2000" dirty="0" smtClean="0">
                <a:solidFill>
                  <a:srgbClr val="FFFF00"/>
                </a:solidFill>
              </a:rPr>
              <a:t>rodLength</a:t>
            </a:r>
            <a:r>
              <a:rPr lang="nn-NO" sz="2000" dirty="0" smtClean="0"/>
              <a:t>; pieceLength </a:t>
            </a:r>
            <a:r>
              <a:rPr lang="nn-NO" sz="2000" dirty="0"/>
              <a:t>&gt; 0; </a:t>
            </a:r>
            <a:r>
              <a:rPr lang="nn-NO" sz="2000" dirty="0" smtClean="0"/>
              <a:t>pieceLength--)</a:t>
            </a:r>
            <a:r>
              <a:rPr lang="en-US" sz="2000" dirty="0" smtClean="0"/>
              <a:t>  </a:t>
            </a:r>
            <a:r>
              <a:rPr lang="en-US" sz="2000" dirty="0"/>
              <a:t>{</a:t>
            </a:r>
          </a:p>
          <a:p>
            <a:pPr lvl="2"/>
            <a:r>
              <a:rPr lang="en-US" sz="2000" dirty="0"/>
              <a:t>    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profit = </a:t>
            </a:r>
            <a:r>
              <a:rPr lang="en-US" sz="2000" dirty="0" smtClean="0"/>
              <a:t>values[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] </a:t>
            </a:r>
            <a:r>
              <a:rPr lang="en-US" sz="2000" dirty="0"/>
              <a:t>+ </a:t>
            </a:r>
            <a:r>
              <a:rPr lang="en-US" sz="2000" dirty="0">
                <a:solidFill>
                  <a:srgbClr val="FFFF00"/>
                </a:solidFill>
              </a:rPr>
              <a:t>p</a:t>
            </a:r>
            <a:r>
              <a:rPr lang="en-US" sz="2000" dirty="0" smtClean="0">
                <a:solidFill>
                  <a:srgbClr val="FFFF00"/>
                </a:solidFill>
              </a:rPr>
              <a:t>rofits[</a:t>
            </a:r>
            <a:r>
              <a:rPr lang="en-US" sz="2000" dirty="0" err="1" smtClean="0">
                <a:solidFill>
                  <a:srgbClr val="FFFF00"/>
                </a:solidFill>
              </a:rPr>
              <a:t>rodLength</a:t>
            </a:r>
            <a:r>
              <a:rPr lang="en-US" sz="2000" dirty="0" smtClean="0">
                <a:solidFill>
                  <a:srgbClr val="FFFF00"/>
                </a:solidFill>
              </a:rPr>
              <a:t> – </a:t>
            </a:r>
            <a:r>
              <a:rPr lang="en-US" sz="2000" dirty="0" err="1" smtClean="0">
                <a:solidFill>
                  <a:srgbClr val="FFFF00"/>
                </a:solidFill>
              </a:rPr>
              <a:t>piecelength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  <a:r>
              <a:rPr lang="en-US" sz="2000" dirty="0" smtClean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</a:endParaRPr>
          </a:p>
          <a:p>
            <a:pPr lvl="2"/>
            <a:r>
              <a:rPr lang="en-US" sz="2000" dirty="0"/>
              <a:t>    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maxProfit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Math.Max</a:t>
            </a:r>
            <a:r>
              <a:rPr lang="en-US" sz="2000" dirty="0"/>
              <a:t>(profit, </a:t>
            </a:r>
            <a:r>
              <a:rPr lang="en-US" sz="2000" dirty="0" err="1"/>
              <a:t>maxProfit</a:t>
            </a:r>
            <a:r>
              <a:rPr lang="en-US" sz="2000" dirty="0" smtClean="0"/>
              <a:t>);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       }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FFFF00"/>
                </a:solidFill>
              </a:rPr>
              <a:t>profits[</a:t>
            </a:r>
            <a:r>
              <a:rPr lang="en-US" sz="2000" dirty="0" err="1" smtClean="0">
                <a:solidFill>
                  <a:srgbClr val="FFFF00"/>
                </a:solidFill>
              </a:rPr>
              <a:t>rodLength</a:t>
            </a:r>
            <a:r>
              <a:rPr lang="en-US" sz="2000" dirty="0" smtClean="0">
                <a:solidFill>
                  <a:srgbClr val="FFFF00"/>
                </a:solidFill>
              </a:rPr>
              <a:t>] = </a:t>
            </a:r>
            <a:r>
              <a:rPr lang="en-US" sz="2000" dirty="0" err="1" smtClean="0">
                <a:solidFill>
                  <a:srgbClr val="FFFF00"/>
                </a:solidFill>
              </a:rPr>
              <a:t>maxProfit</a:t>
            </a:r>
            <a:r>
              <a:rPr lang="en-US" sz="2000" dirty="0" smtClean="0">
                <a:solidFill>
                  <a:srgbClr val="FFFF00"/>
                </a:solidFill>
              </a:rPr>
              <a:t>;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/>
              <a:t>    }</a:t>
            </a:r>
          </a:p>
          <a:p>
            <a:pPr lvl="2"/>
            <a:r>
              <a:rPr lang="en-US" sz="2000" dirty="0"/>
              <a:t>    </a:t>
            </a:r>
            <a:r>
              <a:rPr lang="en-US" sz="2000" dirty="0">
                <a:solidFill>
                  <a:srgbClr val="FFFF00"/>
                </a:solidFill>
              </a:rPr>
              <a:t>return </a:t>
            </a:r>
            <a:r>
              <a:rPr lang="en-US" sz="2000" dirty="0" smtClean="0">
                <a:solidFill>
                  <a:srgbClr val="FFFF00"/>
                </a:solidFill>
              </a:rPr>
              <a:t>profits[n];</a:t>
            </a:r>
            <a:endParaRPr lang="en-US" sz="2000" dirty="0">
              <a:solidFill>
                <a:srgbClr val="FFFF00"/>
              </a:solidFill>
            </a:endParaRPr>
          </a:p>
          <a:p>
            <a:pPr lvl="2"/>
            <a:r>
              <a:rPr lang="en-US" sz="2000" dirty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11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“Only </a:t>
            </a:r>
            <a:r>
              <a:rPr lang="en-US" dirty="0" smtClean="0"/>
              <a:t>Some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Need Be </a:t>
            </a:r>
            <a:r>
              <a:rPr lang="en-US" dirty="0" smtClean="0"/>
              <a:t>Solved”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611868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Knapsack Problem Without Repetition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49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21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4943" y="32004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72143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3657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7400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4943" y="3657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72143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00200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1800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4943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2143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29343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86543" y="3657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3743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0943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44086" y="3657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1286" y="3657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9343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86543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43743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00943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44086" y="4114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1286" y="4114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293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865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437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00943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4086" y="2743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286" y="2743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29343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86543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43743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00943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44086" y="3200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286" y="32004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00200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57400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14600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1800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149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721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293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65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437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00943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44086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01286" y="45467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43000" y="2743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30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43000" y="3657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43000" y="4114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“Beware </a:t>
            </a:r>
            <a:r>
              <a:rPr lang="en-US" dirty="0" smtClean="0"/>
              <a:t>of Exhausting the </a:t>
            </a:r>
            <a:r>
              <a:rPr lang="en-US" dirty="0" smtClean="0"/>
              <a:t>Stack”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54972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lvl="2"/>
            <a:r>
              <a:rPr lang="en-US" sz="2000" dirty="0"/>
              <a:t>// Maximum profit possible with a rod of length n.</a:t>
            </a:r>
          </a:p>
          <a:p>
            <a:pPr lvl="2"/>
            <a:r>
              <a:rPr lang="en-US" sz="2000" dirty="0"/>
              <a:t>// The selling price of a rod of length m is values[m].</a:t>
            </a:r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RodProfit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values, </a:t>
            </a:r>
            <a:r>
              <a:rPr lang="en-US" sz="2000" dirty="0" err="1"/>
              <a:t>int</a:t>
            </a:r>
            <a:r>
              <a:rPr lang="en-US" sz="2000" dirty="0"/>
              <a:t> n) </a:t>
            </a:r>
            <a:r>
              <a:rPr lang="en-US" sz="2000" dirty="0" smtClean="0"/>
              <a:t>{</a:t>
            </a:r>
            <a:endParaRPr lang="en-US" sz="2000" dirty="0"/>
          </a:p>
          <a:p>
            <a:pPr lvl="2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maxProfit</a:t>
            </a:r>
            <a:r>
              <a:rPr lang="en-US" sz="2000" dirty="0"/>
              <a:t> = 0;</a:t>
            </a:r>
          </a:p>
          <a:p>
            <a:pPr lvl="2"/>
            <a:r>
              <a:rPr lang="nn-NO" sz="2000" dirty="0"/>
              <a:t>    </a:t>
            </a:r>
            <a:r>
              <a:rPr lang="nn-NO" sz="2000" dirty="0">
                <a:solidFill>
                  <a:srgbClr val="FFFF00"/>
                </a:solidFill>
              </a:rPr>
              <a:t>for (int </a:t>
            </a:r>
            <a:r>
              <a:rPr lang="nn-NO" sz="2000" dirty="0" smtClean="0">
                <a:solidFill>
                  <a:srgbClr val="FFFF00"/>
                </a:solidFill>
              </a:rPr>
              <a:t>pieceLength </a:t>
            </a:r>
            <a:r>
              <a:rPr lang="nn-NO" sz="2000" dirty="0">
                <a:solidFill>
                  <a:srgbClr val="FFFF00"/>
                </a:solidFill>
              </a:rPr>
              <a:t>= n; </a:t>
            </a:r>
            <a:r>
              <a:rPr lang="nn-NO" sz="2000" dirty="0" smtClean="0">
                <a:solidFill>
                  <a:srgbClr val="FFFF00"/>
                </a:solidFill>
              </a:rPr>
              <a:t>pieceLength </a:t>
            </a:r>
            <a:r>
              <a:rPr lang="nn-NO" sz="2000" dirty="0">
                <a:solidFill>
                  <a:srgbClr val="FFFF00"/>
                </a:solidFill>
              </a:rPr>
              <a:t>&gt; 0; </a:t>
            </a:r>
            <a:r>
              <a:rPr lang="nn-NO" sz="2000" dirty="0" smtClean="0">
                <a:solidFill>
                  <a:srgbClr val="FFFF00"/>
                </a:solidFill>
              </a:rPr>
              <a:t>pieceLength--)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profit = </a:t>
            </a:r>
            <a:r>
              <a:rPr lang="en-US" sz="2000" dirty="0" smtClean="0"/>
              <a:t>values[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] </a:t>
            </a:r>
            <a:r>
              <a:rPr lang="en-US" sz="2000" dirty="0"/>
              <a:t>+ </a:t>
            </a:r>
            <a:r>
              <a:rPr lang="en-US" sz="2000" dirty="0" err="1"/>
              <a:t>RodProfit</a:t>
            </a:r>
            <a:r>
              <a:rPr lang="en-US" sz="2000" dirty="0"/>
              <a:t>(values, n - 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);</a:t>
            </a:r>
            <a:endParaRPr lang="en-US" sz="2000" dirty="0"/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maxProfit</a:t>
            </a:r>
            <a:r>
              <a:rPr lang="en-US" sz="2000" dirty="0"/>
              <a:t> = </a:t>
            </a:r>
            <a:r>
              <a:rPr lang="en-US" sz="2000" dirty="0" err="1"/>
              <a:t>Math.Max</a:t>
            </a:r>
            <a:r>
              <a:rPr lang="en-US" sz="2000" dirty="0"/>
              <a:t>(profit, </a:t>
            </a:r>
            <a:r>
              <a:rPr lang="en-US" sz="2000" dirty="0" err="1"/>
              <a:t>maxProfit</a:t>
            </a:r>
            <a:r>
              <a:rPr lang="en-US" sz="2000" dirty="0"/>
              <a:t>);</a:t>
            </a:r>
          </a:p>
          <a:p>
            <a:pPr lvl="2"/>
            <a:r>
              <a:rPr lang="en-US" sz="2000" dirty="0"/>
              <a:t>    }</a:t>
            </a:r>
          </a:p>
          <a:p>
            <a:pPr lvl="2"/>
            <a:r>
              <a:rPr lang="en-US" sz="2000" dirty="0"/>
              <a:t>    return </a:t>
            </a:r>
            <a:r>
              <a:rPr lang="en-US" sz="2000" dirty="0" err="1"/>
              <a:t>maxProfit</a:t>
            </a:r>
            <a:r>
              <a:rPr lang="en-US" sz="2000" dirty="0"/>
              <a:t>;</a:t>
            </a:r>
          </a:p>
          <a:p>
            <a:pPr lvl="2"/>
            <a:r>
              <a:rPr lang="en-US" sz="2000" dirty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304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highlighted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“Beware </a:t>
            </a:r>
            <a:r>
              <a:rPr lang="en-US" dirty="0" smtClean="0"/>
              <a:t>of Exhausting the </a:t>
            </a:r>
            <a:r>
              <a:rPr lang="en-US" dirty="0" smtClean="0"/>
              <a:t>Stack”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54972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lvl="2"/>
            <a:r>
              <a:rPr lang="en-US" sz="2000" dirty="0"/>
              <a:t>// Maximum profit possible with a rod of length n.</a:t>
            </a:r>
          </a:p>
          <a:p>
            <a:pPr lvl="2"/>
            <a:r>
              <a:rPr lang="en-US" sz="2000" dirty="0"/>
              <a:t>// The selling price of a rod of length m is values[m].</a:t>
            </a:r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RodProfit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values, </a:t>
            </a:r>
            <a:r>
              <a:rPr lang="en-US" sz="2000" dirty="0" err="1"/>
              <a:t>int</a:t>
            </a:r>
            <a:r>
              <a:rPr lang="en-US" sz="2000" dirty="0"/>
              <a:t> n) </a:t>
            </a:r>
            <a:r>
              <a:rPr lang="en-US" sz="2000" dirty="0" smtClean="0"/>
              <a:t>{</a:t>
            </a:r>
            <a:endParaRPr lang="en-US" sz="2000" dirty="0"/>
          </a:p>
          <a:p>
            <a:pPr lvl="2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maxProfit</a:t>
            </a:r>
            <a:r>
              <a:rPr lang="en-US" sz="2000" dirty="0"/>
              <a:t> = 0;</a:t>
            </a:r>
          </a:p>
          <a:p>
            <a:pPr lvl="2"/>
            <a:r>
              <a:rPr lang="nn-NO" sz="2000" dirty="0"/>
              <a:t>    </a:t>
            </a:r>
            <a:r>
              <a:rPr lang="nn-NO" sz="2000" dirty="0">
                <a:solidFill>
                  <a:srgbClr val="FFFF00"/>
                </a:solidFill>
              </a:rPr>
              <a:t>for (int </a:t>
            </a:r>
            <a:r>
              <a:rPr lang="nn-NO" sz="2000" dirty="0" smtClean="0">
                <a:solidFill>
                  <a:srgbClr val="FFFF00"/>
                </a:solidFill>
              </a:rPr>
              <a:t>pieceLength </a:t>
            </a:r>
            <a:r>
              <a:rPr lang="nn-NO" sz="2000" dirty="0">
                <a:solidFill>
                  <a:srgbClr val="FFFF00"/>
                </a:solidFill>
              </a:rPr>
              <a:t>= </a:t>
            </a:r>
            <a:r>
              <a:rPr lang="nn-NO" sz="2000" dirty="0" smtClean="0">
                <a:solidFill>
                  <a:srgbClr val="FFFF00"/>
                </a:solidFill>
              </a:rPr>
              <a:t>1; pieceLength &lt;= n; pieceLength++)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profit = </a:t>
            </a:r>
            <a:r>
              <a:rPr lang="en-US" sz="2000" dirty="0" smtClean="0"/>
              <a:t>values[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] </a:t>
            </a:r>
            <a:r>
              <a:rPr lang="en-US" sz="2000" dirty="0"/>
              <a:t>+ </a:t>
            </a:r>
            <a:r>
              <a:rPr lang="en-US" sz="2000" dirty="0" err="1"/>
              <a:t>RodProfit</a:t>
            </a:r>
            <a:r>
              <a:rPr lang="en-US" sz="2000" dirty="0"/>
              <a:t>(values, n - 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);</a:t>
            </a:r>
            <a:endParaRPr lang="en-US" sz="2000" dirty="0"/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maxProfit</a:t>
            </a:r>
            <a:r>
              <a:rPr lang="en-US" sz="2000" dirty="0"/>
              <a:t> = </a:t>
            </a:r>
            <a:r>
              <a:rPr lang="en-US" sz="2000" dirty="0" err="1"/>
              <a:t>Math.Max</a:t>
            </a:r>
            <a:r>
              <a:rPr lang="en-US" sz="2000" dirty="0"/>
              <a:t>(profit, </a:t>
            </a:r>
            <a:r>
              <a:rPr lang="en-US" sz="2000" dirty="0" err="1"/>
              <a:t>maxProfit</a:t>
            </a:r>
            <a:r>
              <a:rPr lang="en-US" sz="2000" dirty="0"/>
              <a:t>);</a:t>
            </a:r>
          </a:p>
          <a:p>
            <a:pPr lvl="2"/>
            <a:r>
              <a:rPr lang="en-US" sz="2000" dirty="0"/>
              <a:t>    }</a:t>
            </a:r>
          </a:p>
          <a:p>
            <a:pPr lvl="2"/>
            <a:r>
              <a:rPr lang="en-US" sz="2000" dirty="0"/>
              <a:t>    return </a:t>
            </a:r>
            <a:r>
              <a:rPr lang="en-US" sz="2000" dirty="0" err="1"/>
              <a:t>maxProfit</a:t>
            </a:r>
            <a:r>
              <a:rPr lang="en-US" sz="2000" dirty="0"/>
              <a:t>;</a:t>
            </a:r>
          </a:p>
          <a:p>
            <a:pPr lvl="2"/>
            <a:r>
              <a:rPr lang="en-US" sz="2000" dirty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52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if we change the direction of the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Largest Independent Set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410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 Let G = (V,E) be a graph in which each vertex is labeled with an integer.  Find the set S of vertices with the largest possible sum, subject to the constraint that no pair of vertices in S can be connected with an edge.</a:t>
            </a:r>
          </a:p>
          <a:p>
            <a:endParaRPr lang="en-US" dirty="0"/>
          </a:p>
          <a:p>
            <a:r>
              <a:rPr lang="en-US" dirty="0" smtClean="0"/>
              <a:t>There is no known efficient solution to this problem, but there’s a nice dynamic programming solution on trees.</a:t>
            </a:r>
          </a:p>
        </p:txBody>
      </p:sp>
      <p:sp>
        <p:nvSpPr>
          <p:cNvPr id="3" name="Oval 2"/>
          <p:cNvSpPr/>
          <p:nvPr/>
        </p:nvSpPr>
        <p:spPr>
          <a:xfrm>
            <a:off x="6553200" y="15240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5503783" y="25197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7620000" y="25197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554307" y="25197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7107" y="3352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0400" y="3352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75183" y="3352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381998" y="3343922"/>
            <a:ext cx="425388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469167" y="3352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Connector 13"/>
          <p:cNvCxnSpPr>
            <a:stCxn id="3" idx="3"/>
            <a:endCxn id="6" idx="7"/>
          </p:cNvCxnSpPr>
          <p:nvPr/>
        </p:nvCxnSpPr>
        <p:spPr>
          <a:xfrm flipH="1">
            <a:off x="5894028" y="1914245"/>
            <a:ext cx="726127" cy="672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5"/>
            <a:endCxn id="7" idx="1"/>
          </p:cNvCxnSpPr>
          <p:nvPr/>
        </p:nvCxnSpPr>
        <p:spPr>
          <a:xfrm>
            <a:off x="6943445" y="1914245"/>
            <a:ext cx="743510" cy="672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6781800" y="1981200"/>
            <a:ext cx="1107" cy="5385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13" idx="7"/>
          </p:cNvCxnSpPr>
          <p:nvPr/>
        </p:nvCxnSpPr>
        <p:spPr>
          <a:xfrm flipH="1">
            <a:off x="4859412" y="2910024"/>
            <a:ext cx="711326" cy="5097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11" idx="0"/>
          </p:cNvCxnSpPr>
          <p:nvPr/>
        </p:nvCxnSpPr>
        <p:spPr>
          <a:xfrm flipH="1">
            <a:off x="5503783" y="2910024"/>
            <a:ext cx="66955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4"/>
            <a:endCxn id="9" idx="7"/>
          </p:cNvCxnSpPr>
          <p:nvPr/>
        </p:nvCxnSpPr>
        <p:spPr>
          <a:xfrm flipH="1">
            <a:off x="6487352" y="2976979"/>
            <a:ext cx="295555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10" idx="1"/>
          </p:cNvCxnSpPr>
          <p:nvPr/>
        </p:nvCxnSpPr>
        <p:spPr>
          <a:xfrm>
            <a:off x="6782907" y="2976979"/>
            <a:ext cx="294448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12" idx="1"/>
          </p:cNvCxnSpPr>
          <p:nvPr/>
        </p:nvCxnSpPr>
        <p:spPr>
          <a:xfrm>
            <a:off x="8010245" y="2910024"/>
            <a:ext cx="434050" cy="500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630812" y="42664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5688734" y="42664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381998" y="42664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1" name="Straight Connector 50"/>
          <p:cNvCxnSpPr>
            <a:stCxn id="11" idx="3"/>
            <a:endCxn id="48" idx="7"/>
          </p:cNvCxnSpPr>
          <p:nvPr/>
        </p:nvCxnSpPr>
        <p:spPr>
          <a:xfrm flipH="1">
            <a:off x="5021057" y="3743045"/>
            <a:ext cx="321081" cy="5903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5"/>
            <a:endCxn id="49" idx="0"/>
          </p:cNvCxnSpPr>
          <p:nvPr/>
        </p:nvCxnSpPr>
        <p:spPr>
          <a:xfrm>
            <a:off x="5665428" y="3743045"/>
            <a:ext cx="251906" cy="5234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4"/>
            <a:endCxn id="50" idx="0"/>
          </p:cNvCxnSpPr>
          <p:nvPr/>
        </p:nvCxnSpPr>
        <p:spPr>
          <a:xfrm>
            <a:off x="8594692" y="3801122"/>
            <a:ext cx="15906" cy="4653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0" y="5334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levels starting with level 1:</a:t>
            </a:r>
          </a:p>
          <a:p>
            <a:r>
              <a:rPr lang="en-US" dirty="0" smtClean="0"/>
              <a:t>Alternate levels starting with level 2:</a:t>
            </a:r>
          </a:p>
          <a:p>
            <a:r>
              <a:rPr lang="en-US" dirty="0" smtClean="0"/>
              <a:t>                                  Custom strategy: 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5339179"/>
            <a:ext cx="41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  <a:p>
            <a:r>
              <a:rPr lang="en-US" dirty="0" smtClean="0"/>
              <a:t>22</a:t>
            </a:r>
          </a:p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Largest Independent Set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Insight:  Either we include a node and then solve the problem for its grandchildren, or we don’t include a node and then solve the problem for its children.</a:t>
            </a:r>
          </a:p>
          <a:p>
            <a:endParaRPr lang="en-US" dirty="0"/>
          </a:p>
          <a:p>
            <a:r>
              <a:rPr lang="en-US" dirty="0" smtClean="0"/>
              <a:t>Let P(t) be the best possible score for tree t</a:t>
            </a:r>
          </a:p>
          <a:p>
            <a:endParaRPr lang="en-US" dirty="0"/>
          </a:p>
          <a:p>
            <a:r>
              <a:rPr lang="en-US" dirty="0" smtClean="0"/>
              <a:t>Do a post-order traversal</a:t>
            </a:r>
          </a:p>
        </p:txBody>
      </p:sp>
      <p:sp>
        <p:nvSpPr>
          <p:cNvPr id="3" name="Oval 2"/>
          <p:cNvSpPr/>
          <p:nvPr/>
        </p:nvSpPr>
        <p:spPr>
          <a:xfrm>
            <a:off x="6615154" y="85336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5565737" y="18491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7681954" y="18491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616261" y="184914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59061" y="268216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72354" y="268216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7137" y="268216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443952" y="2673288"/>
            <a:ext cx="425388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4531121" y="268216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Connector 13"/>
          <p:cNvCxnSpPr>
            <a:stCxn id="3" idx="3"/>
            <a:endCxn id="6" idx="7"/>
          </p:cNvCxnSpPr>
          <p:nvPr/>
        </p:nvCxnSpPr>
        <p:spPr>
          <a:xfrm flipH="1">
            <a:off x="5955982" y="1243611"/>
            <a:ext cx="726127" cy="672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5"/>
            <a:endCxn id="7" idx="1"/>
          </p:cNvCxnSpPr>
          <p:nvPr/>
        </p:nvCxnSpPr>
        <p:spPr>
          <a:xfrm>
            <a:off x="7005399" y="1243611"/>
            <a:ext cx="743510" cy="672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6843754" y="1310566"/>
            <a:ext cx="1107" cy="5385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13" idx="7"/>
          </p:cNvCxnSpPr>
          <p:nvPr/>
        </p:nvCxnSpPr>
        <p:spPr>
          <a:xfrm flipH="1">
            <a:off x="4921366" y="2239390"/>
            <a:ext cx="711326" cy="5097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11" idx="0"/>
          </p:cNvCxnSpPr>
          <p:nvPr/>
        </p:nvCxnSpPr>
        <p:spPr>
          <a:xfrm flipH="1">
            <a:off x="5565737" y="2239390"/>
            <a:ext cx="66955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4"/>
            <a:endCxn id="9" idx="7"/>
          </p:cNvCxnSpPr>
          <p:nvPr/>
        </p:nvCxnSpPr>
        <p:spPr>
          <a:xfrm flipH="1">
            <a:off x="6549306" y="2306345"/>
            <a:ext cx="295555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10" idx="1"/>
          </p:cNvCxnSpPr>
          <p:nvPr/>
        </p:nvCxnSpPr>
        <p:spPr>
          <a:xfrm>
            <a:off x="6844861" y="2306345"/>
            <a:ext cx="294448" cy="4427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12" idx="1"/>
          </p:cNvCxnSpPr>
          <p:nvPr/>
        </p:nvCxnSpPr>
        <p:spPr>
          <a:xfrm>
            <a:off x="8072199" y="2239390"/>
            <a:ext cx="434050" cy="500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692766" y="359582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5750688" y="359582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43952" y="359582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1" name="Straight Connector 50"/>
          <p:cNvCxnSpPr>
            <a:stCxn id="11" idx="3"/>
            <a:endCxn id="48" idx="7"/>
          </p:cNvCxnSpPr>
          <p:nvPr/>
        </p:nvCxnSpPr>
        <p:spPr>
          <a:xfrm flipH="1">
            <a:off x="5083011" y="3072411"/>
            <a:ext cx="321081" cy="5903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5"/>
            <a:endCxn id="49" idx="0"/>
          </p:cNvCxnSpPr>
          <p:nvPr/>
        </p:nvCxnSpPr>
        <p:spPr>
          <a:xfrm>
            <a:off x="5727382" y="3072411"/>
            <a:ext cx="251906" cy="5234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4"/>
            <a:endCxn id="50" idx="0"/>
          </p:cNvCxnSpPr>
          <p:nvPr/>
        </p:nvCxnSpPr>
        <p:spPr>
          <a:xfrm>
            <a:off x="8656646" y="3130488"/>
            <a:ext cx="15906" cy="4653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7162" y="4255363"/>
            <a:ext cx="62557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r>
              <a:rPr lang="en-US" dirty="0" err="1" smtClean="0"/>
              <a:t>t.label</a:t>
            </a:r>
            <a:r>
              <a:rPr lang="en-US" dirty="0" smtClean="0"/>
              <a:t>         +                    </a:t>
            </a:r>
            <a:r>
              <a:rPr lang="en-US" sz="4000" dirty="0" smtClean="0"/>
              <a:t>∑</a:t>
            </a:r>
            <a:r>
              <a:rPr lang="en-US" dirty="0" smtClean="0"/>
              <a:t>                   P(t’)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t’ in </a:t>
            </a:r>
            <a:r>
              <a:rPr lang="en-US" dirty="0" err="1" smtClean="0"/>
              <a:t>t.grandchildren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P(t) =  max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sz="4000" dirty="0" smtClean="0"/>
              <a:t>∑</a:t>
            </a:r>
            <a:r>
              <a:rPr lang="en-US" dirty="0" smtClean="0"/>
              <a:t>                   </a:t>
            </a:r>
            <a:r>
              <a:rPr lang="en-US" dirty="0"/>
              <a:t>P(t</a:t>
            </a:r>
            <a:r>
              <a:rPr lang="en-US" dirty="0" smtClean="0"/>
              <a:t>’)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t’ in </a:t>
            </a:r>
            <a:r>
              <a:rPr lang="en-US" dirty="0" err="1" smtClean="0"/>
              <a:t>t.children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51449" y="4483963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9427" y="4483963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8035" y="364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11691" y="3643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6186" y="273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7192" y="2726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55982" y="2726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44861" y="271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563" y="3663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93643" y="2726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47223" y="1893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0423" y="1893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43830" y="1870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57668" y="8694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21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Minimum Edit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04800" y="3786611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E[0, 0]  =  0</a:t>
            </a:r>
          </a:p>
          <a:p>
            <a:pPr lvl="1"/>
            <a:r>
              <a:rPr lang="en-US" dirty="0" smtClean="0"/>
              <a:t>E[0, m]   =   m</a:t>
            </a:r>
            <a:endParaRPr lang="en-US" dirty="0"/>
          </a:p>
          <a:p>
            <a:pPr lvl="1"/>
            <a:r>
              <a:rPr lang="en-US" dirty="0" smtClean="0"/>
              <a:t>E[n, 0]  =    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   =    E[n-1, m-1]                                      (if r[n-1] = s[m-1])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E[n-1, m]</a:t>
            </a:r>
            <a:endParaRPr lang="en-US" dirty="0"/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   =    1  +  min      E[n, </a:t>
            </a:r>
            <a:r>
              <a:rPr lang="en-US" dirty="0"/>
              <a:t>m</a:t>
            </a:r>
            <a:r>
              <a:rPr lang="en-US" dirty="0" smtClean="0"/>
              <a:t>-1]                    (otherwise)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E[n-1, m-1]</a:t>
            </a:r>
          </a:p>
          <a:p>
            <a:pPr lvl="1"/>
            <a:r>
              <a:rPr lang="en-US" dirty="0" smtClean="0"/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8834" y="5101726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3480434" y="5106424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58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61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3343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86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58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61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3343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58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53000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61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53343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814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3000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961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3343" y="3124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14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386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53000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961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53343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814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386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958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961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53343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2209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4200" y="2667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24200" y="3124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4200" y="838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1295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14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386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958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3000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61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53343" y="35799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52204" y="838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2204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52204" y="17422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52204" y="21994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52204" y="26566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533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105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67796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09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8139" y="40267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2796" y="34391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41362" y="388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Recovering the Solution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99661" y="1981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861" y="1981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061" y="1981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261" y="1981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4404" y="1981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1604" y="19812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9661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56861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4061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1261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4404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71604" y="2438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99661" y="2895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6861" y="2895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061" y="2895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1261" y="2895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4404" y="2895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1604" y="2895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99661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56861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4061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1261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14404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71604" y="3352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9661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861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14061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1261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4404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71604" y="1066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9661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56861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14061" y="15240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1261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14404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71604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42461" y="1981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42461" y="2438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42461" y="2895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2461" y="3352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42461" y="1066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42461" y="1524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99661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56861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14061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1261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14404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71604" y="380852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70465" y="1066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70465" y="1524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70465" y="19708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70465" y="24280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70465" y="288524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71657" y="42553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128857" y="42553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86057" y="42553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29200" y="42553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486400" y="4255363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81057" y="36677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59623" y="41146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1223102"/>
            <a:ext cx="2494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edit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Delete r[3]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Replace r[2] with s[3]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edit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 s[1] as r[1]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edit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63318" y="54407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6600" y="5440740"/>
            <a:ext cx="558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457200" y="4224278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E[0, 0]  =  0</a:t>
            </a:r>
          </a:p>
          <a:p>
            <a:pPr lvl="1"/>
            <a:r>
              <a:rPr lang="en-US" dirty="0" smtClean="0"/>
              <a:t>E[0, m]   =   m</a:t>
            </a:r>
            <a:endParaRPr lang="en-US" dirty="0"/>
          </a:p>
          <a:p>
            <a:pPr lvl="1"/>
            <a:r>
              <a:rPr lang="en-US" dirty="0" smtClean="0"/>
              <a:t>E[n, 0]  =    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   =    E[n-1, m-1]                                      (if r[n-1] = s[m-1])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E[n-1, m]</a:t>
            </a:r>
            <a:endParaRPr lang="en-US" dirty="0"/>
          </a:p>
          <a:p>
            <a:pPr lvl="1"/>
            <a:r>
              <a:rPr lang="en-US" dirty="0" smtClean="0"/>
              <a:t>E[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]    =    1  +  min      E[n, </a:t>
            </a:r>
            <a:r>
              <a:rPr lang="en-US" dirty="0"/>
              <a:t>m</a:t>
            </a:r>
            <a:r>
              <a:rPr lang="en-US" dirty="0" smtClean="0"/>
              <a:t>-1]                    (otherwise)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              E[n-1, m-1]</a:t>
            </a:r>
          </a:p>
          <a:p>
            <a:pPr lvl="1"/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002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3707"/>
              </p:ext>
            </p:extLst>
          </p:nvPr>
        </p:nvGraphicFramePr>
        <p:xfrm>
          <a:off x="5410200" y="1408162"/>
          <a:ext cx="312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2192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thief has a knapsack and can carry away at most W pounds.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items in the table are available in limitless quantities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items should he take?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810000"/>
            <a:ext cx="280044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 = 10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AC for a total of $17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 = 12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BBB for a total of $21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 = 9</a:t>
            </a:r>
          </a:p>
          <a:p>
            <a:pPr lvl="1"/>
            <a:r>
              <a:rPr lang="en-US"/>
              <a:t> </a:t>
            </a:r>
            <a:r>
              <a:rPr lang="en-US" smtClean="0"/>
              <a:t>  BB </a:t>
            </a:r>
            <a:r>
              <a:rPr lang="en-US" dirty="0" smtClean="0"/>
              <a:t>for a total of </a:t>
            </a:r>
            <a:r>
              <a:rPr lang="en-US" smtClean="0"/>
              <a:t>$14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810000"/>
            <a:ext cx="26971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Two variants: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With repetition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Without 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 With Repetition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67796"/>
              </p:ext>
            </p:extLst>
          </p:nvPr>
        </p:nvGraphicFramePr>
        <p:xfrm>
          <a:off x="5410200" y="1408162"/>
          <a:ext cx="312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W[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V[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219200"/>
            <a:ext cx="388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choice we make each time?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item to pick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K(</a:t>
            </a:r>
            <a:r>
              <a:rPr lang="en-US" dirty="0"/>
              <a:t>w</a:t>
            </a:r>
            <a:r>
              <a:rPr lang="en-US" dirty="0" smtClean="0"/>
              <a:t>)  =  maximum possible value of</a:t>
            </a:r>
            <a:br>
              <a:rPr lang="en-US" dirty="0" smtClean="0"/>
            </a:br>
            <a:r>
              <a:rPr lang="en-US" dirty="0" smtClean="0"/>
              <a:t>              loot if backpack has capacity </a:t>
            </a:r>
            <a:r>
              <a:rPr lang="en-US" dirty="0"/>
              <a:t>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K(0)  =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K(w)  =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7696" y="3304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3673717"/>
            <a:ext cx="617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sz="3200" dirty="0" smtClean="0"/>
              <a:t>max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1 ≤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/>
              <a:t>n                </a:t>
            </a:r>
            <a:r>
              <a:rPr lang="en-US" dirty="0" smtClean="0"/>
              <a:t> </a:t>
            </a:r>
            <a:r>
              <a:rPr lang="en-US" sz="2400" dirty="0"/>
              <a:t>V[</a:t>
            </a:r>
            <a:r>
              <a:rPr lang="en-US" sz="2400" dirty="0" err="1"/>
              <a:t>i</a:t>
            </a:r>
            <a:r>
              <a:rPr lang="en-US" sz="2400" dirty="0"/>
              <a:t>] + K(w – </a:t>
            </a:r>
            <a:r>
              <a:rPr lang="en-US" sz="2400" dirty="0" smtClean="0"/>
              <a:t>W[</a:t>
            </a:r>
            <a:r>
              <a:rPr lang="en-US" sz="2400" dirty="0" err="1" smtClean="0"/>
              <a:t>i</a:t>
            </a:r>
            <a:r>
              <a:rPr lang="en-US" sz="2400" dirty="0" smtClean="0"/>
              <a:t>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where w ≥ W[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4647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21847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9047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22190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79390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85872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43072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00272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43415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00615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57815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64647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21847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79047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22190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79390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85872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3072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272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43415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00615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57815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15015" y="572898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15015" y="5269468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0789" y="6412468"/>
            <a:ext cx="359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 (for constant table size) :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58230" y="6412468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Ω</a:t>
            </a:r>
            <a:r>
              <a:rPr lang="en-US" dirty="0" smtClean="0"/>
              <a:t>(w)  =  </a:t>
            </a:r>
            <a:r>
              <a:rPr lang="el-GR" dirty="0" smtClean="0"/>
              <a:t>Ω</a:t>
            </a:r>
            <a:r>
              <a:rPr lang="en-US" dirty="0" smtClean="0"/>
              <a:t>(2</a:t>
            </a:r>
            <a:r>
              <a:rPr lang="en-US" baseline="30000" dirty="0" smtClean="0"/>
              <a:t>|w|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 Without Repetition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94822"/>
              </p:ext>
            </p:extLst>
          </p:nvPr>
        </p:nvGraphicFramePr>
        <p:xfrm>
          <a:off x="5410200" y="1408162"/>
          <a:ext cx="312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W[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V[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219200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K(w, </a:t>
            </a:r>
            <a:r>
              <a:rPr lang="en-US" dirty="0"/>
              <a:t>j</a:t>
            </a:r>
            <a:r>
              <a:rPr lang="en-US" dirty="0" smtClean="0"/>
              <a:t>)  =  maximum possible value of</a:t>
            </a:r>
            <a:br>
              <a:rPr lang="en-US" dirty="0" smtClean="0"/>
            </a:br>
            <a:r>
              <a:rPr lang="en-US" dirty="0" smtClean="0"/>
              <a:t>                 loot if backpack has capacity</a:t>
            </a:r>
            <a:br>
              <a:rPr lang="en-US" dirty="0" smtClean="0"/>
            </a:br>
            <a:r>
              <a:rPr lang="en-US" dirty="0" smtClean="0"/>
              <a:t>                 w and we are restricted to</a:t>
            </a:r>
            <a:br>
              <a:rPr lang="en-US" dirty="0" smtClean="0"/>
            </a:br>
            <a:r>
              <a:rPr lang="en-US" dirty="0" smtClean="0"/>
              <a:t>                 choosing from among items</a:t>
            </a:r>
            <a:br>
              <a:rPr lang="en-US" dirty="0" smtClean="0"/>
            </a:br>
            <a:r>
              <a:rPr lang="en-US" dirty="0" smtClean="0"/>
              <a:t>                 1 through j, at most one of each type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K(0, j)    =</a:t>
            </a:r>
          </a:p>
          <a:p>
            <a:endParaRPr lang="en-US" dirty="0"/>
          </a:p>
          <a:p>
            <a:r>
              <a:rPr lang="en-US" dirty="0" smtClean="0"/>
              <a:t>K(w, 0)  =   </a:t>
            </a:r>
          </a:p>
          <a:p>
            <a:endParaRPr lang="en-US" dirty="0"/>
          </a:p>
          <a:p>
            <a:r>
              <a:rPr lang="en-US" dirty="0" smtClean="0"/>
              <a:t>K(</a:t>
            </a:r>
            <a:r>
              <a:rPr lang="en-US" dirty="0" err="1" smtClean="0"/>
              <a:t>w,j</a:t>
            </a:r>
            <a:r>
              <a:rPr lang="en-US" dirty="0" smtClean="0"/>
              <a:t>)    =                                                                                 (if  w &lt; W[j])</a:t>
            </a:r>
          </a:p>
          <a:p>
            <a:endParaRPr lang="en-US" dirty="0"/>
          </a:p>
          <a:p>
            <a:r>
              <a:rPr lang="en-US" dirty="0" smtClean="0"/>
              <a:t>K(</a:t>
            </a:r>
            <a:r>
              <a:rPr lang="en-US" dirty="0" err="1" smtClean="0"/>
              <a:t>w,j</a:t>
            </a:r>
            <a:r>
              <a:rPr lang="en-US" dirty="0" smtClean="0"/>
              <a:t>)    =                                                                                 (otherwise)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3804" y="3158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13804" y="3693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3804" y="4236720"/>
            <a:ext cx="94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K(w, j-1)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8188" y="4800600"/>
            <a:ext cx="349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 K(w, j-1),  V[j] + K(w-W[j</a:t>
            </a:r>
            <a:r>
              <a:rPr lang="en-US"/>
              <a:t>], </a:t>
            </a:r>
            <a:r>
              <a:rPr lang="en-US" smtClean="0"/>
              <a:t>j-1))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 Without Repetition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8569"/>
              </p:ext>
            </p:extLst>
          </p:nvPr>
        </p:nvGraphicFramePr>
        <p:xfrm>
          <a:off x="240989" y="1633271"/>
          <a:ext cx="24522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57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23822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1022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8222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5422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5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957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3822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1022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8222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5422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5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957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3822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81022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38222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5422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385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57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3822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1022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38222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95422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385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957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529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101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73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24565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67708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4908" y="22098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529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101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673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24565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67708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4908" y="26670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529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101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673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24565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67708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24908" y="12954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9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101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673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24565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67708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24908" y="1752600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23822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81022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38222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95422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385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6957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529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101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673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24565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67708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4908" y="309896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66622" y="1295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66622" y="1752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66622" y="2209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6622" y="2667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7791" y="3556169"/>
            <a:ext cx="3746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does this square depend on?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one?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one?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one?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Which ones really matter?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case, better to </a:t>
            </a:r>
            <a:r>
              <a:rPr lang="en-US" dirty="0" err="1" smtClean="0"/>
              <a:t>memoize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72409" y="3849364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K(0, j)    =</a:t>
            </a:r>
          </a:p>
          <a:p>
            <a:endParaRPr lang="en-US" dirty="0"/>
          </a:p>
          <a:p>
            <a:r>
              <a:rPr lang="en-US" dirty="0" smtClean="0"/>
              <a:t>K(w, 0)  =   </a:t>
            </a:r>
          </a:p>
          <a:p>
            <a:endParaRPr lang="en-US" dirty="0"/>
          </a:p>
          <a:p>
            <a:r>
              <a:rPr lang="en-US" dirty="0" smtClean="0"/>
              <a:t>K(</a:t>
            </a:r>
            <a:r>
              <a:rPr lang="en-US" dirty="0" err="1" smtClean="0"/>
              <a:t>w,j</a:t>
            </a:r>
            <a:r>
              <a:rPr lang="en-US" dirty="0" smtClean="0"/>
              <a:t>)    =                                                                                 (if  w &lt; W[j])</a:t>
            </a:r>
          </a:p>
          <a:p>
            <a:endParaRPr lang="en-US" dirty="0"/>
          </a:p>
          <a:p>
            <a:r>
              <a:rPr lang="en-US" dirty="0" smtClean="0"/>
              <a:t>K(</a:t>
            </a:r>
            <a:r>
              <a:rPr lang="en-US" dirty="0" err="1" smtClean="0"/>
              <a:t>w,j</a:t>
            </a:r>
            <a:r>
              <a:rPr lang="en-US" dirty="0" smtClean="0"/>
              <a:t>)    =                                                                                 (otherwise)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06942" y="4693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06942" y="5229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306942" y="5772388"/>
            <a:ext cx="94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K(w, j-1)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31326" y="6336268"/>
            <a:ext cx="34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 K(w, j-1),  V[j] + K(w-W[j], j-1)</a:t>
            </a:r>
          </a:p>
        </p:txBody>
      </p:sp>
    </p:spTree>
    <p:extLst>
      <p:ext uri="{BB962C8B-B14F-4D97-AF65-F5344CB8AC3E}">
        <p14:creationId xmlns:p14="http://schemas.microsoft.com/office/powerpoint/2010/main" val="30719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B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Memoizing</a:t>
            </a:r>
            <a:r>
              <a:rPr lang="en-US" dirty="0" smtClean="0"/>
              <a:t> vs.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371600"/>
            <a:ext cx="8610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Once we have a recursive solution to an optimization problem, we can make it more efficient by either: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Memoizing</a:t>
            </a:r>
            <a:r>
              <a:rPr lang="en-US" dirty="0" smtClean="0"/>
              <a:t> the recursive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Converting it to iteratively fill out a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What are the tradeoffs?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Memoizing</a:t>
            </a:r>
            <a:r>
              <a:rPr lang="en-US" dirty="0" smtClean="0"/>
              <a:t> is usually easier (at least until you gain more experience)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all possible </a:t>
            </a:r>
            <a:r>
              <a:rPr lang="en-US" dirty="0" err="1" smtClean="0"/>
              <a:t>subproblems</a:t>
            </a:r>
            <a:r>
              <a:rPr lang="en-US" dirty="0" smtClean="0"/>
              <a:t> must eventually be solved, tables will be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only a small number of </a:t>
            </a:r>
            <a:r>
              <a:rPr lang="en-US" dirty="0" err="1" smtClean="0"/>
              <a:t>subproblems</a:t>
            </a:r>
            <a:r>
              <a:rPr lang="en-US" dirty="0" smtClean="0"/>
              <a:t> must be solved, </a:t>
            </a:r>
            <a:r>
              <a:rPr lang="en-US" dirty="0" err="1" smtClean="0"/>
              <a:t>memoization</a:t>
            </a:r>
            <a:r>
              <a:rPr lang="en-US" dirty="0" smtClean="0"/>
              <a:t> </a:t>
            </a:r>
            <a:r>
              <a:rPr lang="en-US" dirty="0" smtClean="0"/>
              <a:t>will be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memoization</a:t>
            </a:r>
            <a:r>
              <a:rPr lang="en-US" dirty="0" smtClean="0"/>
              <a:t>, take care not to exhaust the runtime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We have looked 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Rod Cutting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Longest Increasing Subsequence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Edit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Knapsack Problem with Repetition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Knapsack Problem without Repetition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“All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 smtClean="0"/>
              <a:t>Must Be </a:t>
            </a:r>
            <a:r>
              <a:rPr lang="en-US" dirty="0" smtClean="0"/>
              <a:t>Solved”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lvl="2"/>
            <a:r>
              <a:rPr lang="en-US" sz="2000" dirty="0"/>
              <a:t>// Maximum profit possible with a rod of length n.</a:t>
            </a:r>
          </a:p>
          <a:p>
            <a:pPr lvl="2"/>
            <a:r>
              <a:rPr lang="en-US" sz="2000" dirty="0"/>
              <a:t>// The selling price of a rod of length m is values[m].</a:t>
            </a:r>
          </a:p>
          <a:p>
            <a:pPr lvl="2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RodProfit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[] values, </a:t>
            </a:r>
            <a:r>
              <a:rPr lang="en-US" sz="2000" dirty="0" err="1"/>
              <a:t>int</a:t>
            </a:r>
            <a:r>
              <a:rPr lang="en-US" sz="2000" dirty="0"/>
              <a:t> n) </a:t>
            </a:r>
            <a:r>
              <a:rPr lang="en-US" sz="2000" dirty="0" smtClean="0"/>
              <a:t>{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maxProfit</a:t>
            </a:r>
            <a:r>
              <a:rPr lang="en-US" sz="2000" dirty="0"/>
              <a:t> = 0;</a:t>
            </a:r>
          </a:p>
          <a:p>
            <a:pPr lvl="2"/>
            <a:r>
              <a:rPr lang="nn-NO" sz="2000" dirty="0"/>
              <a:t>    for (int </a:t>
            </a:r>
            <a:r>
              <a:rPr lang="nn-NO" sz="2000" dirty="0" smtClean="0"/>
              <a:t>pieceLength </a:t>
            </a:r>
            <a:r>
              <a:rPr lang="nn-NO" sz="2000" dirty="0"/>
              <a:t>= n; </a:t>
            </a:r>
            <a:r>
              <a:rPr lang="nn-NO" sz="2000" dirty="0" smtClean="0"/>
              <a:t>pieceLength </a:t>
            </a:r>
            <a:r>
              <a:rPr lang="nn-NO" sz="2000" dirty="0"/>
              <a:t>&gt; 0; </a:t>
            </a:r>
            <a:r>
              <a:rPr lang="nn-NO" sz="2000" dirty="0" smtClean="0"/>
              <a:t>pieceLength--)</a:t>
            </a:r>
            <a:r>
              <a:rPr lang="en-US" sz="2000" dirty="0" smtClean="0"/>
              <a:t>  </a:t>
            </a:r>
            <a:r>
              <a:rPr lang="en-US" sz="2000" dirty="0"/>
              <a:t>{</a:t>
            </a:r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profit = </a:t>
            </a:r>
            <a:r>
              <a:rPr lang="en-US" sz="2000" dirty="0" smtClean="0"/>
              <a:t>values[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] </a:t>
            </a:r>
            <a:r>
              <a:rPr lang="en-US" sz="2000" dirty="0"/>
              <a:t>+ </a:t>
            </a:r>
            <a:r>
              <a:rPr lang="en-US" sz="2000" dirty="0" err="1"/>
              <a:t>RodProfit</a:t>
            </a:r>
            <a:r>
              <a:rPr lang="en-US" sz="2000" dirty="0"/>
              <a:t>(values, n - </a:t>
            </a:r>
            <a:r>
              <a:rPr lang="en-US" sz="2000" dirty="0" err="1" smtClean="0"/>
              <a:t>piecelength</a:t>
            </a:r>
            <a:r>
              <a:rPr lang="en-US" sz="2000" dirty="0" smtClean="0"/>
              <a:t>);</a:t>
            </a:r>
            <a:endParaRPr lang="en-US" sz="2000" dirty="0"/>
          </a:p>
          <a:p>
            <a:pPr lvl="2"/>
            <a:r>
              <a:rPr lang="en-US" sz="2000" dirty="0"/>
              <a:t>        </a:t>
            </a:r>
            <a:r>
              <a:rPr lang="en-US" sz="2000" dirty="0" err="1"/>
              <a:t>maxProfit</a:t>
            </a:r>
            <a:r>
              <a:rPr lang="en-US" sz="2000" dirty="0"/>
              <a:t> = </a:t>
            </a:r>
            <a:r>
              <a:rPr lang="en-US" sz="2000" dirty="0" err="1"/>
              <a:t>Math.Max</a:t>
            </a:r>
            <a:r>
              <a:rPr lang="en-US" sz="2000" dirty="0"/>
              <a:t>(profit, </a:t>
            </a:r>
            <a:r>
              <a:rPr lang="en-US" sz="2000" dirty="0" err="1"/>
              <a:t>maxProfit</a:t>
            </a:r>
            <a:r>
              <a:rPr lang="en-US" sz="2000" dirty="0"/>
              <a:t>);</a:t>
            </a:r>
          </a:p>
          <a:p>
            <a:pPr lvl="2"/>
            <a:r>
              <a:rPr lang="en-US" sz="2000" dirty="0"/>
              <a:t>    }</a:t>
            </a:r>
          </a:p>
          <a:p>
            <a:pPr lvl="2"/>
            <a:r>
              <a:rPr lang="en-US" sz="2000" dirty="0"/>
              <a:t>    return </a:t>
            </a:r>
            <a:r>
              <a:rPr lang="en-US" sz="2000" dirty="0" err="1"/>
              <a:t>maxProfit</a:t>
            </a:r>
            <a:r>
              <a:rPr lang="en-US" sz="2000" dirty="0"/>
              <a:t>;</a:t>
            </a:r>
          </a:p>
          <a:p>
            <a:pPr lvl="2"/>
            <a:r>
              <a:rPr lang="en-US" sz="2000" dirty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62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13262</TotalTime>
  <Words>1388</Words>
  <Application>Microsoft Office PowerPoint</Application>
  <PresentationFormat>On-screen Show (4:3)</PresentationFormat>
  <Paragraphs>503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Minimum Edit Distance</vt:lpstr>
      <vt:lpstr>Minimum Edit Distance</vt:lpstr>
      <vt:lpstr>Recovering the Solution</vt:lpstr>
      <vt:lpstr>Knapsack Problem</vt:lpstr>
      <vt:lpstr>Knapsack Problem With Repetition</vt:lpstr>
      <vt:lpstr>Knapsack Problem Without Repetition</vt:lpstr>
      <vt:lpstr>Knapsack Problem Without Repetition</vt:lpstr>
      <vt:lpstr>Memoizing vs. Table</vt:lpstr>
      <vt:lpstr>“All Subproblems Must Be Solved”</vt:lpstr>
      <vt:lpstr>Using a Table Instead of Memoizing</vt:lpstr>
      <vt:lpstr>“Only Some Subproblems  Need Be Solved”</vt:lpstr>
      <vt:lpstr>“Beware of Exhausting the Stack”</vt:lpstr>
      <vt:lpstr>“Beware of Exhausting the Stack”</vt:lpstr>
      <vt:lpstr>Largest Independent Set Problem</vt:lpstr>
      <vt:lpstr>Largest Independent Set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587</cp:revision>
  <dcterms:created xsi:type="dcterms:W3CDTF">2012-01-06T20:07:23Z</dcterms:created>
  <dcterms:modified xsi:type="dcterms:W3CDTF">2016-11-10T03:07:43Z</dcterms:modified>
</cp:coreProperties>
</file>