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9" r:id="rId2"/>
    <p:sldId id="370" r:id="rId3"/>
    <p:sldId id="368" r:id="rId4"/>
    <p:sldId id="362" r:id="rId5"/>
    <p:sldId id="363" r:id="rId6"/>
    <p:sldId id="364" r:id="rId7"/>
    <p:sldId id="365" r:id="rId8"/>
    <p:sldId id="366" r:id="rId9"/>
    <p:sldId id="367" r:id="rId10"/>
    <p:sldId id="371" r:id="rId11"/>
    <p:sldId id="373" r:id="rId12"/>
    <p:sldId id="374" r:id="rId13"/>
    <p:sldId id="375" r:id="rId14"/>
    <p:sldId id="35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1327BC-A485-402B-A6C6-A873C4CE4754}">
          <p14:sldIdLst>
            <p14:sldId id="349"/>
            <p14:sldId id="370"/>
            <p14:sldId id="368"/>
            <p14:sldId id="362"/>
            <p14:sldId id="363"/>
            <p14:sldId id="364"/>
            <p14:sldId id="365"/>
            <p14:sldId id="366"/>
            <p14:sldId id="367"/>
            <p14:sldId id="371"/>
            <p14:sldId id="373"/>
            <p14:sldId id="374"/>
            <p14:sldId id="375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>
      <p:cViewPr varScale="1">
        <p:scale>
          <a:sx n="89" d="100"/>
          <a:sy n="89" d="100"/>
        </p:scale>
        <p:origin x="77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3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4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5142" y="1379236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0662" y="45720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5"/>
            <a:endCxn id="9" idx="1"/>
          </p:cNvCxnSpPr>
          <p:nvPr/>
        </p:nvCxnSpPr>
        <p:spPr>
          <a:xfrm>
            <a:off x="2045387" y="1769481"/>
            <a:ext cx="917168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7"/>
          </p:cNvCxnSpPr>
          <p:nvPr/>
        </p:nvCxnSpPr>
        <p:spPr>
          <a:xfrm flipH="1">
            <a:off x="771245" y="1769481"/>
            <a:ext cx="950852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1"/>
          </p:cNvCxnSpPr>
          <p:nvPr/>
        </p:nvCxnSpPr>
        <p:spPr>
          <a:xfrm>
            <a:off x="771245" y="3318702"/>
            <a:ext cx="1046372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8" idx="6"/>
          </p:cNvCxnSpPr>
          <p:nvPr/>
        </p:nvCxnSpPr>
        <p:spPr>
          <a:xfrm flipH="1">
            <a:off x="838200" y="3157057"/>
            <a:ext cx="2057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7"/>
            <a:endCxn id="9" idx="3"/>
          </p:cNvCxnSpPr>
          <p:nvPr/>
        </p:nvCxnSpPr>
        <p:spPr>
          <a:xfrm flipV="1">
            <a:off x="2140907" y="3318702"/>
            <a:ext cx="821648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84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5714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37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93714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39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40842" y="5730731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can we find the shortest paths from A to every vertex using linear 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194264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max: A + B + C + D;</a:t>
            </a:r>
          </a:p>
          <a:p>
            <a:endParaRPr lang="en-US" dirty="0"/>
          </a:p>
          <a:p>
            <a:r>
              <a:rPr lang="en-US" dirty="0" smtClean="0"/>
              <a:t>A = 0;</a:t>
            </a:r>
          </a:p>
          <a:p>
            <a:r>
              <a:rPr lang="en-US" dirty="0" smtClean="0"/>
              <a:t>B &lt;= A + 5;</a:t>
            </a:r>
          </a:p>
          <a:p>
            <a:r>
              <a:rPr lang="en-US" dirty="0" smtClean="0"/>
              <a:t>B &lt;= C + 1;</a:t>
            </a:r>
          </a:p>
          <a:p>
            <a:r>
              <a:rPr lang="en-US" dirty="0" smtClean="0"/>
              <a:t>C &lt;= A + 3;</a:t>
            </a:r>
          </a:p>
          <a:p>
            <a:r>
              <a:rPr lang="en-US" dirty="0" smtClean="0"/>
              <a:t>C &lt;= D + 4;</a:t>
            </a:r>
          </a:p>
          <a:p>
            <a:r>
              <a:rPr lang="en-US" dirty="0" smtClean="0"/>
              <a:t>D &lt;= B + 2;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773198"/>
            <a:ext cx="1401346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uA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vB</a:t>
            </a:r>
            <a:r>
              <a:rPr lang="en-US" dirty="0" smtClean="0"/>
              <a:t> ≤ </a:t>
            </a:r>
            <a:r>
              <a:rPr lang="en-US" dirty="0" err="1" smtClean="0"/>
              <a:t>vA</a:t>
            </a:r>
            <a:r>
              <a:rPr lang="en-US" dirty="0" smtClean="0"/>
              <a:t> + 5v</a:t>
            </a:r>
          </a:p>
          <a:p>
            <a:r>
              <a:rPr lang="en-US" dirty="0" err="1" smtClean="0"/>
              <a:t>wB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+ w</a:t>
            </a:r>
          </a:p>
          <a:p>
            <a:r>
              <a:rPr lang="en-US" dirty="0" err="1" smtClean="0"/>
              <a:t>xC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+ 3x</a:t>
            </a:r>
          </a:p>
          <a:p>
            <a:r>
              <a:rPr lang="en-US" dirty="0" err="1" smtClean="0"/>
              <a:t>yC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yD</a:t>
            </a:r>
            <a:r>
              <a:rPr lang="en-US" dirty="0" smtClean="0"/>
              <a:t> + 4y</a:t>
            </a:r>
          </a:p>
          <a:p>
            <a:r>
              <a:rPr lang="en-US" dirty="0" err="1" smtClean="0"/>
              <a:t>zD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zB</a:t>
            </a:r>
            <a:r>
              <a:rPr lang="en-US" dirty="0" smtClean="0"/>
              <a:t> + 2z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3581400"/>
            <a:ext cx="147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Multiply by</a:t>
            </a:r>
            <a:br>
              <a:rPr lang="en-US" dirty="0" smtClean="0"/>
            </a:br>
            <a:r>
              <a:rPr lang="en-US" dirty="0" smtClean="0"/>
              <a:t>new variables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79684" y="1752600"/>
            <a:ext cx="1401346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uA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vB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5v</a:t>
            </a:r>
          </a:p>
          <a:p>
            <a:r>
              <a:rPr lang="en-US" dirty="0" err="1" smtClean="0"/>
              <a:t>wB</a:t>
            </a:r>
            <a:r>
              <a:rPr lang="en-US" dirty="0" smtClean="0"/>
              <a:t> – </a:t>
            </a:r>
            <a:r>
              <a:rPr lang="en-US" dirty="0" err="1" smtClean="0"/>
              <a:t>wC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w</a:t>
            </a:r>
          </a:p>
          <a:p>
            <a:r>
              <a:rPr lang="en-US" dirty="0" err="1" smtClean="0"/>
              <a:t>xC</a:t>
            </a:r>
            <a:r>
              <a:rPr lang="en-US" dirty="0" smtClean="0"/>
              <a:t> –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3x</a:t>
            </a:r>
          </a:p>
          <a:p>
            <a:r>
              <a:rPr lang="en-US" dirty="0" err="1" smtClean="0"/>
              <a:t>yC</a:t>
            </a:r>
            <a:r>
              <a:rPr lang="en-US" dirty="0" smtClean="0"/>
              <a:t> – </a:t>
            </a:r>
            <a:r>
              <a:rPr lang="en-US" dirty="0" err="1" smtClean="0"/>
              <a:t>yD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4y</a:t>
            </a:r>
          </a:p>
          <a:p>
            <a:r>
              <a:rPr lang="en-US" dirty="0" err="1" smtClean="0"/>
              <a:t>zD</a:t>
            </a:r>
            <a:r>
              <a:rPr lang="en-US" dirty="0" smtClean="0"/>
              <a:t> – </a:t>
            </a:r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2z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3581400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Rearrange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86701" y="4800600"/>
            <a:ext cx="644759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(u-v-x)A  +  (</a:t>
            </a:r>
            <a:r>
              <a:rPr lang="en-US" dirty="0" err="1" smtClean="0"/>
              <a:t>v+w-z</a:t>
            </a:r>
            <a:r>
              <a:rPr lang="en-US" dirty="0" smtClean="0"/>
              <a:t>)B  +  (</a:t>
            </a:r>
            <a:r>
              <a:rPr lang="en-US" dirty="0" err="1" smtClean="0"/>
              <a:t>x+y-w</a:t>
            </a:r>
            <a:r>
              <a:rPr lang="en-US" dirty="0" smtClean="0"/>
              <a:t>)C  +  (z-y)D  &lt;=  5v + w + 3x + 4y + 2z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5193268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and collect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  <p:bldP spid="25" grpId="0" animBg="1"/>
      <p:bldP spid="26" grpId="0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86701" y="1371600"/>
            <a:ext cx="644759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(u-v-x)A  +  (</a:t>
            </a:r>
            <a:r>
              <a:rPr lang="en-US" dirty="0" err="1" smtClean="0"/>
              <a:t>v+w-z</a:t>
            </a:r>
            <a:r>
              <a:rPr lang="en-US" dirty="0" smtClean="0"/>
              <a:t>)B  +  (</a:t>
            </a:r>
            <a:r>
              <a:rPr lang="en-US" dirty="0" err="1" smtClean="0"/>
              <a:t>x+y-w</a:t>
            </a:r>
            <a:r>
              <a:rPr lang="en-US" dirty="0" smtClean="0"/>
              <a:t>)C  +  (z-y)D  ≤  5v + w + 3x + 4y + 2z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1764268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and collect terms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1163" y="2373868"/>
            <a:ext cx="194585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max:  A + B + C + 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1044" y="2754868"/>
            <a:ext cx="223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 from primal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3352800"/>
            <a:ext cx="2629246" cy="30162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min:  5v + w + 3x + 4y + 2z</a:t>
            </a:r>
          </a:p>
          <a:p>
            <a:endParaRPr lang="en-US" sz="1000" dirty="0"/>
          </a:p>
          <a:p>
            <a:r>
              <a:rPr lang="en-US" dirty="0" smtClean="0"/>
              <a:t>u-v-x ≥ 1</a:t>
            </a:r>
          </a:p>
          <a:p>
            <a:r>
              <a:rPr lang="en-US" dirty="0" err="1" smtClean="0"/>
              <a:t>v+w-z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x+y-w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1</a:t>
            </a:r>
          </a:p>
          <a:p>
            <a:r>
              <a:rPr lang="en-US" dirty="0" smtClean="0"/>
              <a:t>z-y </a:t>
            </a:r>
            <a:r>
              <a:rPr lang="en-US" dirty="0"/>
              <a:t>≥</a:t>
            </a:r>
            <a:r>
              <a:rPr lang="en-US" dirty="0" smtClean="0"/>
              <a:t> 1</a:t>
            </a:r>
          </a:p>
          <a:p>
            <a:r>
              <a:rPr lang="en-US" dirty="0" smtClean="0"/>
              <a:t>v ≥ 0</a:t>
            </a:r>
          </a:p>
          <a:p>
            <a:r>
              <a:rPr lang="en-US" dirty="0" smtClean="0"/>
              <a:t>w ≥ 0</a:t>
            </a:r>
          </a:p>
          <a:p>
            <a:r>
              <a:rPr lang="en-US" dirty="0" smtClean="0"/>
              <a:t>x ≥ 0</a:t>
            </a:r>
          </a:p>
          <a:p>
            <a:r>
              <a:rPr lang="en-US" dirty="0" smtClean="0"/>
              <a:t>y ≥ 0</a:t>
            </a:r>
          </a:p>
          <a:p>
            <a:r>
              <a:rPr lang="en-US" dirty="0" smtClean="0"/>
              <a:t>z ≥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64184" y="6488668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1524000"/>
            <a:ext cx="2667000" cy="30162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5v + w + 3x + 4y + 2z;</a:t>
            </a:r>
          </a:p>
          <a:p>
            <a:endParaRPr lang="en-US" sz="1000" dirty="0"/>
          </a:p>
          <a:p>
            <a:r>
              <a:rPr lang="en-US" dirty="0" smtClean="0"/>
              <a:t>u-v-x  &gt;=  1;</a:t>
            </a:r>
          </a:p>
          <a:p>
            <a:r>
              <a:rPr lang="en-US" dirty="0" err="1" smtClean="0"/>
              <a:t>v+w-z</a:t>
            </a:r>
            <a:r>
              <a:rPr lang="en-US" dirty="0" smtClean="0"/>
              <a:t>  &gt;=  1;</a:t>
            </a:r>
          </a:p>
          <a:p>
            <a:r>
              <a:rPr lang="en-US" dirty="0" err="1" smtClean="0"/>
              <a:t>x+y-w</a:t>
            </a:r>
            <a:r>
              <a:rPr lang="en-US" dirty="0" smtClean="0"/>
              <a:t>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  <a:p>
            <a:r>
              <a:rPr lang="en-US" dirty="0" smtClean="0"/>
              <a:t>z-y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  <a:p>
            <a:r>
              <a:rPr lang="en-US" dirty="0" smtClean="0"/>
              <a:t>v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w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x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y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z </a:t>
            </a:r>
            <a:r>
              <a:rPr lang="en-US" dirty="0"/>
              <a:t>&gt;=</a:t>
            </a:r>
            <a:r>
              <a:rPr lang="en-US" dirty="0" smtClean="0"/>
              <a:t>  0;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9184" y="4659868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1524000"/>
            <a:ext cx="2590800" cy="30162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13</a:t>
            </a:r>
          </a:p>
          <a:p>
            <a:endParaRPr lang="en-US" sz="1000" dirty="0"/>
          </a:p>
          <a:p>
            <a:r>
              <a:rPr lang="en-US" dirty="0" smtClean="0"/>
              <a:t>u = 4</a:t>
            </a:r>
          </a:p>
          <a:p>
            <a:r>
              <a:rPr lang="en-US" dirty="0" smtClean="0"/>
              <a:t>v = 0</a:t>
            </a:r>
          </a:p>
          <a:p>
            <a:r>
              <a:rPr lang="en-US" dirty="0" smtClean="0"/>
              <a:t>w = 2</a:t>
            </a:r>
          </a:p>
          <a:p>
            <a:r>
              <a:rPr lang="en-US" dirty="0" smtClean="0"/>
              <a:t>x = 3</a:t>
            </a:r>
          </a:p>
          <a:p>
            <a:r>
              <a:rPr lang="en-US" dirty="0" smtClean="0"/>
              <a:t>y = 0</a:t>
            </a:r>
          </a:p>
          <a:p>
            <a:r>
              <a:rPr lang="en-US" dirty="0" smtClean="0"/>
              <a:t>z =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3681" y="4648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8394" y="5715000"/>
            <a:ext cx="481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there a physical interpretation of this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1371600"/>
            <a:ext cx="2667000" cy="16312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5v + w + 3x + 4y + 2z;</a:t>
            </a:r>
          </a:p>
          <a:p>
            <a:endParaRPr lang="en-US" sz="1000" dirty="0"/>
          </a:p>
          <a:p>
            <a:r>
              <a:rPr lang="en-US" dirty="0" smtClean="0"/>
              <a:t>u-v-x  &gt;=  1;</a:t>
            </a:r>
          </a:p>
          <a:p>
            <a:r>
              <a:rPr lang="en-US" dirty="0" err="1" smtClean="0"/>
              <a:t>v+w-z</a:t>
            </a:r>
            <a:r>
              <a:rPr lang="en-US" dirty="0" smtClean="0"/>
              <a:t>  &gt;=  1;</a:t>
            </a:r>
          </a:p>
          <a:p>
            <a:r>
              <a:rPr lang="en-US" dirty="0" err="1" smtClean="0"/>
              <a:t>x+y-w</a:t>
            </a:r>
            <a:r>
              <a:rPr lang="en-US" dirty="0" smtClean="0"/>
              <a:t>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  <a:p>
            <a:r>
              <a:rPr lang="en-US" dirty="0" smtClean="0"/>
              <a:t>z-y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3032105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9118"/>
            <a:ext cx="2590800" cy="21852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13</a:t>
            </a:r>
          </a:p>
          <a:p>
            <a:endParaRPr lang="en-US" sz="1000" dirty="0"/>
          </a:p>
          <a:p>
            <a:r>
              <a:rPr lang="en-US" dirty="0" smtClean="0"/>
              <a:t>u = 4</a:t>
            </a:r>
          </a:p>
          <a:p>
            <a:r>
              <a:rPr lang="en-US" dirty="0" smtClean="0"/>
              <a:t>v = 0</a:t>
            </a:r>
          </a:p>
          <a:p>
            <a:r>
              <a:rPr lang="en-US" dirty="0" smtClean="0"/>
              <a:t>w = 2</a:t>
            </a:r>
          </a:p>
          <a:p>
            <a:r>
              <a:rPr lang="en-US" dirty="0" smtClean="0"/>
              <a:t>x = 3</a:t>
            </a:r>
          </a:p>
          <a:p>
            <a:r>
              <a:rPr lang="en-US" dirty="0" smtClean="0"/>
              <a:t>y = 0</a:t>
            </a:r>
          </a:p>
          <a:p>
            <a:r>
              <a:rPr lang="en-US" dirty="0" smtClean="0"/>
              <a:t>z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4248" y="608433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93742" y="12192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19600" y="276842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4200" y="276842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9262" y="441196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5"/>
            <a:endCxn id="12" idx="1"/>
          </p:cNvCxnSpPr>
          <p:nvPr/>
        </p:nvCxnSpPr>
        <p:spPr>
          <a:xfrm>
            <a:off x="6083987" y="1609445"/>
            <a:ext cx="917168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1" idx="7"/>
          </p:cNvCxnSpPr>
          <p:nvPr/>
        </p:nvCxnSpPr>
        <p:spPr>
          <a:xfrm flipH="1">
            <a:off x="4809845" y="1609445"/>
            <a:ext cx="950852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5" idx="1"/>
          </p:cNvCxnSpPr>
          <p:nvPr/>
        </p:nvCxnSpPr>
        <p:spPr>
          <a:xfrm>
            <a:off x="4809845" y="3158666"/>
            <a:ext cx="1046372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1" idx="6"/>
          </p:cNvCxnSpPr>
          <p:nvPr/>
        </p:nvCxnSpPr>
        <p:spPr>
          <a:xfrm flipH="1">
            <a:off x="4876800" y="2997021"/>
            <a:ext cx="2057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7"/>
            <a:endCxn id="12" idx="3"/>
          </p:cNvCxnSpPr>
          <p:nvPr/>
        </p:nvCxnSpPr>
        <p:spPr>
          <a:xfrm flipV="1">
            <a:off x="6179507" y="3158666"/>
            <a:ext cx="821648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7000" y="189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4314" y="2671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32314" y="189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2314" y="3661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2514" y="364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20820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20820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9245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43791" y="3529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0" y="3581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5715000"/>
            <a:ext cx="4086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solution shows how many times each</a:t>
            </a:r>
            <a:br>
              <a:rPr lang="en-US" dirty="0" smtClean="0"/>
            </a:br>
            <a:r>
              <a:rPr lang="en-US" dirty="0" smtClean="0"/>
              <a:t>edge is “used” in the shortest path tree!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8" grpId="0"/>
      <p:bldP spid="2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Idea Behind Simplex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44714"/>
            <a:ext cx="877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Simplex is a hill-climbin</a:t>
            </a:r>
            <a:r>
              <a:rPr lang="en-US" sz="2000" dirty="0" smtClean="0"/>
              <a:t>g algorithm.  Beginning at the start vertex, it moves to the neighboring vertex with a higher objective value until no more moves are possible.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5993922"/>
            <a:ext cx="5410200" cy="609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505" y="2226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142" y="2267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6192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36771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6876" y="61838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00417 -0.5851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5142" y="1379236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0662" y="45720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5"/>
            <a:endCxn id="9" idx="1"/>
          </p:cNvCxnSpPr>
          <p:nvPr/>
        </p:nvCxnSpPr>
        <p:spPr>
          <a:xfrm>
            <a:off x="2045387" y="1769481"/>
            <a:ext cx="917168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7"/>
          </p:cNvCxnSpPr>
          <p:nvPr/>
        </p:nvCxnSpPr>
        <p:spPr>
          <a:xfrm flipH="1">
            <a:off x="771245" y="1769481"/>
            <a:ext cx="950852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1"/>
          </p:cNvCxnSpPr>
          <p:nvPr/>
        </p:nvCxnSpPr>
        <p:spPr>
          <a:xfrm>
            <a:off x="771245" y="3318702"/>
            <a:ext cx="1046372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8" idx="6"/>
          </p:cNvCxnSpPr>
          <p:nvPr/>
        </p:nvCxnSpPr>
        <p:spPr>
          <a:xfrm flipH="1">
            <a:off x="838200" y="3157057"/>
            <a:ext cx="2057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7"/>
            <a:endCxn id="9" idx="3"/>
          </p:cNvCxnSpPr>
          <p:nvPr/>
        </p:nvCxnSpPr>
        <p:spPr>
          <a:xfrm flipV="1">
            <a:off x="2140907" y="3318702"/>
            <a:ext cx="821648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84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5714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37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93714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39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2400" y="5453732"/>
            <a:ext cx="3993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A = minimum distance from A to A</a:t>
            </a:r>
          </a:p>
          <a:p>
            <a:r>
              <a:rPr lang="en-US" dirty="0" smtClean="0"/>
              <a:t>Let B = minimum distance from A to B</a:t>
            </a:r>
          </a:p>
          <a:p>
            <a:r>
              <a:rPr lang="en-US" dirty="0" smtClean="0"/>
              <a:t>Let C = minimum distance from A to C</a:t>
            </a:r>
          </a:p>
          <a:p>
            <a:r>
              <a:rPr lang="en-US" dirty="0" smtClean="0"/>
              <a:t>Let D = minimum distance from A to 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1600200"/>
            <a:ext cx="194264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max: A + B + C + D;</a:t>
            </a:r>
          </a:p>
          <a:p>
            <a:endParaRPr lang="en-US" dirty="0"/>
          </a:p>
          <a:p>
            <a:r>
              <a:rPr lang="en-US" dirty="0" smtClean="0"/>
              <a:t>A = 0;</a:t>
            </a:r>
          </a:p>
          <a:p>
            <a:r>
              <a:rPr lang="en-US" dirty="0" smtClean="0"/>
              <a:t>B &lt;= A + 5;</a:t>
            </a:r>
          </a:p>
          <a:p>
            <a:r>
              <a:rPr lang="en-US" dirty="0" smtClean="0"/>
              <a:t>B &lt;= C + 1;</a:t>
            </a:r>
          </a:p>
          <a:p>
            <a:r>
              <a:rPr lang="en-US" dirty="0" smtClean="0"/>
              <a:t>C &lt;= A + 3;</a:t>
            </a:r>
          </a:p>
          <a:p>
            <a:r>
              <a:rPr lang="en-US" dirty="0" smtClean="0"/>
              <a:t>C &lt;= D + 4;</a:t>
            </a:r>
          </a:p>
          <a:p>
            <a:r>
              <a:rPr lang="en-US" dirty="0" smtClean="0"/>
              <a:t>D &lt;= B + 2;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0087" y="4624301"/>
            <a:ext cx="1362874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Solution:  13</a:t>
            </a:r>
          </a:p>
          <a:p>
            <a:endParaRPr lang="en-US" dirty="0"/>
          </a:p>
          <a:p>
            <a:r>
              <a:rPr lang="en-US" dirty="0" smtClean="0"/>
              <a:t>A = 0</a:t>
            </a:r>
          </a:p>
          <a:p>
            <a:r>
              <a:rPr lang="en-US" dirty="0" smtClean="0"/>
              <a:t>B = 4</a:t>
            </a:r>
          </a:p>
          <a:p>
            <a:r>
              <a:rPr lang="en-US" dirty="0" smtClean="0"/>
              <a:t>C = 3</a:t>
            </a:r>
          </a:p>
          <a:p>
            <a:r>
              <a:rPr lang="en-US" dirty="0" smtClean="0"/>
              <a:t>D = 6</a:t>
            </a:r>
          </a:p>
        </p:txBody>
      </p:sp>
    </p:spTree>
    <p:extLst>
      <p:ext uri="{BB962C8B-B14F-4D97-AF65-F5344CB8AC3E}">
        <p14:creationId xmlns:p14="http://schemas.microsoft.com/office/powerpoint/2010/main" val="13216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Chocolate company has two products, </a:t>
            </a:r>
            <a:r>
              <a:rPr lang="en-US" sz="2000" dirty="0" err="1" smtClean="0"/>
              <a:t>Matin</a:t>
            </a:r>
            <a:r>
              <a:rPr lang="en-US" sz="2000" dirty="0" smtClean="0"/>
              <a:t> and Nuit.  Here is the issue they face:</a:t>
            </a:r>
          </a:p>
          <a:p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/>
              <a:t>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for a profit of $1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/>
              <a:t>boxes of Nuit for a profit of $6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at most 200 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and 300 of Nuit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produce at most 400 total boxes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What should they do to maximize profit?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We can express all this with a linear program: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400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easy to check that </a:t>
            </a:r>
            <a:br>
              <a:rPr lang="en-US" sz="2000" dirty="0" smtClean="0"/>
            </a:br>
            <a:endParaRPr lang="en-US" sz="1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values for x and y satisfy th</a:t>
            </a:r>
            <a:r>
              <a:rPr lang="en-US" sz="2000" dirty="0" smtClean="0"/>
              <a:t>e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profit corresponds to x and y</a:t>
            </a:r>
          </a:p>
          <a:p>
            <a:pPr lvl="1"/>
            <a:endParaRPr lang="en-US" sz="1000" dirty="0"/>
          </a:p>
          <a:p>
            <a:r>
              <a:rPr lang="en-US" sz="2000" dirty="0" smtClean="0"/>
              <a:t>But how can we verify that the profit found is optimal?</a:t>
            </a:r>
          </a:p>
          <a:p>
            <a:endParaRPr lang="en-US" sz="1000" dirty="0" smtClean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Linear combinations of the constraints provide upper bounds on objective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1(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  ≤  200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+    6(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≤  300</a:t>
            </a:r>
            <a:r>
              <a:rPr lang="en-US" sz="2000" dirty="0" smtClean="0"/>
              <a:t>)          =    x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+6x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≤  2000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5(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≤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300</a:t>
            </a:r>
            <a:r>
              <a:rPr lang="en-US" sz="2000" dirty="0" smtClean="0"/>
              <a:t>)    +    1(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+x</a:t>
            </a:r>
            <a:r>
              <a:rPr lang="en-US" sz="2000" baseline="-25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  </a:t>
            </a:r>
            <a:r>
              <a:rPr lang="en-US" sz="2000" dirty="0" smtClean="0">
                <a:solidFill>
                  <a:srgbClr val="FFFF00"/>
                </a:solidFill>
              </a:rPr>
              <a:t>400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=    x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+6x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</a:t>
            </a:r>
            <a:r>
              <a:rPr lang="en-US" sz="2000" dirty="0"/>
              <a:t>≤  </a:t>
            </a:r>
            <a:r>
              <a:rPr lang="en-US" sz="2000" dirty="0" smtClean="0"/>
              <a:t>1900</a:t>
            </a:r>
          </a:p>
          <a:p>
            <a:pPr lvl="1">
              <a:buClr>
                <a:schemeClr val="tx1"/>
              </a:buClr>
            </a:pPr>
            <a:endParaRPr lang="en-US" sz="1000" dirty="0" smtClean="0"/>
          </a:p>
          <a:p>
            <a:pPr>
              <a:buClr>
                <a:schemeClr val="tx1"/>
              </a:buClr>
            </a:pPr>
            <a:r>
              <a:rPr lang="en-US" sz="2000" dirty="0" smtClean="0"/>
              <a:t>This last constraint implies that the 1900 profit is optimal.</a:t>
            </a:r>
            <a:endParaRPr lang="en-US" sz="2000" dirty="0"/>
          </a:p>
          <a:p>
            <a:pPr lvl="1">
              <a:buClr>
                <a:schemeClr val="tx1"/>
              </a:buClr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we automatically derive an upper bound that establishes optimality?</a:t>
            </a:r>
            <a:br>
              <a:rPr lang="en-US" sz="2000" dirty="0" smtClean="0"/>
            </a:br>
            <a:endParaRPr lang="en-US" sz="1000" dirty="0" smtClean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1(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1</a:t>
            </a:r>
            <a:r>
              <a:rPr lang="en-US" sz="2000" dirty="0">
                <a:solidFill>
                  <a:srgbClr val="FFFF00"/>
                </a:solidFill>
              </a:rPr>
              <a:t>  ≤  200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/>
              <a:t>+    6(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  ≤  300</a:t>
            </a:r>
            <a:r>
              <a:rPr lang="en-US" sz="2000" dirty="0"/>
              <a:t>)          =    x</a:t>
            </a:r>
            <a:r>
              <a:rPr lang="en-US" sz="2000" baseline="-25000" dirty="0"/>
              <a:t>1 </a:t>
            </a:r>
            <a:r>
              <a:rPr lang="en-US" sz="2000" dirty="0"/>
              <a:t>+6x</a:t>
            </a:r>
            <a:r>
              <a:rPr lang="en-US" sz="2000" baseline="-25000" dirty="0"/>
              <a:t>2</a:t>
            </a:r>
            <a:r>
              <a:rPr lang="en-US" sz="2000" dirty="0"/>
              <a:t>  ≤  2000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  ≤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FF00"/>
                </a:solidFill>
              </a:rPr>
              <a:t>300</a:t>
            </a:r>
            <a:r>
              <a:rPr lang="en-US" sz="2000" dirty="0"/>
              <a:t>)    +    1(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1</a:t>
            </a:r>
            <a:r>
              <a:rPr lang="en-US" sz="2000" dirty="0">
                <a:solidFill>
                  <a:srgbClr val="FFFF00"/>
                </a:solidFill>
              </a:rPr>
              <a:t>+x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  ≤  400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/>
              <a:t>=    x</a:t>
            </a:r>
            <a:r>
              <a:rPr lang="en-US" sz="2000" baseline="-25000" dirty="0"/>
              <a:t>1 </a:t>
            </a:r>
            <a:r>
              <a:rPr lang="en-US" sz="2000" dirty="0"/>
              <a:t>+6x</a:t>
            </a:r>
            <a:r>
              <a:rPr lang="en-US" sz="2000" baseline="-25000" dirty="0"/>
              <a:t>2</a:t>
            </a:r>
            <a:r>
              <a:rPr lang="en-US" sz="2000" dirty="0"/>
              <a:t>  ≤  </a:t>
            </a:r>
            <a:r>
              <a:rPr lang="en-US" sz="2000" dirty="0" smtClean="0"/>
              <a:t>1900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Do this symbolically:</a:t>
            </a:r>
          </a:p>
          <a:p>
            <a:pPr lvl="1">
              <a:buClr>
                <a:schemeClr val="tx1"/>
              </a:buClr>
            </a:pPr>
            <a:endParaRPr lang="en-US" sz="1000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y</a:t>
            </a:r>
            <a:r>
              <a:rPr lang="en-US" sz="2000" baseline="-25000" dirty="0"/>
              <a:t>1</a:t>
            </a:r>
            <a:r>
              <a:rPr lang="en-US" sz="2000" baseline="-25000" dirty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  200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+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FF00"/>
                </a:solidFill>
              </a:rPr>
              <a:t>300</a:t>
            </a:r>
            <a:r>
              <a:rPr lang="en-US" sz="2000" dirty="0"/>
              <a:t>)    +   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+x</a:t>
            </a:r>
            <a:r>
              <a:rPr lang="en-US" sz="2000" baseline="-25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  400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=</a:t>
            </a:r>
            <a:br>
              <a:rPr lang="en-US" sz="2000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sz="2000" dirty="0" smtClean="0"/>
              <a:t>(y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(y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≤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 smtClean="0"/>
              <a:t> 200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300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+  400 y</a:t>
            </a:r>
            <a:r>
              <a:rPr lang="en-US" sz="2000" baseline="-25000" dirty="0" smtClean="0"/>
              <a:t>3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aseline="-25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We need to find y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≥ 0,  y</a:t>
            </a:r>
            <a:r>
              <a:rPr lang="en-US" sz="2000" baseline="-25000" dirty="0" smtClean="0"/>
              <a:t>2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3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= 1, 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/>
              <a:t> </a:t>
            </a:r>
            <a:r>
              <a:rPr lang="en-US" sz="2000" dirty="0" smtClean="0"/>
              <a:t>= 6 so that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200 y</a:t>
            </a:r>
            <a:r>
              <a:rPr lang="en-US" sz="2000" baseline="-25000" dirty="0"/>
              <a:t>1</a:t>
            </a:r>
            <a:r>
              <a:rPr lang="en-US" sz="2000" dirty="0"/>
              <a:t>  +  300 y</a:t>
            </a:r>
            <a:r>
              <a:rPr lang="en-US" sz="2000" baseline="-25000" dirty="0"/>
              <a:t>2</a:t>
            </a:r>
            <a:r>
              <a:rPr lang="en-US" sz="2000" dirty="0"/>
              <a:t>  +  400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  </a:t>
            </a:r>
            <a:r>
              <a:rPr lang="en-US" sz="2000" dirty="0" smtClean="0"/>
              <a:t>is minimized</a:t>
            </a:r>
            <a:endParaRPr lang="en-US" sz="2000" dirty="0"/>
          </a:p>
          <a:p>
            <a:pPr lvl="1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have</a:t>
            </a:r>
          </a:p>
          <a:p>
            <a:endParaRPr lang="en-US" sz="1000" dirty="0" smtClean="0"/>
          </a:p>
          <a:p>
            <a:pPr lvl="1">
              <a:buClr>
                <a:schemeClr val="tx1"/>
              </a:buClr>
            </a:pPr>
            <a:r>
              <a:rPr lang="en-US" sz="2000" dirty="0" smtClean="0"/>
              <a:t>                     (y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(y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≤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 smtClean="0"/>
              <a:t> 200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300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+  400 y</a:t>
            </a:r>
            <a:r>
              <a:rPr lang="en-US" sz="2000" baseline="-25000" dirty="0" smtClean="0"/>
              <a:t>3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aseline="-25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We need to find </a:t>
            </a:r>
            <a:br>
              <a:rPr lang="en-US" sz="2000" dirty="0" smtClean="0"/>
            </a:br>
            <a:r>
              <a:rPr lang="en-US" sz="2000" dirty="0" smtClean="0"/>
              <a:t>                                   y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≥ 0,  y</a:t>
            </a:r>
            <a:r>
              <a:rPr lang="en-US" sz="2000" baseline="-25000" dirty="0" smtClean="0"/>
              <a:t>2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3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= 1, 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/>
              <a:t> </a:t>
            </a:r>
            <a:r>
              <a:rPr lang="en-US" sz="2000" dirty="0" smtClean="0"/>
              <a:t>= 6 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so that </a:t>
            </a:r>
            <a:br>
              <a:rPr lang="en-US" sz="2000" dirty="0" smtClean="0"/>
            </a:br>
            <a:r>
              <a:rPr lang="en-US" sz="2000" dirty="0" smtClean="0"/>
              <a:t>                                     200 </a:t>
            </a:r>
            <a:r>
              <a:rPr lang="en-US" sz="2000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  +  300 y</a:t>
            </a:r>
            <a:r>
              <a:rPr lang="en-US" sz="2000" baseline="-25000" dirty="0"/>
              <a:t>2</a:t>
            </a:r>
            <a:r>
              <a:rPr lang="en-US" sz="2000" dirty="0"/>
              <a:t>  +  400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  </a:t>
            </a:r>
            <a:r>
              <a:rPr lang="en-US" sz="2000" dirty="0" smtClean="0"/>
              <a:t>is minimized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This looks like a linear program!</a:t>
            </a:r>
            <a:endParaRPr lang="en-US" sz="2000" dirty="0"/>
          </a:p>
          <a:p>
            <a:pPr lvl="1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23" y="1143000"/>
            <a:ext cx="2598788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endParaRPr lang="en-US" dirty="0"/>
          </a:p>
          <a:p>
            <a:r>
              <a:rPr lang="en-US" dirty="0"/>
              <a:t>200 y</a:t>
            </a:r>
            <a:r>
              <a:rPr lang="en-US" baseline="-25000" dirty="0"/>
              <a:t>1</a:t>
            </a:r>
            <a:r>
              <a:rPr lang="en-US" dirty="0"/>
              <a:t>  +  300 y</a:t>
            </a:r>
            <a:r>
              <a:rPr lang="en-US" baseline="-25000" dirty="0"/>
              <a:t>2</a:t>
            </a:r>
            <a:r>
              <a:rPr lang="en-US" dirty="0"/>
              <a:t>  +  400 y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5145" y="1143000"/>
            <a:ext cx="144997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/>
              <a:t>≥  </a:t>
            </a:r>
            <a:r>
              <a:rPr lang="en-US" dirty="0" smtClean="0"/>
              <a:t>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 </a:t>
            </a:r>
            <a:r>
              <a:rPr lang="en-US" dirty="0"/>
              <a:t>≥  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baseline="-25000" dirty="0"/>
              <a:t>1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</a:t>
            </a:r>
            <a:r>
              <a:rPr lang="en-US" dirty="0" smtClean="0"/>
              <a:t> = 1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baseline="-25000" dirty="0"/>
              <a:t>2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 </a:t>
            </a:r>
            <a:r>
              <a:rPr lang="en-US" baseline="-25000" dirty="0" smtClean="0"/>
              <a:t> </a:t>
            </a:r>
            <a:r>
              <a:rPr lang="en-US" dirty="0" smtClean="0"/>
              <a:t>= 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0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</a:t>
            </a:r>
            <a:r>
              <a:rPr lang="en-US" dirty="0" smtClean="0"/>
              <a:t>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</a:t>
            </a:r>
            <a:r>
              <a:rPr lang="en-US" dirty="0" smtClean="0"/>
              <a:t>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23" y="1143000"/>
            <a:ext cx="2598788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endParaRPr lang="en-US" dirty="0"/>
          </a:p>
          <a:p>
            <a:r>
              <a:rPr lang="en-US" dirty="0"/>
              <a:t>200 y</a:t>
            </a:r>
            <a:r>
              <a:rPr lang="en-US" baseline="-25000" dirty="0"/>
              <a:t>1</a:t>
            </a:r>
            <a:r>
              <a:rPr lang="en-US" dirty="0"/>
              <a:t>  +  300 y</a:t>
            </a:r>
            <a:r>
              <a:rPr lang="en-US" baseline="-25000" dirty="0"/>
              <a:t>2</a:t>
            </a:r>
            <a:r>
              <a:rPr lang="en-US" dirty="0"/>
              <a:t>  +  400 y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5145" y="1143000"/>
            <a:ext cx="144997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dirty="0" smtClean="0"/>
              <a:t>≥  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/>
              <a:t>≥  </a:t>
            </a:r>
            <a:r>
              <a:rPr lang="en-US" dirty="0" smtClean="0"/>
              <a:t>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 </a:t>
            </a:r>
            <a:r>
              <a:rPr lang="en-US" dirty="0"/>
              <a:t>≥  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baseline="-25000" dirty="0"/>
              <a:t>1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1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baseline="-25000" dirty="0"/>
              <a:t>2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 </a:t>
            </a:r>
            <a:r>
              <a:rPr lang="en-US" dirty="0"/>
              <a:t>≥</a:t>
            </a:r>
            <a:r>
              <a:rPr lang="en-US" dirty="0" smtClean="0"/>
              <a:t> 6</a:t>
            </a: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779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Primal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143000"/>
            <a:ext cx="1444055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= 0</a:t>
            </a:r>
            <a:br>
              <a:rPr lang="en-US" dirty="0" smtClean="0"/>
            </a:b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min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 Theorem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781800" cy="7694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If a linear program has a bounded optimum, then so does its dual, and the two optimum values are the same.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1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14711</TotalTime>
  <Words>1021</Words>
  <Application>Microsoft Office PowerPoint</Application>
  <PresentationFormat>On-screen Show (4:3)</PresentationFormat>
  <Paragraphs>318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Shortest Paths Problem</vt:lpstr>
      <vt:lpstr>Shortest Paths Problem</vt:lpstr>
      <vt:lpstr>Example Linear Program  </vt:lpstr>
      <vt:lpstr>Verification</vt:lpstr>
      <vt:lpstr>Duality</vt:lpstr>
      <vt:lpstr>Duality</vt:lpstr>
      <vt:lpstr>Duality</vt:lpstr>
      <vt:lpstr>Dual</vt:lpstr>
      <vt:lpstr>Duality Theorem</vt:lpstr>
      <vt:lpstr>Dual of Shortest Paths Program</vt:lpstr>
      <vt:lpstr>Dual of Shortest Paths Program</vt:lpstr>
      <vt:lpstr>Dual of Shortest Paths Program</vt:lpstr>
      <vt:lpstr>Dual of Shortest Paths Program</vt:lpstr>
      <vt:lpstr>Key Idea Behind Simplex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628</cp:revision>
  <dcterms:created xsi:type="dcterms:W3CDTF">2012-01-06T20:07:23Z</dcterms:created>
  <dcterms:modified xsi:type="dcterms:W3CDTF">2016-11-14T21:13:42Z</dcterms:modified>
</cp:coreProperties>
</file>