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9"/>
  </p:notesMasterIdLst>
  <p:handoutMasterIdLst>
    <p:handoutMasterId r:id="rId10"/>
  </p:handoutMasterIdLst>
  <p:sldIdLst>
    <p:sldId id="380" r:id="rId2"/>
    <p:sldId id="389" r:id="rId3"/>
    <p:sldId id="390" r:id="rId4"/>
    <p:sldId id="391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9" autoAdjust="0"/>
    <p:restoredTop sz="92815" autoAdjust="0"/>
  </p:normalViewPr>
  <p:slideViewPr>
    <p:cSldViewPr snapToGrid="0" snapToObjects="1">
      <p:cViewPr>
        <p:scale>
          <a:sx n="150" d="100"/>
          <a:sy n="150" d="100"/>
        </p:scale>
        <p:origin x="-8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8100-D980-704F-AADB-E7D0CBDA4A13}" type="datetimeFigureOut">
              <a:rPr lang="en-US" smtClean="0">
                <a:latin typeface="Franklin Gothic Book"/>
              </a:rPr>
              <a:t>8/17/20</a:t>
            </a:fld>
            <a:endParaRPr lang="en-US" dirty="0">
              <a:latin typeface="Franklin Gothic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C51-6FDC-9446-842A-B2D709983485}" type="slidenum">
              <a:rPr lang="en-US" smtClean="0">
                <a:latin typeface="Franklin Gothic Book"/>
              </a:rPr>
              <a:t>‹#›</a:t>
            </a:fld>
            <a:endParaRPr lang="en-US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3064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/>
              </a:defRPr>
            </a:lvl1pPr>
          </a:lstStyle>
          <a:p>
            <a:fld id="{C55D13C7-75EB-E54E-94F2-12D6E9337782}" type="datetimeFigureOut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/>
              </a:defRPr>
            </a:lvl1pPr>
          </a:lstStyle>
          <a:p>
            <a:fld id="{0C4FF7E1-1966-4848-8114-099C93624A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figure is an aerial image of a pipeline system with preliminary engineering sketches of the system (lower left panel) and a detail sketch of the terminal small storage tank (upper right panel).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The 3,200 meter long pipeline lifts 25C water ( rho= 997 kg=m3,nu= 8.94 E-7 m2/s) from a treatment plant on the downstream face of Gulameta Dam through a 127 millimeter high-density polyethylene (HDPE) pipe (ks =0:0015 mm) to a large diameter at-grade cylindrical storage tank. A secondary, 800 meter long pipeline carries water from the large diameter storage tank to a small,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cylindrical (D = 1 meter), elevated storage tank at the village school. Both storage tanks have float valves to prevent overflow and maintain the indicated water poolelevations.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8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Assume the float valve at the schoolyard fails in the open position, and the schoolyard tank overows.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2 bends, K =1.5 each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 inlet K =0.5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Upstream valve K =0.15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Float valve K = 70 (assume ball valve type)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127mm HDPE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3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Assume the float valve at the schoolyard fails in the open position, and the schoolyard tank overows.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2 bends, K =1.5 each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 inlet K =0.5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Upstream valve K =0.15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Float valve K = 70 (assume ball valve type)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127mm HDPE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3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Assume the float valve at the schoolyard fails in the open position, and the schoolyard tank overows.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2 bends, K =1.5 each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 inlet K =0.5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Upstream valve K =0.15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Float valve K = 70 (assume ball valve type)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127mm HDPE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Franklin Gothic Book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3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06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9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E411-1ED1-0D41-AEDE-E7DE4C01B98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pipeline HYDRAULICS examples : Part 2</a:t>
            </a:r>
          </a:p>
        </p:txBody>
      </p:sp>
    </p:spTree>
    <p:extLst>
      <p:ext uri="{BB962C8B-B14F-4D97-AF65-F5344CB8AC3E}">
        <p14:creationId xmlns:p14="http://schemas.microsoft.com/office/powerpoint/2010/main" val="36925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91225"/>
            <a:ext cx="7429499" cy="3541714"/>
          </a:xfrm>
        </p:spPr>
        <p:txBody>
          <a:bodyPr/>
          <a:lstStyle/>
          <a:p>
            <a:r>
              <a:rPr lang="en-US"/>
              <a:t>A hydraulic system can be analysed as a set of linked components to make an otherwise complicated system easier to analyze.</a:t>
            </a:r>
          </a:p>
          <a:p>
            <a:r>
              <a:rPr lang="en-US"/>
              <a:t>Idea is to break system into independent parts, analyze the parts then reassemble to answer questions about the whole system</a:t>
            </a:r>
          </a:p>
          <a:p>
            <a:r>
              <a:rPr lang="en-US"/>
              <a:t>Best illustrated by an example</a:t>
            </a:r>
          </a:p>
        </p:txBody>
      </p:sp>
    </p:spTree>
    <p:extLst>
      <p:ext uri="{BB962C8B-B14F-4D97-AF65-F5344CB8AC3E}">
        <p14:creationId xmlns:p14="http://schemas.microsoft.com/office/powerpoint/2010/main" val="701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6" y="1131286"/>
            <a:ext cx="7303563" cy="56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91225"/>
            <a:ext cx="7429499" cy="3541714"/>
          </a:xfrm>
        </p:spPr>
        <p:txBody>
          <a:bodyPr/>
          <a:lstStyle/>
          <a:p>
            <a:r>
              <a:rPr lang="en-US"/>
              <a:t>Analyze proposed system to determine anticipated behavior</a:t>
            </a:r>
          </a:p>
          <a:p>
            <a:pPr lvl="1"/>
            <a:r>
              <a:rPr lang="en-US"/>
              <a:t>Float valve fails at school</a:t>
            </a:r>
          </a:p>
          <a:p>
            <a:pPr lvl="1"/>
            <a:r>
              <a:rPr lang="en-US"/>
              <a:t>Outlet valve accidently left open</a:t>
            </a:r>
          </a:p>
          <a:p>
            <a:pPr lvl="1"/>
            <a:r>
              <a:rPr lang="en-US"/>
              <a:t>Pump operation under worst failure mode</a:t>
            </a:r>
          </a:p>
          <a:p>
            <a:pPr lvl="1"/>
            <a:r>
              <a:rPr lang="en-US"/>
              <a:t>Pump fails, time until system fails</a:t>
            </a:r>
          </a:p>
          <a:p>
            <a:pPr lvl="2"/>
            <a:r>
              <a:rPr lang="en-US"/>
              <a:t>Float valve limited</a:t>
            </a:r>
          </a:p>
          <a:p>
            <a:pPr lvl="2"/>
            <a:r>
              <a:rPr lang="en-US"/>
              <a:t>Oultet valve limited</a:t>
            </a:r>
          </a:p>
        </p:txBody>
      </p:sp>
    </p:spTree>
    <p:extLst>
      <p:ext uri="{BB962C8B-B14F-4D97-AF65-F5344CB8AC3E}">
        <p14:creationId xmlns:p14="http://schemas.microsoft.com/office/powerpoint/2010/main" val="307931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91224"/>
            <a:ext cx="7429499" cy="5436965"/>
          </a:xfrm>
        </p:spPr>
        <p:txBody>
          <a:bodyPr>
            <a:normAutofit/>
          </a:bodyPr>
          <a:lstStyle/>
          <a:p>
            <a:r>
              <a:rPr lang="en-US"/>
              <a:t>Float valve fails at school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Upstream head = 1006.3 m </a:t>
            </a:r>
            <a:br>
              <a:rPr lang="en-US"/>
            </a:br>
            <a:r>
              <a:rPr lang="en-US"/>
              <a:t>(pump working, supply tank stays full)</a:t>
            </a:r>
          </a:p>
          <a:p>
            <a:r>
              <a:rPr lang="en-US"/>
              <a:t>Downstream head = 992 m </a:t>
            </a:r>
            <a:br>
              <a:rPr lang="en-US"/>
            </a:br>
            <a:r>
              <a:rPr lang="en-US"/>
              <a:t>(pool elevation at schoolyard tank overflow)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20" y="570895"/>
            <a:ext cx="3898900" cy="269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9" y="1730224"/>
            <a:ext cx="4356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7" y="2104575"/>
            <a:ext cx="3531497" cy="2912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91224"/>
            <a:ext cx="7429499" cy="5436965"/>
          </a:xfrm>
        </p:spPr>
        <p:txBody>
          <a:bodyPr>
            <a:normAutofit/>
          </a:bodyPr>
          <a:lstStyle/>
          <a:p>
            <a:r>
              <a:rPr lang="en-US"/>
              <a:t>Float valve fails at school</a:t>
            </a:r>
          </a:p>
          <a:p>
            <a:r>
              <a:rPr lang="en-US"/>
              <a:t>Z</a:t>
            </a:r>
            <a:r>
              <a:rPr lang="en-US" baseline="-25000"/>
              <a:t>1</a:t>
            </a:r>
            <a:r>
              <a:rPr lang="en-US"/>
              <a:t>= 1006.3 m ; Z</a:t>
            </a:r>
            <a:r>
              <a:rPr lang="en-US" baseline="-25000"/>
              <a:t>2</a:t>
            </a:r>
            <a:r>
              <a:rPr lang="en-US"/>
              <a:t> = 992 m </a:t>
            </a:r>
          </a:p>
          <a:p>
            <a:r>
              <a:rPr lang="en-US"/>
              <a:t>2 bends, K =1.5 each</a:t>
            </a:r>
          </a:p>
          <a:p>
            <a:r>
              <a:rPr lang="en-US"/>
              <a:t>1 inlet K =0.5</a:t>
            </a:r>
          </a:p>
          <a:p>
            <a:r>
              <a:rPr lang="en-US"/>
              <a:t>Upstream valve K =0.15</a:t>
            </a:r>
          </a:p>
          <a:p>
            <a:r>
              <a:rPr lang="en-US"/>
              <a:t>Float valve K = 70</a:t>
            </a:r>
          </a:p>
          <a:p>
            <a:r>
              <a:rPr lang="en-US"/>
              <a:t>Viscosity = 1.0 E-06sq.m/s</a:t>
            </a:r>
          </a:p>
          <a:p>
            <a:r>
              <a:rPr lang="en-US"/>
              <a:t>Ks (HDPE) = 0.007mm</a:t>
            </a:r>
            <a:br>
              <a:rPr lang="en-US"/>
            </a:br>
            <a:r>
              <a:rPr lang="en-US"/>
              <a:t>	0.000007m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25" y="193525"/>
            <a:ext cx="3634744" cy="188625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114945" y="193525"/>
            <a:ext cx="2733524" cy="931334"/>
          </a:xfrm>
          <a:custGeom>
            <a:avLst/>
            <a:gdLst>
              <a:gd name="connsiteX0" fmla="*/ 254000 w 2733524"/>
              <a:gd name="connsiteY0" fmla="*/ 12096 h 931334"/>
              <a:gd name="connsiteX1" fmla="*/ 254000 w 2733524"/>
              <a:gd name="connsiteY1" fmla="*/ 12096 h 931334"/>
              <a:gd name="connsiteX2" fmla="*/ 145143 w 2733524"/>
              <a:gd name="connsiteY2" fmla="*/ 48381 h 931334"/>
              <a:gd name="connsiteX3" fmla="*/ 48381 w 2733524"/>
              <a:gd name="connsiteY3" fmla="*/ 120953 h 931334"/>
              <a:gd name="connsiteX4" fmla="*/ 12095 w 2733524"/>
              <a:gd name="connsiteY4" fmla="*/ 229810 h 931334"/>
              <a:gd name="connsiteX5" fmla="*/ 0 w 2733524"/>
              <a:gd name="connsiteY5" fmla="*/ 266096 h 931334"/>
              <a:gd name="connsiteX6" fmla="*/ 12095 w 2733524"/>
              <a:gd name="connsiteY6" fmla="*/ 471715 h 931334"/>
              <a:gd name="connsiteX7" fmla="*/ 24191 w 2733524"/>
              <a:gd name="connsiteY7" fmla="*/ 520096 h 931334"/>
              <a:gd name="connsiteX8" fmla="*/ 48381 w 2733524"/>
              <a:gd name="connsiteY8" fmla="*/ 556381 h 931334"/>
              <a:gd name="connsiteX9" fmla="*/ 96762 w 2733524"/>
              <a:gd name="connsiteY9" fmla="*/ 628953 h 931334"/>
              <a:gd name="connsiteX10" fmla="*/ 181429 w 2733524"/>
              <a:gd name="connsiteY10" fmla="*/ 725715 h 931334"/>
              <a:gd name="connsiteX11" fmla="*/ 229810 w 2733524"/>
              <a:gd name="connsiteY11" fmla="*/ 749905 h 931334"/>
              <a:gd name="connsiteX12" fmla="*/ 266095 w 2733524"/>
              <a:gd name="connsiteY12" fmla="*/ 774096 h 931334"/>
              <a:gd name="connsiteX13" fmla="*/ 314476 w 2733524"/>
              <a:gd name="connsiteY13" fmla="*/ 786191 h 931334"/>
              <a:gd name="connsiteX14" fmla="*/ 350762 w 2733524"/>
              <a:gd name="connsiteY14" fmla="*/ 798286 h 931334"/>
              <a:gd name="connsiteX15" fmla="*/ 435429 w 2733524"/>
              <a:gd name="connsiteY15" fmla="*/ 834572 h 931334"/>
              <a:gd name="connsiteX16" fmla="*/ 701524 w 2733524"/>
              <a:gd name="connsiteY16" fmla="*/ 870857 h 931334"/>
              <a:gd name="connsiteX17" fmla="*/ 919238 w 2733524"/>
              <a:gd name="connsiteY17" fmla="*/ 895048 h 931334"/>
              <a:gd name="connsiteX18" fmla="*/ 1100667 w 2733524"/>
              <a:gd name="connsiteY18" fmla="*/ 907143 h 931334"/>
              <a:gd name="connsiteX19" fmla="*/ 1378857 w 2733524"/>
              <a:gd name="connsiteY19" fmla="*/ 919238 h 931334"/>
              <a:gd name="connsiteX20" fmla="*/ 1584476 w 2733524"/>
              <a:gd name="connsiteY20" fmla="*/ 931334 h 931334"/>
              <a:gd name="connsiteX21" fmla="*/ 2382762 w 2733524"/>
              <a:gd name="connsiteY21" fmla="*/ 919238 h 931334"/>
              <a:gd name="connsiteX22" fmla="*/ 2431143 w 2733524"/>
              <a:gd name="connsiteY22" fmla="*/ 907143 h 931334"/>
              <a:gd name="connsiteX23" fmla="*/ 2491619 w 2733524"/>
              <a:gd name="connsiteY23" fmla="*/ 895048 h 931334"/>
              <a:gd name="connsiteX24" fmla="*/ 2552095 w 2733524"/>
              <a:gd name="connsiteY24" fmla="*/ 870857 h 931334"/>
              <a:gd name="connsiteX25" fmla="*/ 2636762 w 2733524"/>
              <a:gd name="connsiteY25" fmla="*/ 834572 h 931334"/>
              <a:gd name="connsiteX26" fmla="*/ 2685143 w 2733524"/>
              <a:gd name="connsiteY26" fmla="*/ 786191 h 931334"/>
              <a:gd name="connsiteX27" fmla="*/ 2709333 w 2733524"/>
              <a:gd name="connsiteY27" fmla="*/ 677334 h 931334"/>
              <a:gd name="connsiteX28" fmla="*/ 2733524 w 2733524"/>
              <a:gd name="connsiteY28" fmla="*/ 580572 h 931334"/>
              <a:gd name="connsiteX29" fmla="*/ 2721429 w 2733524"/>
              <a:gd name="connsiteY29" fmla="*/ 374953 h 931334"/>
              <a:gd name="connsiteX30" fmla="*/ 2709333 w 2733524"/>
              <a:gd name="connsiteY30" fmla="*/ 326572 h 931334"/>
              <a:gd name="connsiteX31" fmla="*/ 2673048 w 2733524"/>
              <a:gd name="connsiteY31" fmla="*/ 254000 h 931334"/>
              <a:gd name="connsiteX32" fmla="*/ 2648857 w 2733524"/>
              <a:gd name="connsiteY32" fmla="*/ 229810 h 931334"/>
              <a:gd name="connsiteX33" fmla="*/ 2624667 w 2733524"/>
              <a:gd name="connsiteY33" fmla="*/ 193524 h 931334"/>
              <a:gd name="connsiteX34" fmla="*/ 2515810 w 2733524"/>
              <a:gd name="connsiteY34" fmla="*/ 120953 h 931334"/>
              <a:gd name="connsiteX35" fmla="*/ 2455333 w 2733524"/>
              <a:gd name="connsiteY35" fmla="*/ 72572 h 931334"/>
              <a:gd name="connsiteX36" fmla="*/ 2322286 w 2733524"/>
              <a:gd name="connsiteY36" fmla="*/ 48381 h 931334"/>
              <a:gd name="connsiteX37" fmla="*/ 2261810 w 2733524"/>
              <a:gd name="connsiteY37" fmla="*/ 36286 h 931334"/>
              <a:gd name="connsiteX38" fmla="*/ 2068286 w 2733524"/>
              <a:gd name="connsiteY38" fmla="*/ 12096 h 931334"/>
              <a:gd name="connsiteX39" fmla="*/ 2019905 w 2733524"/>
              <a:gd name="connsiteY39" fmla="*/ 0 h 931334"/>
              <a:gd name="connsiteX40" fmla="*/ 822476 w 2733524"/>
              <a:gd name="connsiteY40" fmla="*/ 12096 h 931334"/>
              <a:gd name="connsiteX41" fmla="*/ 628952 w 2733524"/>
              <a:gd name="connsiteY41" fmla="*/ 24191 h 931334"/>
              <a:gd name="connsiteX42" fmla="*/ 254000 w 2733524"/>
              <a:gd name="connsiteY42" fmla="*/ 12096 h 93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733524" h="931334">
                <a:moveTo>
                  <a:pt x="254000" y="12096"/>
                </a:moveTo>
                <a:lnTo>
                  <a:pt x="254000" y="12096"/>
                </a:lnTo>
                <a:cubicBezTo>
                  <a:pt x="217714" y="24191"/>
                  <a:pt x="179803" y="32206"/>
                  <a:pt x="145143" y="48381"/>
                </a:cubicBezTo>
                <a:cubicBezTo>
                  <a:pt x="93853" y="72316"/>
                  <a:pt x="81060" y="88273"/>
                  <a:pt x="48381" y="120953"/>
                </a:cubicBezTo>
                <a:lnTo>
                  <a:pt x="12095" y="229810"/>
                </a:lnTo>
                <a:lnTo>
                  <a:pt x="0" y="266096"/>
                </a:lnTo>
                <a:cubicBezTo>
                  <a:pt x="4032" y="334636"/>
                  <a:pt x="5585" y="403366"/>
                  <a:pt x="12095" y="471715"/>
                </a:cubicBezTo>
                <a:cubicBezTo>
                  <a:pt x="13671" y="488264"/>
                  <a:pt x="17643" y="504817"/>
                  <a:pt x="24191" y="520096"/>
                </a:cubicBezTo>
                <a:cubicBezTo>
                  <a:pt x="29917" y="533457"/>
                  <a:pt x="40318" y="544286"/>
                  <a:pt x="48381" y="556381"/>
                </a:cubicBezTo>
                <a:cubicBezTo>
                  <a:pt x="69637" y="620149"/>
                  <a:pt x="46428" y="568552"/>
                  <a:pt x="96762" y="628953"/>
                </a:cubicBezTo>
                <a:cubicBezTo>
                  <a:pt x="128141" y="666607"/>
                  <a:pt x="127589" y="698796"/>
                  <a:pt x="181429" y="725715"/>
                </a:cubicBezTo>
                <a:cubicBezTo>
                  <a:pt x="197556" y="733778"/>
                  <a:pt x="214155" y="740959"/>
                  <a:pt x="229810" y="749905"/>
                </a:cubicBezTo>
                <a:cubicBezTo>
                  <a:pt x="242431" y="757117"/>
                  <a:pt x="252734" y="768370"/>
                  <a:pt x="266095" y="774096"/>
                </a:cubicBezTo>
                <a:cubicBezTo>
                  <a:pt x="281374" y="780644"/>
                  <a:pt x="298492" y="781624"/>
                  <a:pt x="314476" y="786191"/>
                </a:cubicBezTo>
                <a:cubicBezTo>
                  <a:pt x="326735" y="789693"/>
                  <a:pt x="339043" y="793264"/>
                  <a:pt x="350762" y="798286"/>
                </a:cubicBezTo>
                <a:cubicBezTo>
                  <a:pt x="392977" y="816378"/>
                  <a:pt x="394461" y="825118"/>
                  <a:pt x="435429" y="834572"/>
                </a:cubicBezTo>
                <a:cubicBezTo>
                  <a:pt x="590202" y="870289"/>
                  <a:pt x="531684" y="852979"/>
                  <a:pt x="701524" y="870857"/>
                </a:cubicBezTo>
                <a:cubicBezTo>
                  <a:pt x="950077" y="897021"/>
                  <a:pt x="570665" y="868235"/>
                  <a:pt x="919238" y="895048"/>
                </a:cubicBezTo>
                <a:cubicBezTo>
                  <a:pt x="979670" y="899697"/>
                  <a:pt x="1040140" y="903957"/>
                  <a:pt x="1100667" y="907143"/>
                </a:cubicBezTo>
                <a:lnTo>
                  <a:pt x="1378857" y="919238"/>
                </a:lnTo>
                <a:lnTo>
                  <a:pt x="1584476" y="931334"/>
                </a:lnTo>
                <a:lnTo>
                  <a:pt x="2382762" y="919238"/>
                </a:lnTo>
                <a:cubicBezTo>
                  <a:pt x="2399379" y="918763"/>
                  <a:pt x="2414916" y="910749"/>
                  <a:pt x="2431143" y="907143"/>
                </a:cubicBezTo>
                <a:cubicBezTo>
                  <a:pt x="2451211" y="902683"/>
                  <a:pt x="2471460" y="899080"/>
                  <a:pt x="2491619" y="895048"/>
                </a:cubicBezTo>
                <a:cubicBezTo>
                  <a:pt x="2511778" y="886984"/>
                  <a:pt x="2532255" y="879675"/>
                  <a:pt x="2552095" y="870857"/>
                </a:cubicBezTo>
                <a:cubicBezTo>
                  <a:pt x="2641763" y="831004"/>
                  <a:pt x="2562240" y="859412"/>
                  <a:pt x="2636762" y="834572"/>
                </a:cubicBezTo>
                <a:cubicBezTo>
                  <a:pt x="2652889" y="818445"/>
                  <a:pt x="2681394" y="808688"/>
                  <a:pt x="2685143" y="786191"/>
                </a:cubicBezTo>
                <a:cubicBezTo>
                  <a:pt x="2710242" y="635594"/>
                  <a:pt x="2683812" y="770909"/>
                  <a:pt x="2709333" y="677334"/>
                </a:cubicBezTo>
                <a:cubicBezTo>
                  <a:pt x="2718081" y="645259"/>
                  <a:pt x="2733524" y="580572"/>
                  <a:pt x="2733524" y="580572"/>
                </a:cubicBezTo>
                <a:cubicBezTo>
                  <a:pt x="2729492" y="512032"/>
                  <a:pt x="2727939" y="443302"/>
                  <a:pt x="2721429" y="374953"/>
                </a:cubicBezTo>
                <a:cubicBezTo>
                  <a:pt x="2719853" y="358404"/>
                  <a:pt x="2713900" y="342556"/>
                  <a:pt x="2709333" y="326572"/>
                </a:cubicBezTo>
                <a:cubicBezTo>
                  <a:pt x="2699397" y="291796"/>
                  <a:pt x="2696608" y="283449"/>
                  <a:pt x="2673048" y="254000"/>
                </a:cubicBezTo>
                <a:cubicBezTo>
                  <a:pt x="2665924" y="245095"/>
                  <a:pt x="2655981" y="238715"/>
                  <a:pt x="2648857" y="229810"/>
                </a:cubicBezTo>
                <a:cubicBezTo>
                  <a:pt x="2639776" y="218459"/>
                  <a:pt x="2633748" y="204875"/>
                  <a:pt x="2624667" y="193524"/>
                </a:cubicBezTo>
                <a:cubicBezTo>
                  <a:pt x="2596039" y="157739"/>
                  <a:pt x="2555573" y="140834"/>
                  <a:pt x="2515810" y="120953"/>
                </a:cubicBezTo>
                <a:cubicBezTo>
                  <a:pt x="2496301" y="101444"/>
                  <a:pt x="2482036" y="84016"/>
                  <a:pt x="2455333" y="72572"/>
                </a:cubicBezTo>
                <a:cubicBezTo>
                  <a:pt x="2425774" y="59904"/>
                  <a:pt x="2343698" y="51950"/>
                  <a:pt x="2322286" y="48381"/>
                </a:cubicBezTo>
                <a:cubicBezTo>
                  <a:pt x="2302008" y="45001"/>
                  <a:pt x="2282161" y="39193"/>
                  <a:pt x="2261810" y="36286"/>
                </a:cubicBezTo>
                <a:cubicBezTo>
                  <a:pt x="2167562" y="22822"/>
                  <a:pt x="2155561" y="27965"/>
                  <a:pt x="2068286" y="12096"/>
                </a:cubicBezTo>
                <a:cubicBezTo>
                  <a:pt x="2051931" y="9122"/>
                  <a:pt x="2036032" y="4032"/>
                  <a:pt x="2019905" y="0"/>
                </a:cubicBezTo>
                <a:lnTo>
                  <a:pt x="822476" y="12096"/>
                </a:lnTo>
                <a:cubicBezTo>
                  <a:pt x="757852" y="13220"/>
                  <a:pt x="693568" y="22688"/>
                  <a:pt x="628952" y="24191"/>
                </a:cubicBezTo>
                <a:lnTo>
                  <a:pt x="254000" y="12096"/>
                </a:lnTo>
                <a:close/>
              </a:path>
            </a:pathLst>
          </a:cu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725" y="4099776"/>
            <a:ext cx="3550079" cy="29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Linking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91224"/>
            <a:ext cx="7429499" cy="5436965"/>
          </a:xfrm>
        </p:spPr>
        <p:txBody>
          <a:bodyPr>
            <a:normAutofit/>
          </a:bodyPr>
          <a:lstStyle/>
          <a:p>
            <a:r>
              <a:rPr lang="en-US"/>
              <a:t>Hydraulic Model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700247"/>
            <a:ext cx="4546601" cy="4560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1700247"/>
            <a:ext cx="4546600" cy="45608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892797" y="5149891"/>
            <a:ext cx="865051" cy="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4267" y="5289091"/>
            <a:ext cx="18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~ 16 liters/second</a:t>
            </a:r>
          </a:p>
        </p:txBody>
      </p:sp>
    </p:spTree>
    <p:extLst>
      <p:ext uri="{BB962C8B-B14F-4D97-AF65-F5344CB8AC3E}">
        <p14:creationId xmlns:p14="http://schemas.microsoft.com/office/powerpoint/2010/main" val="368333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{3C27C948-E034-DD44-AD64-770DB28357C2}tf10001122</Template>
  <TotalTime>891</TotalTime>
  <Words>483</Words>
  <Application>Microsoft Macintosh PowerPoint</Application>
  <PresentationFormat>On-screen Show (4:3)</PresentationFormat>
  <Paragraphs>66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CE 3372 Water Systems Design</vt:lpstr>
      <vt:lpstr>Linking systems</vt:lpstr>
      <vt:lpstr>Linking systems</vt:lpstr>
      <vt:lpstr>Linking systems</vt:lpstr>
      <vt:lpstr>Linking systems</vt:lpstr>
      <vt:lpstr>Linking systems</vt:lpstr>
      <vt:lpstr>Linking systems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92</cp:revision>
  <cp:lastPrinted>2019-09-03T19:36:32Z</cp:lastPrinted>
  <dcterms:created xsi:type="dcterms:W3CDTF">2015-01-19T20:36:34Z</dcterms:created>
  <dcterms:modified xsi:type="dcterms:W3CDTF">2020-08-17T16:26:00Z</dcterms:modified>
</cp:coreProperties>
</file>