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374" r:id="rId4"/>
    <p:sldId id="278" r:id="rId5"/>
    <p:sldId id="279" r:id="rId6"/>
    <p:sldId id="280" r:id="rId7"/>
    <p:sldId id="375" r:id="rId8"/>
    <p:sldId id="281" r:id="rId9"/>
    <p:sldId id="376" r:id="rId10"/>
    <p:sldId id="282" r:id="rId11"/>
    <p:sldId id="377" r:id="rId12"/>
    <p:sldId id="283" r:id="rId13"/>
    <p:sldId id="378" r:id="rId14"/>
    <p:sldId id="284" r:id="rId15"/>
    <p:sldId id="379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6"/>
  </p:normalViewPr>
  <p:slideViewPr>
    <p:cSldViewPr snapToObjects="1">
      <p:cViewPr varScale="1">
        <p:scale>
          <a:sx n="131" d="100"/>
          <a:sy n="131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02870E6E-7CFE-8243-B500-939B3EE007FF}" type="datetime1">
              <a:rPr lang="en-US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2CD83D75-F6FB-4A4D-B1CA-2FCCF1913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96C952-8D5B-564E-9694-710AEEB8C4BE}" type="datetime1">
              <a:rPr lang="en-US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546755-0278-944C-AF45-8C27C0A7E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7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They implode in such a great force and high heat and causes a lot of damage to pump</a:t>
            </a:r>
          </a:p>
          <a:p>
            <a:r>
              <a:rPr lang="en-US">
                <a:latin typeface="Calibri" charset="0"/>
              </a:rPr>
              <a:t>Reduce pump and impeller capacity 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5E861C-1EC5-424D-895C-B5FE552DD6C1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MSL = mean sea level </a:t>
            </a:r>
          </a:p>
          <a:p>
            <a:pPr eaLnBrk="1" hangingPunct="1"/>
            <a:r>
              <a:rPr lang="en-US">
                <a:latin typeface="Calibri" charset="0"/>
              </a:rPr>
              <a:t>Air pressure drops as you go up.</a:t>
            </a:r>
          </a:p>
          <a:p>
            <a:pPr eaLnBrk="1" hangingPunct="1"/>
            <a:r>
              <a:rPr lang="en-US">
                <a:latin typeface="Calibri" charset="0"/>
              </a:rPr>
              <a:t>33.9 pressure = 1 atm water at standard </a:t>
            </a:r>
          </a:p>
          <a:p>
            <a:pPr eaLnBrk="1" hangingPunct="1"/>
            <a:r>
              <a:rPr lang="en-US">
                <a:latin typeface="Calibri" charset="0"/>
              </a:rPr>
              <a:t>14.7 psi will hold up 33 feet of water. (12.7/14.7psi) is a ratio </a:t>
            </a:r>
          </a:p>
          <a:p>
            <a:pPr eaLnBrk="1" hangingPunct="1"/>
            <a:r>
              <a:rPr lang="en-US">
                <a:latin typeface="Calibri" charset="0"/>
              </a:rPr>
              <a:t>85% real big thunderstorm. Atm is 85% of normal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1C450-C5AC-164F-B9C4-43F224A07741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They implode in such a great force and high heat and causes a lot of damage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197CAB-035B-834E-A257-7EE3441E30DC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Draw NPSH example.</a:t>
            </a:r>
          </a:p>
          <a:p>
            <a:pPr eaLnBrk="1" hangingPunct="1"/>
            <a:r>
              <a:rPr lang="en-US">
                <a:latin typeface="Calibri" charset="0"/>
              </a:rPr>
              <a:t>Required is by manufacturer</a:t>
            </a:r>
          </a:p>
          <a:p>
            <a:pPr eaLnBrk="1" hangingPunct="1"/>
            <a:r>
              <a:rPr lang="en-US">
                <a:latin typeface="Calibri" charset="0"/>
              </a:rPr>
              <a:t>NPSHr must be maintained or exceeded!!</a:t>
            </a:r>
          </a:p>
          <a:p>
            <a:pPr eaLnBrk="1" hangingPunct="1"/>
            <a:r>
              <a:rPr lang="en-US">
                <a:latin typeface="Calibri" charset="0"/>
              </a:rPr>
              <a:t>over all operating conditions, including start-up and shut-down. 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4F7769-C70C-6444-B216-99E2B2291497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VP cause of temperature </a:t>
            </a:r>
          </a:p>
          <a:p>
            <a:pPr eaLnBrk="1" hangingPunct="1"/>
            <a:r>
              <a:rPr lang="en-US">
                <a:latin typeface="Calibri" charset="0"/>
              </a:rPr>
              <a:t>NPSH is pressure req at the suction of a pump to prevent cavitation</a:t>
            </a:r>
          </a:p>
          <a:p>
            <a:pPr eaLnBrk="1" hangingPunct="1"/>
            <a:r>
              <a:rPr lang="en-US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h</a:t>
            </a:r>
            <a:r>
              <a:rPr lang="en-US" i="1" baseline="-25000">
                <a:solidFill>
                  <a:srgbClr val="CC3300"/>
                </a:solidFill>
                <a:latin typeface="Times New Roman" charset="0"/>
                <a:cs typeface="Times New Roman" charset="0"/>
              </a:rPr>
              <a:t>s</a:t>
            </a:r>
            <a:r>
              <a:rPr lang="en-US" i="1">
                <a:solidFill>
                  <a:srgbClr val="CC33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b="1" i="1">
                <a:latin typeface="Times New Roman" charset="0"/>
                <a:cs typeface="Times New Roman" charset="0"/>
              </a:rPr>
              <a:t>(static suction head)</a:t>
            </a:r>
            <a:r>
              <a:rPr lang="en-US" b="1">
                <a:latin typeface="Times New Roman" charset="0"/>
                <a:cs typeface="Times New Roman" charset="0"/>
              </a:rPr>
              <a:t>:</a:t>
            </a:r>
            <a:r>
              <a:rPr lang="en-US">
                <a:latin typeface="Times New Roman" charset="0"/>
                <a:cs typeface="Times New Roman" charset="0"/>
              </a:rPr>
              <a:t> it is the difference in elevation between the suction liquid level and the centerline of the pump impeller.</a:t>
            </a:r>
            <a:endParaRPr lang="en-US" i="1">
              <a:latin typeface="Times New Roman" charset="0"/>
              <a:cs typeface="Times New Roman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039075-8C70-BB4F-8E0C-3D9FD45868D4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MSL = mean sea level </a:t>
            </a:r>
          </a:p>
          <a:p>
            <a:pPr eaLnBrk="1" hangingPunct="1"/>
            <a:r>
              <a:rPr lang="en-US">
                <a:latin typeface="Calibri" charset="0"/>
              </a:rPr>
              <a:t>Air pressure drops as you go up.</a:t>
            </a:r>
          </a:p>
          <a:p>
            <a:pPr eaLnBrk="1" hangingPunct="1"/>
            <a:r>
              <a:rPr lang="en-US">
                <a:latin typeface="Calibri" charset="0"/>
              </a:rPr>
              <a:t>33.9 pressure = 1 atm water at standard </a:t>
            </a:r>
          </a:p>
          <a:p>
            <a:pPr eaLnBrk="1" hangingPunct="1"/>
            <a:r>
              <a:rPr lang="en-US">
                <a:latin typeface="Calibri" charset="0"/>
              </a:rPr>
              <a:t>14.7 psi will hold up 33 feet of water. (12.7/14.7psi) is a ratio </a:t>
            </a:r>
          </a:p>
          <a:p>
            <a:pPr eaLnBrk="1" hangingPunct="1"/>
            <a:r>
              <a:rPr lang="en-US">
                <a:latin typeface="Calibri" charset="0"/>
              </a:rPr>
              <a:t>85% real big thunderstorm. Atm is 85% of normal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1C450-C5AC-164F-B9C4-43F224A07741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MSL = mean sea level </a:t>
            </a:r>
          </a:p>
          <a:p>
            <a:pPr eaLnBrk="1" hangingPunct="1"/>
            <a:r>
              <a:rPr lang="en-US">
                <a:latin typeface="Calibri" charset="0"/>
              </a:rPr>
              <a:t>Air pressure drops as you go up.</a:t>
            </a:r>
          </a:p>
          <a:p>
            <a:pPr eaLnBrk="1" hangingPunct="1"/>
            <a:r>
              <a:rPr lang="en-US">
                <a:latin typeface="Calibri" charset="0"/>
              </a:rPr>
              <a:t>33.9 pressure = 1 atm water at standard </a:t>
            </a:r>
          </a:p>
          <a:p>
            <a:pPr eaLnBrk="1" hangingPunct="1"/>
            <a:r>
              <a:rPr lang="en-US">
                <a:latin typeface="Calibri" charset="0"/>
              </a:rPr>
              <a:t>14.7 psi will hold up 33 feet of water. (12.7/14.7psi) is a ratio </a:t>
            </a:r>
          </a:p>
          <a:p>
            <a:pPr eaLnBrk="1" hangingPunct="1"/>
            <a:r>
              <a:rPr lang="en-US">
                <a:latin typeface="Calibri" charset="0"/>
              </a:rPr>
              <a:t>85% real big thunderstorm. Atm is 85% of normal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1C450-C5AC-164F-B9C4-43F224A07741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MSL = mean sea level </a:t>
            </a:r>
          </a:p>
          <a:p>
            <a:pPr eaLnBrk="1" hangingPunct="1"/>
            <a:r>
              <a:rPr lang="en-US">
                <a:latin typeface="Calibri" charset="0"/>
              </a:rPr>
              <a:t>Air pressure drops as you go up.</a:t>
            </a:r>
          </a:p>
          <a:p>
            <a:pPr eaLnBrk="1" hangingPunct="1"/>
            <a:r>
              <a:rPr lang="en-US">
                <a:latin typeface="Calibri" charset="0"/>
              </a:rPr>
              <a:t>33.9 pressure = 1 atm water at standard </a:t>
            </a:r>
          </a:p>
          <a:p>
            <a:pPr eaLnBrk="1" hangingPunct="1"/>
            <a:r>
              <a:rPr lang="en-US">
                <a:latin typeface="Calibri" charset="0"/>
              </a:rPr>
              <a:t>14.7 psi will hold up 33 feet of water. (12.7/14.7psi) is a ratio </a:t>
            </a:r>
          </a:p>
          <a:p>
            <a:pPr eaLnBrk="1" hangingPunct="1"/>
            <a:r>
              <a:rPr lang="en-US">
                <a:latin typeface="Calibri" charset="0"/>
              </a:rPr>
              <a:t>85% real big thunderstorm. Atm is 85% of normal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1C450-C5AC-164F-B9C4-43F224A07741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MSL = mean sea level </a:t>
            </a:r>
          </a:p>
          <a:p>
            <a:pPr eaLnBrk="1" hangingPunct="1"/>
            <a:r>
              <a:rPr lang="en-US">
                <a:latin typeface="Calibri" charset="0"/>
              </a:rPr>
              <a:t>Air pressure drops as you go up.</a:t>
            </a:r>
          </a:p>
          <a:p>
            <a:pPr eaLnBrk="1" hangingPunct="1"/>
            <a:r>
              <a:rPr lang="en-US">
                <a:latin typeface="Calibri" charset="0"/>
              </a:rPr>
              <a:t>33.9 pressure = 1 atm water at standard </a:t>
            </a:r>
          </a:p>
          <a:p>
            <a:pPr eaLnBrk="1" hangingPunct="1"/>
            <a:r>
              <a:rPr lang="en-US">
                <a:latin typeface="Calibri" charset="0"/>
              </a:rPr>
              <a:t>14.7 psi will hold up 33 feet of water. (12.7/14.7psi) is a ratio </a:t>
            </a:r>
          </a:p>
          <a:p>
            <a:pPr eaLnBrk="1" hangingPunct="1"/>
            <a:r>
              <a:rPr lang="en-US">
                <a:latin typeface="Calibri" charset="0"/>
              </a:rPr>
              <a:t>85% real big thunderstorm. Atm is 85% of normal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1C450-C5AC-164F-B9C4-43F224A07741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MSL = mean sea level </a:t>
            </a:r>
          </a:p>
          <a:p>
            <a:pPr eaLnBrk="1" hangingPunct="1"/>
            <a:r>
              <a:rPr lang="en-US">
                <a:latin typeface="Calibri" charset="0"/>
              </a:rPr>
              <a:t>Air pressure drops as you go up.</a:t>
            </a:r>
          </a:p>
          <a:p>
            <a:pPr eaLnBrk="1" hangingPunct="1"/>
            <a:r>
              <a:rPr lang="en-US">
                <a:latin typeface="Calibri" charset="0"/>
              </a:rPr>
              <a:t>33.9 pressure = 1 atm water at standard </a:t>
            </a:r>
          </a:p>
          <a:p>
            <a:pPr eaLnBrk="1" hangingPunct="1"/>
            <a:r>
              <a:rPr lang="en-US">
                <a:latin typeface="Calibri" charset="0"/>
              </a:rPr>
              <a:t>14.7 psi will hold up 33 feet of water. (12.7/14.7psi) is a ratio </a:t>
            </a:r>
          </a:p>
          <a:p>
            <a:pPr eaLnBrk="1" hangingPunct="1"/>
            <a:r>
              <a:rPr lang="en-US">
                <a:latin typeface="Calibri" charset="0"/>
              </a:rPr>
              <a:t>85% real big thunderstorm. Atm is 85% of normal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D1C450-C5AC-164F-B9C4-43F224A07741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pPr>
              <a:defRPr/>
            </a:pPr>
            <a:fld id="{68C58913-44BB-0A41-9935-6DFF590E910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>
              <a:defRPr/>
            </a:pPr>
            <a:fld id="{5C3E15B6-3DD9-5D48-BF42-3EFACBFB1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8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63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7796BE-EEDD-F543-9BF6-27EE5A430DDC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8D4FC-17E1-0C45-8506-BA3471688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0579DD-1995-254B-87B9-63D66BE34874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8300E-34C8-7C49-AC31-0B301C2739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pPr>
              <a:defRPr/>
            </a:pPr>
            <a:fld id="{D642ECA4-A4B8-F04D-877B-097882BD4C21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>
              <a:defRPr/>
            </a:pPr>
            <a:fld id="{155660C3-0F41-9645-98D5-C78D96C30B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F07563-A740-C844-A8E8-28BDE4CBA2D1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936E9-1824-FD49-AE5C-CC4EC128CB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21CBF0-E24D-6B42-8E12-F781FE4BC9D4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3F81A-8BFD-E04C-98D5-06D23B5FE9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6DF310-925E-524B-8356-36D834AB30BC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463CAE-2575-BC4B-871E-30D4E3BB01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FA33-3C45-5343-9A9E-0E787E92CE93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8175F-E635-DD42-B6EA-2A966BC7DA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DE7AF-025E-C147-90B8-8D0BD62387DE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507AF-2D1A-CD4E-A501-23D99E567E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1A8B7-4B89-5D4A-BE7F-677B39F813FF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236DC-C6AB-FB4C-879D-8849C37536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CABFCB-B8B0-AE47-AE99-A0B3354FE800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A3D5-119D-F14A-ACFC-3D1A741CC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2D1183-2E36-1A4E-B74F-5222CC9D81EA}" type="datetime1">
              <a:rPr lang="en-US" smtClean="0"/>
              <a:pPr>
                <a:defRPr/>
              </a:pPr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D9AFC4-F1BC-9E48-953E-5D86E758DE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7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atomickitty.ddns.net/documents/mytoolbox-server/Hydraulics/NPSHCalculatorUS/NPSHCalculatorU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tomickitty.ddns.net/documents/mytoolbox-server/Hydraulics/NPSHCalculatorUS/NPSHCalculatorUS.htm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OeunRrfvyA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://atomickitty.ddns.net/documents/mytoolbox-server/Hydraulics/NPSHCalculatorUS/NPSHCalculatorU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tomickitty.ddns.net/documents/mytoolbox-server/Hydraulics/NPSHCalculatorUS/NPSHCalculatorUS.ht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808119" cy="2387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FFFFFF"/>
                </a:solidFill>
              </a:rPr>
              <a:t>CE 3372 Water Systems Design</a:t>
            </a: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FFFF"/>
                </a:solidFill>
              </a:rPr>
              <a:t>Pumps and Lift Stations </a:t>
            </a:r>
            <a:r>
              <a:rPr lang="mr-IN" dirty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PART 3 (FALL 2020)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Suction Requirements</a:t>
            </a:r>
          </a:p>
        </p:txBody>
      </p:sp>
      <p:sp>
        <p:nvSpPr>
          <p:cNvPr id="63490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</a:t>
            </a:r>
          </a:p>
        </p:txBody>
      </p:sp>
      <p:pic>
        <p:nvPicPr>
          <p:cNvPr id="63491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317750"/>
            <a:ext cx="813117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840105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0" y="304800"/>
            <a:ext cx="840105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447800"/>
            <a:ext cx="5080055" cy="5257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828836"/>
            <a:ext cx="396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http://atomickitty.ddns.net/documents/mytoolbox-server/Hydraulics/NPSHCalculatorUS/NPSHCalculatorUS.html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Suction Requirements</a:t>
            </a:r>
          </a:p>
        </p:txBody>
      </p:sp>
      <p:sp>
        <p:nvSpPr>
          <p:cNvPr id="645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</a:t>
            </a:r>
          </a:p>
        </p:txBody>
      </p:sp>
      <p:pic>
        <p:nvPicPr>
          <p:cNvPr id="645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317750"/>
            <a:ext cx="813117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289425"/>
            <a:ext cx="76962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3565081"/>
            <a:ext cx="3911600" cy="2041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1524000"/>
            <a:ext cx="3911600" cy="204108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6962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1299389"/>
            <a:ext cx="5216459" cy="5398977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57873"/>
              </p:ext>
            </p:extLst>
          </p:nvPr>
        </p:nvGraphicFramePr>
        <p:xfrm>
          <a:off x="203200" y="5608089"/>
          <a:ext cx="4191000" cy="65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832100" imgH="444500" progId="Equation.3">
                  <p:embed/>
                </p:oleObj>
              </mc:Choice>
              <mc:Fallback>
                <p:oleObj name="Equation" r:id="rId8" imgW="2832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200" y="5608089"/>
                        <a:ext cx="4191000" cy="6577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sng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6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Suction Requirements</a:t>
            </a:r>
          </a:p>
        </p:txBody>
      </p:sp>
      <p:sp>
        <p:nvSpPr>
          <p:cNvPr id="65538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</a:t>
            </a:r>
          </a:p>
        </p:txBody>
      </p:sp>
      <p:pic>
        <p:nvPicPr>
          <p:cNvPr id="65539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317750"/>
            <a:ext cx="813117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7789863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828836"/>
            <a:ext cx="396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http://atomickitty.ddns.net/documents/mytoolbox-server/Hydraulics/NPSHCalculatorUS/NPSHCalculatorUS.html</a:t>
            </a:r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293245"/>
            <a:ext cx="5227303" cy="541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16" y="152400"/>
            <a:ext cx="8730978" cy="175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37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+mn-lt"/>
              </a:rPr>
              <a:t>Suction Requirements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most common cause of pumping failure is poor suction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hlinkClick r:id="rId3"/>
              </a:rPr>
              <a:t>Cavitation</a:t>
            </a:r>
            <a:r>
              <a:rPr lang="en-US"/>
              <a:t> occurs when liquid pressure is reduced to the vapor pressure of the liquid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piping system with a pump, cavitation occurs when P</a:t>
            </a:r>
            <a:r>
              <a:rPr lang="en-US" baseline="-25000"/>
              <a:t>abs</a:t>
            </a:r>
            <a:r>
              <a:rPr lang="en-US"/>
              <a:t> at the inflow falls below the vapor pressure of the water  </a:t>
            </a:r>
          </a:p>
          <a:p>
            <a:pPr eaLnBrk="1" hangingPunct="1">
              <a:lnSpc>
                <a:spcPct val="90000"/>
              </a:lnSpc>
            </a:pP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+mn-lt"/>
              </a:rPr>
              <a:t>Suction Requirements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Liquid must enter the pump eye under pressure;     this pressure is called the </a:t>
            </a:r>
            <a:r>
              <a:rPr lang="en-US" b="1" dirty="0"/>
              <a:t>Net Positive Suction Head available (</a:t>
            </a:r>
            <a:r>
              <a:rPr lang="en-US" b="1" dirty="0" err="1"/>
              <a:t>NPSH</a:t>
            </a:r>
            <a:r>
              <a:rPr lang="en-US" b="1" baseline="-25000" dirty="0" err="1"/>
              <a:t>a</a:t>
            </a:r>
            <a:r>
              <a:rPr lang="en-US" b="1" dirty="0"/>
              <a:t>).</a:t>
            </a:r>
          </a:p>
          <a:p>
            <a:pPr marL="366713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centrifugal pump cannot lift water unless it is primed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the first stage impellers must be located below the static HGL in the suction pit at pump start-up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+mn-lt"/>
              </a:rPr>
              <a:t>Suction Requirements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manufacturer supplies a value for the minimum pressure the pump needs to operate. </a:t>
            </a:r>
          </a:p>
          <a:p>
            <a:pPr eaLnBrk="1" hangingPunct="1"/>
            <a:r>
              <a:rPr lang="en-US"/>
              <a:t>This pressure is the Net Positive Suction Head required (NPSH</a:t>
            </a:r>
            <a:r>
              <a:rPr lang="en-US" baseline="-25000"/>
              <a:t>r</a:t>
            </a:r>
            <a:r>
              <a:rPr lang="en-US"/>
              <a:t>). </a:t>
            </a:r>
          </a:p>
          <a:p>
            <a:pPr eaLnBrk="1" hangingPunct="1"/>
            <a:r>
              <a:rPr lang="en-US"/>
              <a:t>For proper pump operation (w/o cavitation)</a:t>
            </a:r>
          </a:p>
          <a:p>
            <a:pPr marL="366713" lvl="1" indent="0" eaLnBrk="1" hangingPunct="1">
              <a:buFont typeface="Wingdings 2" charset="0"/>
              <a:buNone/>
            </a:pPr>
            <a:r>
              <a:rPr lang="en-US" b="1"/>
              <a:t>			NPSH</a:t>
            </a:r>
            <a:r>
              <a:rPr lang="en-US" b="1" baseline="-25000"/>
              <a:t>a</a:t>
            </a:r>
            <a:r>
              <a:rPr lang="en-US" b="1"/>
              <a:t>&gt; NPSH</a:t>
            </a:r>
            <a:r>
              <a:rPr lang="en-US" b="1" baseline="-25000"/>
              <a:t>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+mn-lt"/>
              </a:rPr>
              <a:t>Suction Requirements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Available suction is computed from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583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502449"/>
              </p:ext>
            </p:extLst>
          </p:nvPr>
        </p:nvGraphicFramePr>
        <p:xfrm>
          <a:off x="457200" y="4083050"/>
          <a:ext cx="74168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Equation" r:id="rId4" imgW="1879600" imgH="203200" progId="Equation.3">
                  <p:embed/>
                </p:oleObj>
              </mc:Choice>
              <mc:Fallback>
                <p:oleObj name="Equation" r:id="rId4" imgW="18796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83050"/>
                        <a:ext cx="74168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Box 5"/>
          <p:cNvSpPr txBox="1">
            <a:spLocks noChangeArrowheads="1"/>
          </p:cNvSpPr>
          <p:nvPr/>
        </p:nvSpPr>
        <p:spPr bwMode="auto">
          <a:xfrm>
            <a:off x="1219200" y="5534025"/>
            <a:ext cx="190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Absolute pressure at liquid surface in suction pit</a:t>
            </a:r>
          </a:p>
        </p:txBody>
      </p:sp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6781800" y="2286000"/>
            <a:ext cx="190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Absolute vapor pressure at liquid pumping temperature</a:t>
            </a:r>
          </a:p>
        </p:txBody>
      </p:sp>
      <p:sp>
        <p:nvSpPr>
          <p:cNvPr id="58374" name="TextBox 7"/>
          <p:cNvSpPr txBox="1">
            <a:spLocks noChangeArrowheads="1"/>
          </p:cNvSpPr>
          <p:nvPr/>
        </p:nvSpPr>
        <p:spPr bwMode="auto">
          <a:xfrm>
            <a:off x="4267200" y="2686050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Frictional head loss in inlet piping</a:t>
            </a:r>
          </a:p>
        </p:txBody>
      </p:sp>
      <p:sp>
        <p:nvSpPr>
          <p:cNvPr id="58375" name="TextBox 8"/>
          <p:cNvSpPr txBox="1">
            <a:spLocks noChangeArrowheads="1"/>
          </p:cNvSpPr>
          <p:nvPr/>
        </p:nvSpPr>
        <p:spPr bwMode="auto">
          <a:xfrm>
            <a:off x="4495800" y="5257800"/>
            <a:ext cx="1905000" cy="92333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+mn-lt"/>
              </a:rPr>
              <a:t>Static elevation of the liquid </a:t>
            </a:r>
            <a:r>
              <a:rPr lang="en-US" sz="1800" u="sng">
                <a:solidFill>
                  <a:srgbClr val="FF0000"/>
                </a:solidFill>
                <a:latin typeface="+mn-lt"/>
              </a:rPr>
              <a:t>above</a:t>
            </a:r>
            <a:r>
              <a:rPr lang="en-US" sz="1800">
                <a:latin typeface="+mn-lt"/>
              </a:rPr>
              <a:t> the pump inlet eye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5110956" y="3479007"/>
            <a:ext cx="7508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131050" y="3670300"/>
            <a:ext cx="5969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224087" y="4786313"/>
            <a:ext cx="885825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4610100" y="48387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Suction Requirements</a:t>
            </a:r>
          </a:p>
        </p:txBody>
      </p:sp>
      <p:sp>
        <p:nvSpPr>
          <p:cNvPr id="60418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</a:t>
            </a:r>
          </a:p>
        </p:txBody>
      </p:sp>
      <p:pic>
        <p:nvPicPr>
          <p:cNvPr id="60419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317750"/>
            <a:ext cx="813117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87439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319626"/>
            <a:ext cx="5206598" cy="5388770"/>
          </a:xfrm>
          <a:prstGeom prst="rect">
            <a:avLst/>
          </a:prstGeom>
        </p:spPr>
      </p:pic>
      <p:pic>
        <p:nvPicPr>
          <p:cNvPr id="60420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7439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2828836"/>
            <a:ext cx="396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5"/>
              </a:rPr>
              <a:t>http://atomickitty.ddns.net/documents/mytoolbox-server/Hydraulics/NPSHCalculatorUS/NPSHCalculatorUS.html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Suction Requirements</a:t>
            </a:r>
          </a:p>
        </p:txBody>
      </p:sp>
      <p:sp>
        <p:nvSpPr>
          <p:cNvPr id="62466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Example</a:t>
            </a:r>
          </a:p>
        </p:txBody>
      </p:sp>
      <p:pic>
        <p:nvPicPr>
          <p:cNvPr id="62467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317750"/>
            <a:ext cx="813117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4419600"/>
            <a:ext cx="880745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828836"/>
            <a:ext cx="396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http://atomickitty.ddns.net/documents/mytoolbox-server/Hydraulics/NPSHCalculatorUS/NPSHCalculatorUS.html</a:t>
            </a:r>
            <a:endParaRPr lang="en-US"/>
          </a:p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1" y="407193"/>
            <a:ext cx="880745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930" y="1219200"/>
            <a:ext cx="5242308" cy="54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23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{3C27C948-E034-DD44-AD64-770DB28357C2}tf10001122</Template>
  <TotalTime>4362</TotalTime>
  <Words>709</Words>
  <Application>Microsoft Macintosh PowerPoint</Application>
  <PresentationFormat>On-screen Show (4:3)</PresentationFormat>
  <Paragraphs>88</Paragraphs>
  <Slides>15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Circuit</vt:lpstr>
      <vt:lpstr>Equation</vt:lpstr>
      <vt:lpstr>Microsoft Equation</vt:lpstr>
      <vt:lpstr>CE 3372 Water Systems Design</vt:lpstr>
      <vt:lpstr>Suction Requirements</vt:lpstr>
      <vt:lpstr>Suction Requirements</vt:lpstr>
      <vt:lpstr>Suction Requirements</vt:lpstr>
      <vt:lpstr>Suction Requirements</vt:lpstr>
      <vt:lpstr>Suction Requirements</vt:lpstr>
      <vt:lpstr>PowerPoint Presentation</vt:lpstr>
      <vt:lpstr>Suction Requirements</vt:lpstr>
      <vt:lpstr>PowerPoint Presentation</vt:lpstr>
      <vt:lpstr>Suction Requirements</vt:lpstr>
      <vt:lpstr>PowerPoint Presentation</vt:lpstr>
      <vt:lpstr>Suction Requirements</vt:lpstr>
      <vt:lpstr>PowerPoint Presentation</vt:lpstr>
      <vt:lpstr>Suction Requirements</vt:lpstr>
      <vt:lpstr>PowerPoint Presentation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3372 Water Systems Design</dc:title>
  <dc:creator>theodore  cleveland</dc:creator>
  <cp:lastModifiedBy>theodore cleveland</cp:lastModifiedBy>
  <cp:revision>135</cp:revision>
  <cp:lastPrinted>2010-01-26T00:33:16Z</cp:lastPrinted>
  <dcterms:created xsi:type="dcterms:W3CDTF">2013-08-24T13:37:38Z</dcterms:created>
  <dcterms:modified xsi:type="dcterms:W3CDTF">2020-08-17T15:44:46Z</dcterms:modified>
</cp:coreProperties>
</file>