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66" r:id="rId2"/>
    <p:sldId id="391" r:id="rId3"/>
    <p:sldId id="392" r:id="rId4"/>
    <p:sldId id="369" r:id="rId5"/>
    <p:sldId id="371" r:id="rId6"/>
    <p:sldId id="370" r:id="rId7"/>
    <p:sldId id="372" r:id="rId8"/>
    <p:sldId id="373" r:id="rId9"/>
    <p:sldId id="374" r:id="rId10"/>
    <p:sldId id="375" r:id="rId11"/>
    <p:sldId id="405" r:id="rId12"/>
    <p:sldId id="406" r:id="rId13"/>
    <p:sldId id="407" r:id="rId14"/>
    <p:sldId id="408" r:id="rId15"/>
    <p:sldId id="409" r:id="rId16"/>
    <p:sldId id="410" r:id="rId17"/>
    <p:sldId id="3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4"/>
    <p:restoredTop sz="78121"/>
  </p:normalViewPr>
  <p:slideViewPr>
    <p:cSldViewPr snapToGrid="0" snapToObjects="1">
      <p:cViewPr varScale="1">
        <p:scale>
          <a:sx n="111" d="100"/>
          <a:sy n="111" d="100"/>
        </p:scale>
        <p:origin x="-23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A747-9665-7048-85A9-219A20BF8E11}" type="datetimeFigureOut">
              <a:rPr lang="en-US" smtClean="0"/>
              <a:t>8/16/20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A099-37C4-7642-9CFD-DFABEA82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0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7A5AF-0DB9-C94D-8B13-A2A0DA963E03}" type="slidenum">
              <a:t>‹#›</a:t>
            </a:fld>
            <a:endParaRPr lang="en-US"/>
          </a:p>
        </p:txBody>
      </p:sp>
      <p:sp>
        <p:nvSpPr>
          <p:cNvPr id="49" name="Date Placeholder 48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A685-F930-2E47-8B5D-EF24D0E00954}" type="datetimeFigureOut">
              <a:t>8/16/20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 3372 Water Systems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DRINKING WATER storage Part 2 (FALL 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3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508" y="20178"/>
            <a:ext cx="10364451" cy="159617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Hydraulic Retention Time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109728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Calisto MT" pitchFamily="18" charset="0"/>
              <a:buChar char="•"/>
              <a:defRPr/>
            </a:pPr>
            <a:r>
              <a:rPr lang="en-US" sz="3200" dirty="0" smtClean="0">
                <a:ea typeface="+mn-ea"/>
                <a:cs typeface="+mn-cs"/>
              </a:rPr>
              <a:t>Hydraulic retention time is the ratio of storage volume to average discharge through the reservoir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6028267" y="3340100"/>
          <a:ext cx="135467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3" imgW="101600" imgH="177800" progId="Equation.3">
                  <p:embed/>
                </p:oleObj>
              </mc:Choice>
              <mc:Fallback>
                <p:oleObj name="Equation" r:id="rId3" imgW="1016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8267" y="3340100"/>
                        <a:ext cx="135467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885193"/>
              </p:ext>
            </p:extLst>
          </p:nvPr>
        </p:nvGraphicFramePr>
        <p:xfrm>
          <a:off x="1867338" y="3340100"/>
          <a:ext cx="7224203" cy="2674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5" imgW="1143000" imgH="419100" progId="Equation.3">
                  <p:embed/>
                </p:oleObj>
              </mc:Choice>
              <mc:Fallback>
                <p:oleObj name="Equation" r:id="rId5" imgW="1143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338" y="3340100"/>
                        <a:ext cx="7224203" cy="2674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3309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Operating Storage	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11200" y="2017713"/>
            <a:ext cx="11228917" cy="4114800"/>
          </a:xfrm>
        </p:spPr>
        <p:txBody>
          <a:bodyPr/>
          <a:lstStyle/>
          <a:p>
            <a:r>
              <a:rPr lang="en-US">
                <a:latin typeface="Tahoma" charset="0"/>
              </a:rPr>
              <a:t>Determine hourly demand for design day</a:t>
            </a:r>
          </a:p>
          <a:p>
            <a:r>
              <a:rPr lang="en-US">
                <a:latin typeface="Tahoma" charset="0"/>
              </a:rPr>
              <a:t>Calculate cumulative draft</a:t>
            </a:r>
          </a:p>
          <a:p>
            <a:r>
              <a:rPr lang="en-US">
                <a:latin typeface="Tahoma" charset="0"/>
              </a:rPr>
              <a:t>Plot cumulative draft vs. time (24 hr)</a:t>
            </a:r>
          </a:p>
          <a:p>
            <a:r>
              <a:rPr lang="en-US">
                <a:latin typeface="Tahoma" charset="0"/>
              </a:rPr>
              <a:t>Draw diagonal line representing constant pumping</a:t>
            </a:r>
          </a:p>
          <a:p>
            <a:r>
              <a:rPr lang="en-US">
                <a:latin typeface="Tahoma" charset="0"/>
              </a:rPr>
              <a:t>Read required storage as sum of two maximum ordinates</a:t>
            </a:r>
          </a:p>
        </p:txBody>
      </p:sp>
    </p:spTree>
    <p:extLst>
      <p:ext uri="{BB962C8B-B14F-4D97-AF65-F5344CB8AC3E}">
        <p14:creationId xmlns:p14="http://schemas.microsoft.com/office/powerpoint/2010/main" val="354464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534584" y="214314"/>
            <a:ext cx="10657416" cy="1462087"/>
          </a:xfrm>
        </p:spPr>
        <p:txBody>
          <a:bodyPr/>
          <a:lstStyle/>
          <a:p>
            <a:r>
              <a:rPr lang="en-US">
                <a:latin typeface="Tahoma" charset="0"/>
              </a:rPr>
              <a:t>Mass Diagram (24-hr pumping)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1905000"/>
            <a:ext cx="10394951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21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34584" y="214314"/>
            <a:ext cx="10657416" cy="1462087"/>
          </a:xfrm>
        </p:spPr>
        <p:txBody>
          <a:bodyPr/>
          <a:lstStyle/>
          <a:p>
            <a:r>
              <a:rPr lang="en-US">
                <a:latin typeface="Tahoma" charset="0"/>
              </a:rPr>
              <a:t>Mass Diagram (12-hr Pumping)</a:t>
            </a: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1057486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69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ahoma" charset="0"/>
            </a:endParaRPr>
          </a:p>
        </p:txBody>
      </p:sp>
      <p:pic>
        <p:nvPicPr>
          <p:cNvPr id="2355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533400"/>
            <a:ext cx="12217400" cy="554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827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ahoma" charset="0"/>
            </a:endParaRPr>
          </a:p>
        </p:txBody>
      </p:sp>
      <p:pic>
        <p:nvPicPr>
          <p:cNvPr id="2458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9589"/>
            <a:ext cx="12192000" cy="553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68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ahoma" charset="0"/>
            </a:endParaRPr>
          </a:p>
        </p:txBody>
      </p:sp>
      <p:pic>
        <p:nvPicPr>
          <p:cNvPr id="256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3439"/>
            <a:ext cx="121920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497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84" y="1"/>
            <a:ext cx="10364451" cy="159617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Flow Equalization	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39285" y="1340397"/>
            <a:ext cx="10111316" cy="4297363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buFont typeface="Calisto MT" pitchFamily="18" charset="0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The engineer needs to decide which demand to use:</a:t>
            </a:r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/>
            </a:pPr>
            <a:r>
              <a:rPr lang="en-US" sz="2000" dirty="0" smtClean="0">
                <a:ea typeface="+mn-ea"/>
              </a:rPr>
              <a:t>Daily</a:t>
            </a:r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/>
            </a:pPr>
            <a:r>
              <a:rPr lang="en-US" sz="2000" dirty="0" smtClean="0">
                <a:ea typeface="+mn-ea"/>
              </a:rPr>
              <a:t>Peak</a:t>
            </a:r>
          </a:p>
          <a:p>
            <a:pPr eaLnBrk="1" fontAlgn="auto" hangingPunct="1">
              <a:spcAft>
                <a:spcPts val="0"/>
              </a:spcAft>
              <a:buFont typeface="Calisto MT" pitchFamily="18" charset="0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These volumes are added to that needed for emergency and fire flow.</a:t>
            </a:r>
          </a:p>
          <a:p>
            <a:pPr eaLnBrk="1" fontAlgn="auto" hangingPunct="1">
              <a:spcAft>
                <a:spcPts val="0"/>
              </a:spcAft>
              <a:buFont typeface="Calisto MT" pitchFamily="18" charset="0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Determines the tank volume required</a:t>
            </a:r>
          </a:p>
          <a:p>
            <a:pPr eaLnBrk="1" fontAlgn="auto" hangingPunct="1">
              <a:spcAft>
                <a:spcPts val="0"/>
              </a:spcAft>
              <a:buFont typeface="Calisto MT" pitchFamily="18" charset="0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Tank type (elevated, at-grade, buried) determines shape –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smtClean="0">
                <a:ea typeface="+mn-ea"/>
                <a:cs typeface="+mn-cs"/>
              </a:rPr>
              <a:t>elevation, diameter, min-level, max-level.</a:t>
            </a:r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/>
            </a:pPr>
            <a:r>
              <a:rPr lang="en-US" sz="2000" dirty="0" smtClean="0">
                <a:ea typeface="+mn-ea"/>
              </a:rPr>
              <a:t>Elevated tanks have substantial structural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4016132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Storage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3600">
                <a:latin typeface="Tahoma" charset="0"/>
              </a:rPr>
              <a:t>Purpose of storage reservoirs</a:t>
            </a:r>
          </a:p>
          <a:p>
            <a:pPr eaLnBrk="1" hangingPunct="1"/>
            <a:r>
              <a:rPr lang="en-US" sz="3600">
                <a:latin typeface="Tahoma" charset="0"/>
              </a:rPr>
              <a:t>Types of reservoirs</a:t>
            </a:r>
          </a:p>
          <a:p>
            <a:pPr eaLnBrk="1" hangingPunct="1"/>
            <a:r>
              <a:rPr lang="en-US" sz="3600">
                <a:latin typeface="Tahoma" charset="0"/>
              </a:rPr>
              <a:t>Calculating storage requirements</a:t>
            </a:r>
          </a:p>
          <a:p>
            <a:pPr eaLnBrk="1" hangingPunct="1"/>
            <a:endParaRPr lang="en-US" sz="240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Tahoma" charset="0"/>
              </a:rPr>
              <a:t>			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Tahoma" charset="0"/>
              </a:rPr>
              <a:t>			</a:t>
            </a:r>
          </a:p>
          <a:p>
            <a:pPr lvl="1"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28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Storage Reservoirs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ahoma" charset="0"/>
              </a:rPr>
              <a:t>Equalizing or Operating Storage</a:t>
            </a:r>
          </a:p>
          <a:p>
            <a:pPr lvl="1"/>
            <a:r>
              <a:rPr lang="en-US" dirty="0">
                <a:latin typeface="Tahoma" charset="0"/>
              </a:rPr>
              <a:t>Equalize pumping rate into reservoirs</a:t>
            </a:r>
          </a:p>
          <a:p>
            <a:pPr lvl="1"/>
            <a:r>
              <a:rPr lang="en-US" dirty="0">
                <a:latin typeface="Tahoma" charset="0"/>
              </a:rPr>
              <a:t>Provide storage for peak demand </a:t>
            </a:r>
            <a:r>
              <a:rPr lang="en-US" dirty="0" smtClean="0">
                <a:latin typeface="Tahoma" charset="0"/>
              </a:rPr>
              <a:t>times</a:t>
            </a:r>
          </a:p>
          <a:p>
            <a:pPr lvl="1"/>
            <a:r>
              <a:rPr lang="en-US" dirty="0" smtClean="0">
                <a:latin typeface="Tahoma" charset="0"/>
              </a:rPr>
              <a:t>Provide system pressure without booster pumping</a:t>
            </a:r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Fire and emergency pressures</a:t>
            </a:r>
          </a:p>
          <a:p>
            <a:r>
              <a:rPr lang="en-US" dirty="0">
                <a:latin typeface="Tahoma" charset="0"/>
              </a:rPr>
              <a:t>Types</a:t>
            </a:r>
          </a:p>
          <a:p>
            <a:pPr lvl="1"/>
            <a:r>
              <a:rPr lang="en-US" dirty="0">
                <a:latin typeface="Tahoma" charset="0"/>
              </a:rPr>
              <a:t>Surface reservoirs</a:t>
            </a:r>
          </a:p>
          <a:p>
            <a:pPr lvl="1"/>
            <a:r>
              <a:rPr lang="en-US" dirty="0">
                <a:latin typeface="Tahoma" charset="0"/>
              </a:rPr>
              <a:t>Standpipes</a:t>
            </a:r>
          </a:p>
          <a:p>
            <a:pPr lvl="1"/>
            <a:r>
              <a:rPr lang="en-US" dirty="0">
                <a:latin typeface="Tahoma" charset="0"/>
              </a:rPr>
              <a:t>Elevated tanks</a:t>
            </a:r>
          </a:p>
        </p:txBody>
      </p:sp>
    </p:spTree>
    <p:extLst>
      <p:ext uri="{BB962C8B-B14F-4D97-AF65-F5344CB8AC3E}">
        <p14:creationId xmlns:p14="http://schemas.microsoft.com/office/powerpoint/2010/main" val="2221883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7417817" y="4750248"/>
            <a:ext cx="3732785" cy="1518631"/>
          </a:xfrm>
          <a:prstGeom prst="can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7417817" y="3610285"/>
            <a:ext cx="3732785" cy="1518631"/>
          </a:xfrm>
          <a:prstGeom prst="can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808" y="16155"/>
            <a:ext cx="10364451" cy="159617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Storage Compartments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3032" y="1672226"/>
            <a:ext cx="10519568" cy="4024581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Calisto MT" pitchFamily="18" charset="0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Service storage</a:t>
            </a:r>
          </a:p>
          <a:p>
            <a:pPr eaLnBrk="1" fontAlgn="auto" hangingPunct="1">
              <a:spcAft>
                <a:spcPts val="0"/>
              </a:spcAft>
              <a:buFont typeface="Calisto MT" pitchFamily="18" charset="0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Emergency storage</a:t>
            </a:r>
          </a:p>
          <a:p>
            <a:pPr eaLnBrk="1" fontAlgn="auto" hangingPunct="1">
              <a:spcAft>
                <a:spcPts val="0"/>
              </a:spcAft>
              <a:buFont typeface="Calisto MT" pitchFamily="18" charset="0"/>
              <a:buChar char="•"/>
              <a:defRPr/>
            </a:pPr>
            <a:r>
              <a:rPr lang="en-US" dirty="0" smtClean="0"/>
              <a:t>Fire Storage</a:t>
            </a:r>
            <a:r>
              <a:rPr lang="en-US" sz="2400" dirty="0" smtClean="0">
                <a:ea typeface="+mn-ea"/>
                <a:cs typeface="+mn-cs"/>
              </a:rPr>
              <a:t> </a:t>
            </a:r>
          </a:p>
        </p:txBody>
      </p:sp>
      <p:sp>
        <p:nvSpPr>
          <p:cNvPr id="10" name="Can 9"/>
          <p:cNvSpPr/>
          <p:nvPr/>
        </p:nvSpPr>
        <p:spPr>
          <a:xfrm>
            <a:off x="7417817" y="2468396"/>
            <a:ext cx="3732785" cy="1518631"/>
          </a:xfrm>
          <a:prstGeom prst="can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492" name="TextBox 11"/>
          <p:cNvSpPr txBox="1">
            <a:spLocks noChangeArrowheads="1"/>
          </p:cNvSpPr>
          <p:nvPr/>
        </p:nvSpPr>
        <p:spPr bwMode="auto">
          <a:xfrm>
            <a:off x="5927562" y="4217075"/>
            <a:ext cx="12875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Emergency</a:t>
            </a:r>
          </a:p>
        </p:txBody>
      </p:sp>
      <p:sp>
        <p:nvSpPr>
          <p:cNvPr id="20493" name="TextBox 12"/>
          <p:cNvSpPr txBox="1">
            <a:spLocks noChangeArrowheads="1"/>
          </p:cNvSpPr>
          <p:nvPr/>
        </p:nvSpPr>
        <p:spPr bwMode="auto">
          <a:xfrm>
            <a:off x="6141146" y="2975119"/>
            <a:ext cx="8955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/>
              <a:t>Service</a:t>
            </a:r>
            <a:endParaRPr lang="en-US" sz="1800" dirty="0"/>
          </a:p>
        </p:txBody>
      </p:sp>
      <p:sp>
        <p:nvSpPr>
          <p:cNvPr id="20494" name="TextBox 13"/>
          <p:cNvSpPr txBox="1">
            <a:spLocks noChangeArrowheads="1"/>
          </p:cNvSpPr>
          <p:nvPr/>
        </p:nvSpPr>
        <p:spPr bwMode="auto">
          <a:xfrm>
            <a:off x="6280736" y="5512141"/>
            <a:ext cx="581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Fire</a:t>
            </a:r>
          </a:p>
        </p:txBody>
      </p:sp>
    </p:spTree>
    <p:extLst>
      <p:ext uri="{BB962C8B-B14F-4D97-AF65-F5344CB8AC3E}">
        <p14:creationId xmlns:p14="http://schemas.microsoft.com/office/powerpoint/2010/main" val="194227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4024"/>
            <a:ext cx="10364451" cy="159617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Flow-equalization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06400" y="1600200"/>
            <a:ext cx="11480800" cy="50292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Calisto MT" pitchFamily="18" charset="0"/>
              <a:buChar char="•"/>
              <a:defRPr/>
            </a:pPr>
            <a:r>
              <a:rPr lang="en-US" sz="3200" dirty="0" smtClean="0">
                <a:ea typeface="+mn-ea"/>
                <a:cs typeface="+mn-cs"/>
              </a:rPr>
              <a:t>Flow-equalization storage is sufficient storage to account for peak demands in the system without having to exceed supply capacity. </a:t>
            </a:r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/>
            </a:pPr>
            <a:r>
              <a:rPr lang="en-US" sz="2800" dirty="0" smtClean="0">
                <a:ea typeface="+mn-ea"/>
              </a:rPr>
              <a:t>A desirable volume is 1-2 days of average daily demand. </a:t>
            </a:r>
          </a:p>
        </p:txBody>
      </p:sp>
    </p:spTree>
    <p:extLst>
      <p:ext uri="{BB962C8B-B14F-4D97-AF65-F5344CB8AC3E}">
        <p14:creationId xmlns:p14="http://schemas.microsoft.com/office/powerpoint/2010/main" val="389625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36458"/>
            <a:ext cx="10364451" cy="159617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Fire storage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06400" y="1600200"/>
            <a:ext cx="11480800" cy="50292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Calisto MT" pitchFamily="18" charset="0"/>
              <a:buChar char="•"/>
              <a:defRPr/>
            </a:pPr>
            <a:r>
              <a:rPr lang="en-US" sz="3200" dirty="0" smtClean="0">
                <a:ea typeface="+mn-ea"/>
                <a:cs typeface="+mn-cs"/>
              </a:rPr>
              <a:t>Fire storage is sufficient storage to allow the system to meet routine uses plus substantial fire flow. </a:t>
            </a:r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/>
            </a:pPr>
            <a:r>
              <a:rPr lang="en-US" sz="2800" dirty="0" smtClean="0">
                <a:ea typeface="+mn-ea"/>
              </a:rPr>
              <a:t>The desirable volume is based on expected fire flow rates multiplied by the required fire flow </a:t>
            </a:r>
            <a:r>
              <a:rPr lang="en-US" sz="3200" dirty="0" smtClean="0">
                <a:ea typeface="+mn-ea"/>
              </a:rPr>
              <a:t>duration</a:t>
            </a:r>
            <a:r>
              <a:rPr lang="en-US" sz="2800" dirty="0" smtClean="0"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4835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1"/>
            <a:ext cx="10364451" cy="159617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emergency storage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06400" y="1600200"/>
            <a:ext cx="11480800" cy="50292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Calisto MT" pitchFamily="18" charset="0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Emergency storage to allow the system to operate without external supply sources for a period of time to allow for repairs or other unusual circumstances. </a:t>
            </a:r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/>
            </a:pPr>
            <a:r>
              <a:rPr lang="en-US" sz="2400" dirty="0" smtClean="0">
                <a:ea typeface="+mn-ea"/>
              </a:rPr>
              <a:t>Without emergency storage, every upset will lead to a ”boil-water” order or substantial interruption of service — these kinds of interruptions should be rare if the system is well engineered. </a:t>
            </a:r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/>
            </a:pPr>
            <a:r>
              <a:rPr lang="en-US" sz="2400" dirty="0" smtClean="0">
                <a:ea typeface="+mn-ea"/>
              </a:rPr>
              <a:t>A desirable volume is 1-2 days of average daily demand.</a:t>
            </a:r>
          </a:p>
        </p:txBody>
      </p:sp>
    </p:spTree>
    <p:extLst>
      <p:ext uri="{BB962C8B-B14F-4D97-AF65-F5344CB8AC3E}">
        <p14:creationId xmlns:p14="http://schemas.microsoft.com/office/powerpoint/2010/main" val="100863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1"/>
            <a:ext cx="10364451" cy="159617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How much?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06400" y="1600200"/>
            <a:ext cx="11480800" cy="50292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Calisto MT" pitchFamily="18" charset="0"/>
              <a:buChar char="•"/>
              <a:defRPr/>
            </a:pPr>
            <a:r>
              <a:rPr lang="en-US" sz="3600" dirty="0" smtClean="0">
                <a:ea typeface="+mn-ea"/>
                <a:cs typeface="+mn-cs"/>
              </a:rPr>
              <a:t>Engineering would tend to choose for the larger volumes</a:t>
            </a:r>
          </a:p>
          <a:p>
            <a:pPr eaLnBrk="1" fontAlgn="auto" hangingPunct="1">
              <a:spcAft>
                <a:spcPts val="0"/>
              </a:spcAft>
              <a:buFont typeface="Calisto MT" pitchFamily="18" charset="0"/>
              <a:buChar char="•"/>
              <a:defRPr/>
            </a:pPr>
            <a:r>
              <a:rPr lang="en-US" sz="3600" dirty="0" smtClean="0">
                <a:ea typeface="+mn-ea"/>
                <a:cs typeface="+mn-cs"/>
              </a:rPr>
              <a:t>Economics will argue for the smaller volumes</a:t>
            </a:r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/>
            </a:pPr>
            <a:r>
              <a:rPr lang="en-US" sz="3200" dirty="0" smtClean="0">
                <a:ea typeface="+mn-ea"/>
              </a:rPr>
              <a:t>The engineer will have to balance these competing choices in a design.</a:t>
            </a:r>
          </a:p>
        </p:txBody>
      </p:sp>
    </p:spTree>
    <p:extLst>
      <p:ext uri="{BB962C8B-B14F-4D97-AF65-F5344CB8AC3E}">
        <p14:creationId xmlns:p14="http://schemas.microsoft.com/office/powerpoint/2010/main" val="200581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84" y="1"/>
            <a:ext cx="10364451" cy="159617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Residence time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39285" y="1828801"/>
            <a:ext cx="10111316" cy="4297363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buFont typeface="Calisto MT" pitchFamily="18" charset="0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Additionally, residence times in any storage reservoir for TREATED water should not exceed a reasonable amount disinfection residual contact time. </a:t>
            </a:r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/>
            </a:pPr>
            <a:r>
              <a:rPr lang="en-US" sz="2400" dirty="0" smtClean="0">
                <a:ea typeface="+mn-ea"/>
              </a:rPr>
              <a:t>For chlorine/chloramine disinfection time is on the order of 6-10 days</a:t>
            </a:r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/>
            </a:pPr>
            <a:r>
              <a:rPr lang="en-US" sz="2400" dirty="0"/>
              <a:t>H</a:t>
            </a:r>
            <a:r>
              <a:rPr lang="en-US" sz="2400" dirty="0" smtClean="0">
                <a:ea typeface="+mn-ea"/>
              </a:rPr>
              <a:t>ydraulic retention time of any such reservoir should be no longer than 8 days (as a reasonable rule of thumb).</a:t>
            </a:r>
          </a:p>
        </p:txBody>
      </p:sp>
    </p:spTree>
    <p:extLst>
      <p:ext uri="{BB962C8B-B14F-4D97-AF65-F5344CB8AC3E}">
        <p14:creationId xmlns:p14="http://schemas.microsoft.com/office/powerpoint/2010/main" val="355949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28594</TotalTime>
  <Words>451</Words>
  <Application>Microsoft Macintosh PowerPoint</Application>
  <PresentationFormat>Custom</PresentationFormat>
  <Paragraphs>63</Paragraphs>
  <Slides>17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Circuit</vt:lpstr>
      <vt:lpstr>Equation</vt:lpstr>
      <vt:lpstr>CE 3372 Water Systems Design</vt:lpstr>
      <vt:lpstr>Storage</vt:lpstr>
      <vt:lpstr>Storage Reservoirs</vt:lpstr>
      <vt:lpstr>Storage Compartments</vt:lpstr>
      <vt:lpstr>Flow-equalization</vt:lpstr>
      <vt:lpstr>Fire storage</vt:lpstr>
      <vt:lpstr>emergency storage</vt:lpstr>
      <vt:lpstr>How much?</vt:lpstr>
      <vt:lpstr>Residence time</vt:lpstr>
      <vt:lpstr>Hydraulic Retention Time</vt:lpstr>
      <vt:lpstr>Operating Storage </vt:lpstr>
      <vt:lpstr>Mass Diagram (24-hr pumping)</vt:lpstr>
      <vt:lpstr>Mass Diagram (12-hr Pumping)</vt:lpstr>
      <vt:lpstr>PowerPoint Presentation</vt:lpstr>
      <vt:lpstr>PowerPoint Presentation</vt:lpstr>
      <vt:lpstr>PowerPoint Presentation</vt:lpstr>
      <vt:lpstr>Flow Equalization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Resources Management</dc:title>
  <dc:creator>Cleveland, Theodore</dc:creator>
  <cp:lastModifiedBy>theodore cleveland</cp:lastModifiedBy>
  <cp:revision>102</cp:revision>
  <dcterms:created xsi:type="dcterms:W3CDTF">2017-08-31T15:12:46Z</dcterms:created>
  <dcterms:modified xsi:type="dcterms:W3CDTF">2020-08-16T18:55:03Z</dcterms:modified>
</cp:coreProperties>
</file>